
<file path=[Content_Types].xml><?xml version="1.0" encoding="utf-8"?>
<Types xmlns="http://schemas.openxmlformats.org/package/2006/content-types">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260" r:id="rId6"/>
    <p:sldId id="261" r:id="rId7"/>
    <p:sldId id="267" r:id="rId8"/>
    <p:sldId id="303" r:id="rId9"/>
    <p:sldId id="266" r:id="rId10"/>
    <p:sldId id="263" r:id="rId11"/>
    <p:sldId id="264" r:id="rId12"/>
    <p:sldId id="265" r:id="rId13"/>
    <p:sldId id="268" r:id="rId14"/>
    <p:sldId id="275" r:id="rId15"/>
    <p:sldId id="307" r:id="rId16"/>
    <p:sldId id="270" r:id="rId17"/>
    <p:sldId id="298" r:id="rId18"/>
    <p:sldId id="293" r:id="rId19"/>
    <p:sldId id="296" r:id="rId20"/>
    <p:sldId id="297" r:id="rId21"/>
    <p:sldId id="299" r:id="rId22"/>
    <p:sldId id="300" r:id="rId23"/>
    <p:sldId id="271" r:id="rId24"/>
    <p:sldId id="272" r:id="rId25"/>
    <p:sldId id="273" r:id="rId26"/>
    <p:sldId id="274" r:id="rId27"/>
    <p:sldId id="276" r:id="rId28"/>
    <p:sldId id="304" r:id="rId29"/>
    <p:sldId id="305" r:id="rId30"/>
    <p:sldId id="290" r:id="rId31"/>
    <p:sldId id="279" r:id="rId32"/>
    <p:sldId id="280" r:id="rId33"/>
    <p:sldId id="278" r:id="rId34"/>
    <p:sldId id="281" r:id="rId35"/>
    <p:sldId id="285" r:id="rId36"/>
    <p:sldId id="286" r:id="rId37"/>
    <p:sldId id="287" r:id="rId38"/>
    <p:sldId id="282" r:id="rId39"/>
    <p:sldId id="283" r:id="rId40"/>
    <p:sldId id="284" r:id="rId41"/>
    <p:sldId id="288" r:id="rId42"/>
    <p:sldId id="28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62" autoAdjust="0"/>
  </p:normalViewPr>
  <p:slideViewPr>
    <p:cSldViewPr>
      <p:cViewPr>
        <p:scale>
          <a:sx n="73" d="100"/>
          <a:sy n="73" d="100"/>
        </p:scale>
        <p:origin x="-7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6A6826-A20C-43E1-A26E-0013A403FEEF}" type="datetimeFigureOut">
              <a:rPr lang="en-US" smtClean="0"/>
              <a:t>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376815-936A-4E0C-B212-2B7C4071E9DD}" type="slidenum">
              <a:rPr lang="en-US" smtClean="0"/>
              <a:t>‹#›</a:t>
            </a:fld>
            <a:endParaRPr lang="en-US"/>
          </a:p>
        </p:txBody>
      </p:sp>
    </p:spTree>
    <p:extLst>
      <p:ext uri="{BB962C8B-B14F-4D97-AF65-F5344CB8AC3E}">
        <p14:creationId xmlns:p14="http://schemas.microsoft.com/office/powerpoint/2010/main" val="1039334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376815-936A-4E0C-B212-2B7C4071E9DD}" type="slidenum">
              <a:rPr lang="en-US" smtClean="0"/>
              <a:t>1</a:t>
            </a:fld>
            <a:endParaRPr lang="en-US"/>
          </a:p>
        </p:txBody>
      </p:sp>
    </p:spTree>
    <p:extLst>
      <p:ext uri="{BB962C8B-B14F-4D97-AF65-F5344CB8AC3E}">
        <p14:creationId xmlns:p14="http://schemas.microsoft.com/office/powerpoint/2010/main" val="2532321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118</a:t>
            </a:r>
            <a:endParaRPr lang="en-US" dirty="0"/>
          </a:p>
        </p:txBody>
      </p:sp>
      <p:sp>
        <p:nvSpPr>
          <p:cNvPr id="4" name="Slide Number Placeholder 3"/>
          <p:cNvSpPr>
            <a:spLocks noGrp="1"/>
          </p:cNvSpPr>
          <p:nvPr>
            <p:ph type="sldNum" sz="quarter" idx="10"/>
          </p:nvPr>
        </p:nvSpPr>
        <p:spPr/>
        <p:txBody>
          <a:bodyPr/>
          <a:lstStyle/>
          <a:p>
            <a:fld id="{0E376815-936A-4E0C-B212-2B7C4071E9DD}" type="slidenum">
              <a:rPr lang="en-US" smtClean="0"/>
              <a:t>19</a:t>
            </a:fld>
            <a:endParaRPr lang="en-US"/>
          </a:p>
        </p:txBody>
      </p:sp>
    </p:spTree>
    <p:extLst>
      <p:ext uri="{BB962C8B-B14F-4D97-AF65-F5344CB8AC3E}">
        <p14:creationId xmlns:p14="http://schemas.microsoft.com/office/powerpoint/2010/main" val="3010946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118</a:t>
            </a:r>
            <a:endParaRPr lang="en-US" dirty="0"/>
          </a:p>
        </p:txBody>
      </p:sp>
      <p:sp>
        <p:nvSpPr>
          <p:cNvPr id="4" name="Slide Number Placeholder 3"/>
          <p:cNvSpPr>
            <a:spLocks noGrp="1"/>
          </p:cNvSpPr>
          <p:nvPr>
            <p:ph type="sldNum" sz="quarter" idx="10"/>
          </p:nvPr>
        </p:nvSpPr>
        <p:spPr/>
        <p:txBody>
          <a:bodyPr/>
          <a:lstStyle/>
          <a:p>
            <a:fld id="{0E376815-936A-4E0C-B212-2B7C4071E9DD}" type="slidenum">
              <a:rPr lang="en-US" smtClean="0"/>
              <a:t>20</a:t>
            </a:fld>
            <a:endParaRPr lang="en-US"/>
          </a:p>
        </p:txBody>
      </p:sp>
    </p:spTree>
    <p:extLst>
      <p:ext uri="{BB962C8B-B14F-4D97-AF65-F5344CB8AC3E}">
        <p14:creationId xmlns:p14="http://schemas.microsoft.com/office/powerpoint/2010/main" val="3010946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118</a:t>
            </a:r>
            <a:endParaRPr lang="en-US" dirty="0"/>
          </a:p>
        </p:txBody>
      </p:sp>
      <p:sp>
        <p:nvSpPr>
          <p:cNvPr id="4" name="Slide Number Placeholder 3"/>
          <p:cNvSpPr>
            <a:spLocks noGrp="1"/>
          </p:cNvSpPr>
          <p:nvPr>
            <p:ph type="sldNum" sz="quarter" idx="10"/>
          </p:nvPr>
        </p:nvSpPr>
        <p:spPr/>
        <p:txBody>
          <a:bodyPr/>
          <a:lstStyle/>
          <a:p>
            <a:fld id="{0E376815-936A-4E0C-B212-2B7C4071E9DD}" type="slidenum">
              <a:rPr lang="en-US" smtClean="0"/>
              <a:t>21</a:t>
            </a:fld>
            <a:endParaRPr lang="en-US"/>
          </a:p>
        </p:txBody>
      </p:sp>
    </p:spTree>
    <p:extLst>
      <p:ext uri="{BB962C8B-B14F-4D97-AF65-F5344CB8AC3E}">
        <p14:creationId xmlns:p14="http://schemas.microsoft.com/office/powerpoint/2010/main" val="3010946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76815-936A-4E0C-B212-2B7C4071E9DD}" type="slidenum">
              <a:rPr lang="en-US" smtClean="0"/>
              <a:t>22</a:t>
            </a:fld>
            <a:endParaRPr lang="en-US"/>
          </a:p>
        </p:txBody>
      </p:sp>
    </p:spTree>
    <p:extLst>
      <p:ext uri="{BB962C8B-B14F-4D97-AF65-F5344CB8AC3E}">
        <p14:creationId xmlns:p14="http://schemas.microsoft.com/office/powerpoint/2010/main" val="3443429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smtClean="0">
                <a:solidFill>
                  <a:srgbClr val="0000CC"/>
                </a:solidFill>
              </a:rPr>
              <a:t>But I like to use sticky notes, too, especially when I want to </a:t>
            </a:r>
            <a:r>
              <a:rPr lang="en-US" sz="1200" b="1" i="1" dirty="0" smtClean="0">
                <a:solidFill>
                  <a:srgbClr val="0000CC"/>
                </a:solidFill>
              </a:rPr>
              <a:t>Make an Abstract.</a:t>
            </a:r>
            <a:r>
              <a:rPr lang="en-US" sz="1200" dirty="0" smtClean="0">
                <a:solidFill>
                  <a:srgbClr val="0000CC"/>
                </a:solidFill>
              </a:rPr>
              <a:t> </a:t>
            </a:r>
            <a:endParaRPr lang="en-US" sz="1200" i="1" dirty="0" smtClean="0">
              <a:solidFill>
                <a:srgbClr val="0000CC"/>
              </a:solidFill>
            </a:endParaRPr>
          </a:p>
          <a:p>
            <a:endParaRPr lang="en-US" dirty="0"/>
          </a:p>
        </p:txBody>
      </p:sp>
      <p:sp>
        <p:nvSpPr>
          <p:cNvPr id="4" name="Slide Number Placeholder 3"/>
          <p:cNvSpPr>
            <a:spLocks noGrp="1"/>
          </p:cNvSpPr>
          <p:nvPr>
            <p:ph type="sldNum" sz="quarter" idx="10"/>
          </p:nvPr>
        </p:nvSpPr>
        <p:spPr/>
        <p:txBody>
          <a:bodyPr/>
          <a:lstStyle/>
          <a:p>
            <a:fld id="{0E376815-936A-4E0C-B212-2B7C4071E9DD}" type="slidenum">
              <a:rPr lang="en-US" smtClean="0"/>
              <a:t>27</a:t>
            </a:fld>
            <a:endParaRPr lang="en-US"/>
          </a:p>
        </p:txBody>
      </p:sp>
    </p:spTree>
    <p:extLst>
      <p:ext uri="{BB962C8B-B14F-4D97-AF65-F5344CB8AC3E}">
        <p14:creationId xmlns:p14="http://schemas.microsoft.com/office/powerpoint/2010/main" val="244882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76815-936A-4E0C-B212-2B7C4071E9DD}" type="slidenum">
              <a:rPr lang="en-US" smtClean="0"/>
              <a:t>28</a:t>
            </a:fld>
            <a:endParaRPr lang="en-US"/>
          </a:p>
        </p:txBody>
      </p:sp>
    </p:spTree>
    <p:extLst>
      <p:ext uri="{BB962C8B-B14F-4D97-AF65-F5344CB8AC3E}">
        <p14:creationId xmlns:p14="http://schemas.microsoft.com/office/powerpoint/2010/main" val="3875447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76815-936A-4E0C-B212-2B7C4071E9DD}" type="slidenum">
              <a:rPr lang="en-US" smtClean="0"/>
              <a:t>30</a:t>
            </a:fld>
            <a:endParaRPr lang="en-US"/>
          </a:p>
        </p:txBody>
      </p:sp>
    </p:spTree>
    <p:extLst>
      <p:ext uri="{BB962C8B-B14F-4D97-AF65-F5344CB8AC3E}">
        <p14:creationId xmlns:p14="http://schemas.microsoft.com/office/powerpoint/2010/main" val="419775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76815-936A-4E0C-B212-2B7C4071E9DD}" type="slidenum">
              <a:rPr lang="en-US" smtClean="0"/>
              <a:t>2</a:t>
            </a:fld>
            <a:endParaRPr lang="en-US"/>
          </a:p>
        </p:txBody>
      </p:sp>
    </p:spTree>
    <p:extLst>
      <p:ext uri="{BB962C8B-B14F-4D97-AF65-F5344CB8AC3E}">
        <p14:creationId xmlns:p14="http://schemas.microsoft.com/office/powerpoint/2010/main" val="3835522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smtClean="0">
                <a:solidFill>
                  <a:srgbClr val="0000CC"/>
                </a:solidFill>
              </a:rPr>
              <a:t>I can write </a:t>
            </a:r>
            <a:r>
              <a:rPr lang="en-US" sz="1200" dirty="0" err="1" smtClean="0">
                <a:solidFill>
                  <a:srgbClr val="0000CC"/>
                </a:solidFill>
              </a:rPr>
              <a:t>myYou</a:t>
            </a:r>
            <a:r>
              <a:rPr lang="en-US" sz="1200" dirty="0" smtClean="0">
                <a:solidFill>
                  <a:srgbClr val="0000CC"/>
                </a:solidFill>
              </a:rPr>
              <a:t> will see later </a:t>
            </a:r>
            <a:r>
              <a:rPr lang="en-US" sz="1200" b="1" i="1" dirty="0" smtClean="0">
                <a:solidFill>
                  <a:srgbClr val="0000CC"/>
                </a:solidFill>
              </a:rPr>
              <a:t>why</a:t>
            </a:r>
            <a:r>
              <a:rPr lang="en-US" sz="1200" dirty="0" smtClean="0">
                <a:solidFill>
                  <a:srgbClr val="0000CC"/>
                </a:solidFill>
              </a:rPr>
              <a:t> I used sticky tabs.  </a:t>
            </a:r>
          </a:p>
          <a:p>
            <a:pPr algn="ctr"/>
            <a:endParaRPr lang="en-US" sz="1200" dirty="0" smtClean="0">
              <a:solidFill>
                <a:srgbClr val="0000CC"/>
              </a:solidFill>
            </a:endParaRPr>
          </a:p>
          <a:p>
            <a:pPr algn="ctr"/>
            <a:r>
              <a:rPr lang="en-US" sz="1200" dirty="0" smtClean="0">
                <a:solidFill>
                  <a:srgbClr val="0000CC"/>
                </a:solidFill>
              </a:rPr>
              <a:t>However, there will be times when you will want to just write </a:t>
            </a:r>
            <a:r>
              <a:rPr lang="en-US" sz="1200" b="1" i="1" dirty="0" smtClean="0">
                <a:solidFill>
                  <a:srgbClr val="0000CC"/>
                </a:solidFill>
              </a:rPr>
              <a:t>in the margins</a:t>
            </a:r>
            <a:r>
              <a:rPr lang="en-US" sz="1200" dirty="0" smtClean="0">
                <a:solidFill>
                  <a:srgbClr val="0000CC"/>
                </a:solidFill>
              </a:rPr>
              <a:t>.</a:t>
            </a:r>
            <a:endParaRPr lang="en-US" sz="1200" i="1" dirty="0" smtClean="0">
              <a:solidFill>
                <a:srgbClr val="0000CC"/>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smtClean="0">
              <a:solidFill>
                <a:srgbClr val="0000CC"/>
              </a:solidFill>
            </a:endParaRPr>
          </a:p>
          <a:p>
            <a:endParaRPr lang="en-US" dirty="0"/>
          </a:p>
        </p:txBody>
      </p:sp>
      <p:sp>
        <p:nvSpPr>
          <p:cNvPr id="4" name="Slide Number Placeholder 3"/>
          <p:cNvSpPr>
            <a:spLocks noGrp="1"/>
          </p:cNvSpPr>
          <p:nvPr>
            <p:ph type="sldNum" sz="quarter" idx="10"/>
          </p:nvPr>
        </p:nvSpPr>
        <p:spPr/>
        <p:txBody>
          <a:bodyPr/>
          <a:lstStyle/>
          <a:p>
            <a:fld id="{0E376815-936A-4E0C-B212-2B7C4071E9DD}" type="slidenum">
              <a:rPr lang="en-US" smtClean="0"/>
              <a:t>7</a:t>
            </a:fld>
            <a:endParaRPr lang="en-US"/>
          </a:p>
        </p:txBody>
      </p:sp>
    </p:spTree>
    <p:extLst>
      <p:ext uri="{BB962C8B-B14F-4D97-AF65-F5344CB8AC3E}">
        <p14:creationId xmlns:p14="http://schemas.microsoft.com/office/powerpoint/2010/main" val="335657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smtClean="0">
              <a:solidFill>
                <a:srgbClr val="0000CC"/>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E376815-936A-4E0C-B212-2B7C4071E9DD}" type="slidenum">
              <a:rPr lang="en-US" smtClean="0"/>
              <a:t>8</a:t>
            </a:fld>
            <a:endParaRPr lang="en-US"/>
          </a:p>
        </p:txBody>
      </p:sp>
    </p:spTree>
    <p:extLst>
      <p:ext uri="{BB962C8B-B14F-4D97-AF65-F5344CB8AC3E}">
        <p14:creationId xmlns:p14="http://schemas.microsoft.com/office/powerpoint/2010/main" val="686695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E376815-936A-4E0C-B212-2B7C4071E9DD}" type="slidenum">
              <a:rPr lang="en-US" smtClean="0"/>
              <a:t>13</a:t>
            </a:fld>
            <a:endParaRPr lang="en-US"/>
          </a:p>
        </p:txBody>
      </p:sp>
    </p:spTree>
    <p:extLst>
      <p:ext uri="{BB962C8B-B14F-4D97-AF65-F5344CB8AC3E}">
        <p14:creationId xmlns:p14="http://schemas.microsoft.com/office/powerpoint/2010/main" val="198966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76815-936A-4E0C-B212-2B7C4071E9DD}" type="slidenum">
              <a:rPr lang="en-US" smtClean="0"/>
              <a:t>14</a:t>
            </a:fld>
            <a:endParaRPr lang="en-US"/>
          </a:p>
        </p:txBody>
      </p:sp>
    </p:spTree>
    <p:extLst>
      <p:ext uri="{BB962C8B-B14F-4D97-AF65-F5344CB8AC3E}">
        <p14:creationId xmlns:p14="http://schemas.microsoft.com/office/powerpoint/2010/main" val="2814772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76815-936A-4E0C-B212-2B7C4071E9DD}" type="slidenum">
              <a:rPr lang="en-US" smtClean="0"/>
              <a:t>15</a:t>
            </a:fld>
            <a:endParaRPr lang="en-US"/>
          </a:p>
        </p:txBody>
      </p:sp>
    </p:spTree>
    <p:extLst>
      <p:ext uri="{BB962C8B-B14F-4D97-AF65-F5344CB8AC3E}">
        <p14:creationId xmlns:p14="http://schemas.microsoft.com/office/powerpoint/2010/main" val="2814772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118</a:t>
            </a:r>
            <a:endParaRPr lang="en-US" dirty="0"/>
          </a:p>
        </p:txBody>
      </p:sp>
      <p:sp>
        <p:nvSpPr>
          <p:cNvPr id="4" name="Slide Number Placeholder 3"/>
          <p:cNvSpPr>
            <a:spLocks noGrp="1"/>
          </p:cNvSpPr>
          <p:nvPr>
            <p:ph type="sldNum" sz="quarter" idx="10"/>
          </p:nvPr>
        </p:nvSpPr>
        <p:spPr/>
        <p:txBody>
          <a:bodyPr/>
          <a:lstStyle/>
          <a:p>
            <a:fld id="{0E376815-936A-4E0C-B212-2B7C4071E9DD}" type="slidenum">
              <a:rPr lang="en-US" smtClean="0"/>
              <a:t>16</a:t>
            </a:fld>
            <a:endParaRPr lang="en-US"/>
          </a:p>
        </p:txBody>
      </p:sp>
    </p:spTree>
    <p:extLst>
      <p:ext uri="{BB962C8B-B14F-4D97-AF65-F5344CB8AC3E}">
        <p14:creationId xmlns:p14="http://schemas.microsoft.com/office/powerpoint/2010/main" val="3010946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118</a:t>
            </a:r>
            <a:endParaRPr lang="en-US" dirty="0"/>
          </a:p>
        </p:txBody>
      </p:sp>
      <p:sp>
        <p:nvSpPr>
          <p:cNvPr id="4" name="Slide Number Placeholder 3"/>
          <p:cNvSpPr>
            <a:spLocks noGrp="1"/>
          </p:cNvSpPr>
          <p:nvPr>
            <p:ph type="sldNum" sz="quarter" idx="10"/>
          </p:nvPr>
        </p:nvSpPr>
        <p:spPr/>
        <p:txBody>
          <a:bodyPr/>
          <a:lstStyle/>
          <a:p>
            <a:fld id="{0E376815-936A-4E0C-B212-2B7C4071E9DD}" type="slidenum">
              <a:rPr lang="en-US" smtClean="0"/>
              <a:t>18</a:t>
            </a:fld>
            <a:endParaRPr lang="en-US"/>
          </a:p>
        </p:txBody>
      </p:sp>
    </p:spTree>
    <p:extLst>
      <p:ext uri="{BB962C8B-B14F-4D97-AF65-F5344CB8AC3E}">
        <p14:creationId xmlns:p14="http://schemas.microsoft.com/office/powerpoint/2010/main" val="3010946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921F7D-D214-4A84-8F13-83C52F1CAC76}"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2506F-264B-4DB9-A8B1-DA8D42CD8EB8}" type="slidenum">
              <a:rPr lang="en-US" smtClean="0"/>
              <a:t>‹#›</a:t>
            </a:fld>
            <a:endParaRPr lang="en-US"/>
          </a:p>
        </p:txBody>
      </p:sp>
    </p:spTree>
    <p:extLst>
      <p:ext uri="{BB962C8B-B14F-4D97-AF65-F5344CB8AC3E}">
        <p14:creationId xmlns:p14="http://schemas.microsoft.com/office/powerpoint/2010/main" val="267855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21F7D-D214-4A84-8F13-83C52F1CAC76}"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2506F-264B-4DB9-A8B1-DA8D42CD8EB8}" type="slidenum">
              <a:rPr lang="en-US" smtClean="0"/>
              <a:t>‹#›</a:t>
            </a:fld>
            <a:endParaRPr lang="en-US"/>
          </a:p>
        </p:txBody>
      </p:sp>
    </p:spTree>
    <p:extLst>
      <p:ext uri="{BB962C8B-B14F-4D97-AF65-F5344CB8AC3E}">
        <p14:creationId xmlns:p14="http://schemas.microsoft.com/office/powerpoint/2010/main" val="4230647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21F7D-D214-4A84-8F13-83C52F1CAC76}"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2506F-264B-4DB9-A8B1-DA8D42CD8EB8}" type="slidenum">
              <a:rPr lang="en-US" smtClean="0"/>
              <a:t>‹#›</a:t>
            </a:fld>
            <a:endParaRPr lang="en-US"/>
          </a:p>
        </p:txBody>
      </p:sp>
    </p:spTree>
    <p:extLst>
      <p:ext uri="{BB962C8B-B14F-4D97-AF65-F5344CB8AC3E}">
        <p14:creationId xmlns:p14="http://schemas.microsoft.com/office/powerpoint/2010/main" val="1933862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21F7D-D214-4A84-8F13-83C52F1CAC76}"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2506F-264B-4DB9-A8B1-DA8D42CD8EB8}" type="slidenum">
              <a:rPr lang="en-US" smtClean="0"/>
              <a:t>‹#›</a:t>
            </a:fld>
            <a:endParaRPr lang="en-US"/>
          </a:p>
        </p:txBody>
      </p:sp>
    </p:spTree>
    <p:extLst>
      <p:ext uri="{BB962C8B-B14F-4D97-AF65-F5344CB8AC3E}">
        <p14:creationId xmlns:p14="http://schemas.microsoft.com/office/powerpoint/2010/main" val="342006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921F7D-D214-4A84-8F13-83C52F1CAC76}" type="datetimeFigureOut">
              <a:rPr lang="en-US" smtClean="0"/>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2506F-264B-4DB9-A8B1-DA8D42CD8EB8}" type="slidenum">
              <a:rPr lang="en-US" smtClean="0"/>
              <a:t>‹#›</a:t>
            </a:fld>
            <a:endParaRPr lang="en-US"/>
          </a:p>
        </p:txBody>
      </p:sp>
    </p:spTree>
    <p:extLst>
      <p:ext uri="{BB962C8B-B14F-4D97-AF65-F5344CB8AC3E}">
        <p14:creationId xmlns:p14="http://schemas.microsoft.com/office/powerpoint/2010/main" val="183276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921F7D-D214-4A84-8F13-83C52F1CAC76}" type="datetimeFigureOut">
              <a:rPr lang="en-US" smtClean="0"/>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2506F-264B-4DB9-A8B1-DA8D42CD8EB8}" type="slidenum">
              <a:rPr lang="en-US" smtClean="0"/>
              <a:t>‹#›</a:t>
            </a:fld>
            <a:endParaRPr lang="en-US"/>
          </a:p>
        </p:txBody>
      </p:sp>
    </p:spTree>
    <p:extLst>
      <p:ext uri="{BB962C8B-B14F-4D97-AF65-F5344CB8AC3E}">
        <p14:creationId xmlns:p14="http://schemas.microsoft.com/office/powerpoint/2010/main" val="127366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921F7D-D214-4A84-8F13-83C52F1CAC76}" type="datetimeFigureOut">
              <a:rPr lang="en-US" smtClean="0"/>
              <a:t>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72506F-264B-4DB9-A8B1-DA8D42CD8EB8}" type="slidenum">
              <a:rPr lang="en-US" smtClean="0"/>
              <a:t>‹#›</a:t>
            </a:fld>
            <a:endParaRPr lang="en-US"/>
          </a:p>
        </p:txBody>
      </p:sp>
    </p:spTree>
    <p:extLst>
      <p:ext uri="{BB962C8B-B14F-4D97-AF65-F5344CB8AC3E}">
        <p14:creationId xmlns:p14="http://schemas.microsoft.com/office/powerpoint/2010/main" val="3847661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921F7D-D214-4A84-8F13-83C52F1CAC76}" type="datetimeFigureOut">
              <a:rPr lang="en-US" smtClean="0"/>
              <a:t>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72506F-264B-4DB9-A8B1-DA8D42CD8EB8}" type="slidenum">
              <a:rPr lang="en-US" smtClean="0"/>
              <a:t>‹#›</a:t>
            </a:fld>
            <a:endParaRPr lang="en-US"/>
          </a:p>
        </p:txBody>
      </p:sp>
    </p:spTree>
    <p:extLst>
      <p:ext uri="{BB962C8B-B14F-4D97-AF65-F5344CB8AC3E}">
        <p14:creationId xmlns:p14="http://schemas.microsoft.com/office/powerpoint/2010/main" val="1880105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21F7D-D214-4A84-8F13-83C52F1CAC76}" type="datetimeFigureOut">
              <a:rPr lang="en-US" smtClean="0"/>
              <a:t>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72506F-264B-4DB9-A8B1-DA8D42CD8EB8}" type="slidenum">
              <a:rPr lang="en-US" smtClean="0"/>
              <a:t>‹#›</a:t>
            </a:fld>
            <a:endParaRPr lang="en-US"/>
          </a:p>
        </p:txBody>
      </p:sp>
    </p:spTree>
    <p:extLst>
      <p:ext uri="{BB962C8B-B14F-4D97-AF65-F5344CB8AC3E}">
        <p14:creationId xmlns:p14="http://schemas.microsoft.com/office/powerpoint/2010/main" val="2806850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921F7D-D214-4A84-8F13-83C52F1CAC76}" type="datetimeFigureOut">
              <a:rPr lang="en-US" smtClean="0"/>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2506F-264B-4DB9-A8B1-DA8D42CD8EB8}" type="slidenum">
              <a:rPr lang="en-US" smtClean="0"/>
              <a:t>‹#›</a:t>
            </a:fld>
            <a:endParaRPr lang="en-US"/>
          </a:p>
        </p:txBody>
      </p:sp>
    </p:spTree>
    <p:extLst>
      <p:ext uri="{BB962C8B-B14F-4D97-AF65-F5344CB8AC3E}">
        <p14:creationId xmlns:p14="http://schemas.microsoft.com/office/powerpoint/2010/main" val="3176658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921F7D-D214-4A84-8F13-83C52F1CAC76}" type="datetimeFigureOut">
              <a:rPr lang="en-US" smtClean="0"/>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2506F-264B-4DB9-A8B1-DA8D42CD8EB8}" type="slidenum">
              <a:rPr lang="en-US" smtClean="0"/>
              <a:t>‹#›</a:t>
            </a:fld>
            <a:endParaRPr lang="en-US"/>
          </a:p>
        </p:txBody>
      </p:sp>
    </p:spTree>
    <p:extLst>
      <p:ext uri="{BB962C8B-B14F-4D97-AF65-F5344CB8AC3E}">
        <p14:creationId xmlns:p14="http://schemas.microsoft.com/office/powerpoint/2010/main" val="1754043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21F7D-D214-4A84-8F13-83C52F1CAC76}" type="datetimeFigureOut">
              <a:rPr lang="en-US" smtClean="0"/>
              <a:t>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2506F-264B-4DB9-A8B1-DA8D42CD8EB8}" type="slidenum">
              <a:rPr lang="en-US" smtClean="0"/>
              <a:t>‹#›</a:t>
            </a:fld>
            <a:endParaRPr lang="en-US"/>
          </a:p>
        </p:txBody>
      </p:sp>
    </p:spTree>
    <p:extLst>
      <p:ext uri="{BB962C8B-B14F-4D97-AF65-F5344CB8AC3E}">
        <p14:creationId xmlns:p14="http://schemas.microsoft.com/office/powerpoint/2010/main" val="2495514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tmp"/></Relationships>
</file>

<file path=ppt/slides/_rels/slide1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7" Type="http://schemas.openxmlformats.org/officeDocument/2006/relationships/image" Target="../media/image1.emf"/><Relationship Id="rId2" Type="http://schemas.openxmlformats.org/officeDocument/2006/relationships/image" Target="../media/image4.tmp"/><Relationship Id="rId1" Type="http://schemas.openxmlformats.org/officeDocument/2006/relationships/slideLayout" Target="../slideLayouts/slideLayout2.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6.tmp"/></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7" Type="http://schemas.openxmlformats.org/officeDocument/2006/relationships/image" Target="../media/image1.emf"/><Relationship Id="rId2" Type="http://schemas.openxmlformats.org/officeDocument/2006/relationships/image" Target="../media/image4.tmp"/><Relationship Id="rId1" Type="http://schemas.openxmlformats.org/officeDocument/2006/relationships/slideLayout" Target="../slideLayouts/slideLayout2.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6.tmp"/></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Telegram &amp; Make an Abstract</a:t>
            </a:r>
            <a:endParaRPr lang="en-US" dirty="0"/>
          </a:p>
        </p:txBody>
      </p:sp>
      <p:sp>
        <p:nvSpPr>
          <p:cNvPr id="3" name="Subtitle 2"/>
          <p:cNvSpPr>
            <a:spLocks noGrp="1"/>
          </p:cNvSpPr>
          <p:nvPr>
            <p:ph type="subTitle" idx="1"/>
          </p:nvPr>
        </p:nvSpPr>
        <p:spPr/>
        <p:txBody>
          <a:bodyPr/>
          <a:lstStyle/>
          <a:p>
            <a:r>
              <a:rPr lang="en-US" dirty="0" smtClean="0"/>
              <a:t>Demo</a:t>
            </a:r>
            <a:endParaRPr lang="en-US" dirty="0"/>
          </a:p>
        </p:txBody>
      </p:sp>
    </p:spTree>
    <p:extLst>
      <p:ext uri="{BB962C8B-B14F-4D97-AF65-F5344CB8AC3E}">
        <p14:creationId xmlns:p14="http://schemas.microsoft.com/office/powerpoint/2010/main" val="576285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278" y="0"/>
            <a:ext cx="5581443" cy="6858000"/>
          </a:xfrm>
          <a:prstGeom prst="rect">
            <a:avLst/>
          </a:prstGeom>
        </p:spPr>
      </p:pic>
      <p:sp>
        <p:nvSpPr>
          <p:cNvPr id="2" name="Title 1"/>
          <p:cNvSpPr>
            <a:spLocks noGrp="1"/>
          </p:cNvSpPr>
          <p:nvPr>
            <p:ph type="title"/>
          </p:nvPr>
        </p:nvSpPr>
        <p:spPr/>
        <p:txBody>
          <a:bodyPr/>
          <a:lstStyle/>
          <a:p>
            <a:endParaRPr lang="en-US"/>
          </a:p>
        </p:txBody>
      </p:sp>
      <p:sp>
        <p:nvSpPr>
          <p:cNvPr id="8" name="Rectangle 7"/>
          <p:cNvSpPr/>
          <p:nvPr/>
        </p:nvSpPr>
        <p:spPr>
          <a:xfrm>
            <a:off x="4724400" y="1752600"/>
            <a:ext cx="1676400" cy="1413777"/>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080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197" y="0"/>
            <a:ext cx="5495605" cy="6858000"/>
          </a:xfrm>
          <a:prstGeom prst="rect">
            <a:avLst/>
          </a:prstGeom>
        </p:spPr>
      </p:pic>
      <p:sp>
        <p:nvSpPr>
          <p:cNvPr id="11" name="Rectangle 10"/>
          <p:cNvSpPr/>
          <p:nvPr/>
        </p:nvSpPr>
        <p:spPr>
          <a:xfrm>
            <a:off x="5410200" y="1066800"/>
            <a:ext cx="1676400" cy="1413777"/>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678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53744"/>
            <a:ext cx="5486400" cy="6830930"/>
          </a:xfrm>
        </p:spPr>
      </p:pic>
      <p:sp>
        <p:nvSpPr>
          <p:cNvPr id="7" name="Rectangle 6"/>
          <p:cNvSpPr/>
          <p:nvPr/>
        </p:nvSpPr>
        <p:spPr>
          <a:xfrm>
            <a:off x="3429000" y="1024623"/>
            <a:ext cx="1676400" cy="1413777"/>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646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15164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Callout 4"/>
          <p:cNvSpPr/>
          <p:nvPr/>
        </p:nvSpPr>
        <p:spPr>
          <a:xfrm>
            <a:off x="2362200" y="555856"/>
            <a:ext cx="5797163" cy="4092344"/>
          </a:xfrm>
          <a:prstGeom prst="wedgeEllipseCallout">
            <a:avLst>
              <a:gd name="adj1" fmla="val -64993"/>
              <a:gd name="adj2" fmla="val -1002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srgbClr val="0000CC"/>
                </a:solidFill>
              </a:rPr>
              <a:t>If the book is mine, I usually write in the margins at the end of the segment.  </a:t>
            </a:r>
            <a:endParaRPr lang="en-US" sz="2000" dirty="0" smtClean="0">
              <a:solidFill>
                <a:srgbClr val="0000CC"/>
              </a:solidFill>
            </a:endParaRPr>
          </a:p>
          <a:p>
            <a:pPr algn="ctr"/>
            <a:r>
              <a:rPr lang="en-US" sz="2000" dirty="0" smtClean="0">
                <a:solidFill>
                  <a:srgbClr val="0000CC"/>
                </a:solidFill>
              </a:rPr>
              <a:t>If </a:t>
            </a:r>
            <a:r>
              <a:rPr lang="en-US" sz="2000" dirty="0">
                <a:solidFill>
                  <a:srgbClr val="0000CC"/>
                </a:solidFill>
              </a:rPr>
              <a:t>it is not, I write on the sticky </a:t>
            </a:r>
            <a:r>
              <a:rPr lang="en-US" sz="2000" dirty="0" smtClean="0">
                <a:solidFill>
                  <a:srgbClr val="0000CC"/>
                </a:solidFill>
              </a:rPr>
              <a:t>notes.  </a:t>
            </a:r>
          </a:p>
          <a:p>
            <a:pPr algn="ctr"/>
            <a:endParaRPr lang="en-US" sz="2000" dirty="0">
              <a:solidFill>
                <a:srgbClr val="0000CC"/>
              </a:solidFill>
            </a:endParaRPr>
          </a:p>
          <a:p>
            <a:pPr algn="ctr"/>
            <a:r>
              <a:rPr lang="en-US" sz="2000" dirty="0" smtClean="0">
                <a:solidFill>
                  <a:srgbClr val="0000CC"/>
                </a:solidFill>
              </a:rPr>
              <a:t>Also, if my </a:t>
            </a:r>
            <a:r>
              <a:rPr lang="en-US" sz="2000" dirty="0">
                <a:solidFill>
                  <a:srgbClr val="0000CC"/>
                </a:solidFill>
              </a:rPr>
              <a:t>AFTER strategy </a:t>
            </a:r>
            <a:r>
              <a:rPr lang="en-US" sz="2000" dirty="0" smtClean="0">
                <a:solidFill>
                  <a:srgbClr val="0000CC"/>
                </a:solidFill>
              </a:rPr>
              <a:t>will be </a:t>
            </a:r>
            <a:r>
              <a:rPr lang="en-US" sz="2000" i="1" dirty="0">
                <a:solidFill>
                  <a:srgbClr val="0000CC"/>
                </a:solidFill>
              </a:rPr>
              <a:t>Make an Abstract, </a:t>
            </a:r>
            <a:r>
              <a:rPr lang="en-US" sz="2000" dirty="0">
                <a:solidFill>
                  <a:srgbClr val="0000CC"/>
                </a:solidFill>
              </a:rPr>
              <a:t>I do write on the sticky tabs.  That is what I will do for this demonstration, </a:t>
            </a:r>
            <a:r>
              <a:rPr lang="en-US" sz="2000" b="1" i="1" dirty="0" smtClean="0">
                <a:solidFill>
                  <a:srgbClr val="0000CC"/>
                </a:solidFill>
              </a:rPr>
              <a:t>write Telegrams </a:t>
            </a:r>
            <a:r>
              <a:rPr lang="en-US" sz="2000" dirty="0">
                <a:solidFill>
                  <a:srgbClr val="0000CC"/>
                </a:solidFill>
              </a:rPr>
              <a:t>on the sticky </a:t>
            </a:r>
            <a:r>
              <a:rPr lang="en-US" sz="2000" dirty="0" smtClean="0">
                <a:solidFill>
                  <a:srgbClr val="0000CC"/>
                </a:solidFill>
              </a:rPr>
              <a:t>notes.</a:t>
            </a:r>
            <a:endParaRPr lang="en-US" sz="2000" i="1" dirty="0">
              <a:solidFill>
                <a:srgbClr val="0000CC"/>
              </a:solidFill>
            </a:endParaRPr>
          </a:p>
        </p:txBody>
      </p:sp>
    </p:spTree>
    <p:extLst>
      <p:ext uri="{BB962C8B-B14F-4D97-AF65-F5344CB8AC3E}">
        <p14:creationId xmlns:p14="http://schemas.microsoft.com/office/powerpoint/2010/main" val="1370733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15164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Callout 4"/>
          <p:cNvSpPr/>
          <p:nvPr/>
        </p:nvSpPr>
        <p:spPr>
          <a:xfrm>
            <a:off x="2971800" y="1156000"/>
            <a:ext cx="5715000" cy="4254200"/>
          </a:xfrm>
          <a:prstGeom prst="wedgeEllipseCallout">
            <a:avLst>
              <a:gd name="adj1" fmla="val -76527"/>
              <a:gd name="adj2" fmla="val -385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Notice </a:t>
            </a:r>
            <a:r>
              <a:rPr lang="en-US" sz="2400" b="1" i="1" dirty="0" smtClean="0">
                <a:solidFill>
                  <a:srgbClr val="0000CC"/>
                </a:solidFill>
              </a:rPr>
              <a:t>how</a:t>
            </a:r>
            <a:r>
              <a:rPr lang="en-US" sz="2400" dirty="0" smtClean="0">
                <a:solidFill>
                  <a:srgbClr val="0000CC"/>
                </a:solidFill>
              </a:rPr>
              <a:t> the </a:t>
            </a:r>
            <a:r>
              <a:rPr lang="en-US" sz="2400" i="1" dirty="0" smtClean="0">
                <a:solidFill>
                  <a:srgbClr val="0000CC"/>
                </a:solidFill>
              </a:rPr>
              <a:t>Telegrams</a:t>
            </a:r>
            <a:r>
              <a:rPr lang="en-US" sz="2400" dirty="0" smtClean="0">
                <a:solidFill>
                  <a:srgbClr val="0000CC"/>
                </a:solidFill>
              </a:rPr>
              <a:t> are written.   </a:t>
            </a:r>
          </a:p>
          <a:p>
            <a:pPr algn="ctr"/>
            <a:endParaRPr lang="en-US" sz="2400" dirty="0">
              <a:solidFill>
                <a:srgbClr val="0000CC"/>
              </a:solidFill>
            </a:endParaRPr>
          </a:p>
          <a:p>
            <a:pPr algn="ctr"/>
            <a:r>
              <a:rPr lang="en-US" sz="2400" dirty="0" smtClean="0">
                <a:solidFill>
                  <a:srgbClr val="0000CC"/>
                </a:solidFill>
              </a:rPr>
              <a:t>They may not make sense to you, but they do to me.  Warning:  They must make sense to me weeks from now also, or they lose their usefulness.</a:t>
            </a:r>
            <a:endParaRPr lang="en-US" sz="2400" i="1" dirty="0">
              <a:solidFill>
                <a:srgbClr val="0000CC"/>
              </a:solidFill>
            </a:endParaRPr>
          </a:p>
        </p:txBody>
      </p:sp>
      <p:sp>
        <p:nvSpPr>
          <p:cNvPr id="7" name="Oval Callout 6"/>
          <p:cNvSpPr/>
          <p:nvPr/>
        </p:nvSpPr>
        <p:spPr>
          <a:xfrm>
            <a:off x="2063363" y="2804199"/>
            <a:ext cx="2432437" cy="957801"/>
          </a:xfrm>
          <a:prstGeom prst="wedgeEllipseCallout">
            <a:avLst>
              <a:gd name="adj1" fmla="val -78015"/>
              <a:gd name="adj2" fmla="val -560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rgbClr val="0000CC"/>
                </a:solidFill>
              </a:rPr>
              <a:t>Here we go!</a:t>
            </a:r>
            <a:endParaRPr lang="en-US" sz="2400" i="1" dirty="0">
              <a:solidFill>
                <a:srgbClr val="0000CC"/>
              </a:solidFill>
            </a:endParaRPr>
          </a:p>
        </p:txBody>
      </p:sp>
    </p:spTree>
    <p:extLst>
      <p:ext uri="{BB962C8B-B14F-4D97-AF65-F5344CB8AC3E}">
        <p14:creationId xmlns:p14="http://schemas.microsoft.com/office/powerpoint/2010/main" val="62804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15164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10 ThSh Telegram.pdf - Adobe Reader"/>
          <p:cNvPicPr>
            <a:picLocks noChangeAspect="1"/>
          </p:cNvPicPr>
          <p:nvPr/>
        </p:nvPicPr>
        <p:blipFill rotWithShape="1">
          <a:blip r:embed="rId4">
            <a:extLst>
              <a:ext uri="{28A0092B-C50C-407E-A947-70E740481C1C}">
                <a14:useLocalDpi xmlns:a14="http://schemas.microsoft.com/office/drawing/2010/main" val="0"/>
              </a:ext>
            </a:extLst>
          </a:blip>
          <a:srcRect l="27571" t="21208" r="40857" b="12103"/>
          <a:stretch/>
        </p:blipFill>
        <p:spPr>
          <a:xfrm>
            <a:off x="2825931" y="228600"/>
            <a:ext cx="5760920" cy="6551080"/>
          </a:xfrm>
          <a:prstGeom prst="rect">
            <a:avLst/>
          </a:prstGeom>
        </p:spPr>
      </p:pic>
      <p:sp>
        <p:nvSpPr>
          <p:cNvPr id="8" name="Oval Callout 7"/>
          <p:cNvSpPr/>
          <p:nvPr/>
        </p:nvSpPr>
        <p:spPr>
          <a:xfrm>
            <a:off x="2590800" y="2082374"/>
            <a:ext cx="3810000" cy="1930100"/>
          </a:xfrm>
          <a:prstGeom prst="wedgeEllipseCallout">
            <a:avLst>
              <a:gd name="adj1" fmla="val -76527"/>
              <a:gd name="adj2" fmla="val -385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The </a:t>
            </a:r>
            <a:r>
              <a:rPr lang="en-US" sz="2400" dirty="0" err="1" smtClean="0">
                <a:solidFill>
                  <a:srgbClr val="0000CC"/>
                </a:solidFill>
              </a:rPr>
              <a:t>ThinkSheet</a:t>
            </a:r>
            <a:r>
              <a:rPr lang="en-US" sz="2400" dirty="0" smtClean="0">
                <a:solidFill>
                  <a:srgbClr val="0000CC"/>
                </a:solidFill>
              </a:rPr>
              <a:t> can guide you through the process.</a:t>
            </a:r>
            <a:endParaRPr lang="en-US" sz="2400" i="1" dirty="0">
              <a:solidFill>
                <a:srgbClr val="0000CC"/>
              </a:solidFill>
            </a:endParaRPr>
          </a:p>
        </p:txBody>
      </p:sp>
    </p:spTree>
    <p:extLst>
      <p:ext uri="{BB962C8B-B14F-4D97-AF65-F5344CB8AC3E}">
        <p14:creationId xmlns:p14="http://schemas.microsoft.com/office/powerpoint/2010/main" val="267801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0553"/>
            <a:ext cx="5404649" cy="6858000"/>
          </a:xfrm>
          <a:prstGeom prst="rect">
            <a:avLst/>
          </a:prstGeom>
        </p:spPr>
      </p:pic>
      <p:sp>
        <p:nvSpPr>
          <p:cNvPr id="5" name="Rectangle 4"/>
          <p:cNvSpPr/>
          <p:nvPr/>
        </p:nvSpPr>
        <p:spPr>
          <a:xfrm>
            <a:off x="6019800" y="3398447"/>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118</a:t>
            </a:r>
          </a:p>
          <a:p>
            <a:r>
              <a:rPr lang="en-US" sz="1200" dirty="0" smtClean="0">
                <a:solidFill>
                  <a:schemeClr val="tx1"/>
                </a:solidFill>
              </a:rPr>
              <a:t>Washington’s Adjustments </a:t>
            </a:r>
            <a:r>
              <a:rPr lang="en-US" sz="1200" dirty="0">
                <a:solidFill>
                  <a:schemeClr val="tx1"/>
                </a:solidFill>
              </a:rPr>
              <a:t>– hoped for Unity (Not!)</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49" y="4349295"/>
            <a:ext cx="15164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loud Callout 7"/>
          <p:cNvSpPr/>
          <p:nvPr/>
        </p:nvSpPr>
        <p:spPr>
          <a:xfrm>
            <a:off x="884490" y="381000"/>
            <a:ext cx="2773110" cy="3581400"/>
          </a:xfrm>
          <a:prstGeom prst="cloudCallout">
            <a:avLst>
              <a:gd name="adj1" fmla="val -36838"/>
              <a:gd name="adj2" fmla="val 7134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t>Of course, I write them by hand, not type them! Quick and easy is the rule.</a:t>
            </a:r>
          </a:p>
          <a:p>
            <a:pPr algn="ctr"/>
            <a:endParaRPr lang="en-US" sz="1600" dirty="0"/>
          </a:p>
          <a:p>
            <a:pPr algn="ctr"/>
            <a:r>
              <a:rPr lang="en-US" sz="1600" dirty="0" smtClean="0"/>
              <a:t> I always put the page number in case the sticky notes come loose.</a:t>
            </a:r>
            <a:endParaRPr lang="en-US" sz="1600" dirty="0"/>
          </a:p>
        </p:txBody>
      </p:sp>
    </p:spTree>
    <p:extLst>
      <p:ext uri="{BB962C8B-B14F-4D97-AF65-F5344CB8AC3E}">
        <p14:creationId xmlns:p14="http://schemas.microsoft.com/office/powerpoint/2010/main" val="401095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20" y="2336788"/>
            <a:ext cx="1658028" cy="208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Callout 4"/>
          <p:cNvSpPr/>
          <p:nvPr/>
        </p:nvSpPr>
        <p:spPr>
          <a:xfrm>
            <a:off x="3352800" y="2334552"/>
            <a:ext cx="3954880" cy="1570353"/>
          </a:xfrm>
          <a:prstGeom prst="wedgeEllipseCallout">
            <a:avLst>
              <a:gd name="adj1" fmla="val -81387"/>
              <a:gd name="adj2" fmla="val 1865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Let me show you how I came up with that </a:t>
            </a:r>
            <a:r>
              <a:rPr lang="en-US" sz="2400" i="1" dirty="0" smtClean="0">
                <a:solidFill>
                  <a:srgbClr val="0000CC"/>
                </a:solidFill>
              </a:rPr>
              <a:t>Telegram.</a:t>
            </a:r>
            <a:endParaRPr lang="en-US" sz="2400" i="1" dirty="0">
              <a:solidFill>
                <a:srgbClr val="0000CC"/>
              </a:solidFill>
            </a:endParaRPr>
          </a:p>
        </p:txBody>
      </p:sp>
    </p:spTree>
    <p:extLst>
      <p:ext uri="{BB962C8B-B14F-4D97-AF65-F5344CB8AC3E}">
        <p14:creationId xmlns:p14="http://schemas.microsoft.com/office/powerpoint/2010/main" val="1691503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09600"/>
            <a:ext cx="10363200" cy="13149942"/>
          </a:xfrm>
          <a:prstGeom prst="rect">
            <a:avLst/>
          </a:prstGeom>
        </p:spPr>
      </p:pic>
      <p:cxnSp>
        <p:nvCxnSpPr>
          <p:cNvPr id="20" name="Straight Connector 19"/>
          <p:cNvCxnSpPr/>
          <p:nvPr/>
        </p:nvCxnSpPr>
        <p:spPr>
          <a:xfrm>
            <a:off x="2133600" y="11963400"/>
            <a:ext cx="3505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a:xfrm>
            <a:off x="2133600" y="12192000"/>
            <a:ext cx="35052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49" y="5105400"/>
            <a:ext cx="15164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loud Callout 12"/>
          <p:cNvSpPr/>
          <p:nvPr/>
        </p:nvSpPr>
        <p:spPr>
          <a:xfrm>
            <a:off x="47939" y="76200"/>
            <a:ext cx="2390461" cy="4648200"/>
          </a:xfrm>
          <a:prstGeom prst="cloudCallout">
            <a:avLst>
              <a:gd name="adj1" fmla="val -1388"/>
              <a:gd name="adj2" fmla="val 6377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300" dirty="0" smtClean="0"/>
              <a:t>As I read, I consciously identify ideas that trigger the meaning of that part.  I either circle or underline key words that seem to represent these ideas.</a:t>
            </a:r>
          </a:p>
          <a:p>
            <a:pPr algn="ctr"/>
            <a:endParaRPr lang="en-US" sz="900" dirty="0"/>
          </a:p>
          <a:p>
            <a:pPr algn="ctr"/>
            <a:r>
              <a:rPr lang="en-US" sz="1300" dirty="0" smtClean="0"/>
              <a:t>As I make these decisions, I start to see where this section is headed.  </a:t>
            </a:r>
            <a:endParaRPr lang="en-US" sz="1300" dirty="0"/>
          </a:p>
        </p:txBody>
      </p:sp>
      <p:grpSp>
        <p:nvGrpSpPr>
          <p:cNvPr id="43" name="Group 42"/>
          <p:cNvGrpSpPr/>
          <p:nvPr/>
        </p:nvGrpSpPr>
        <p:grpSpPr>
          <a:xfrm>
            <a:off x="2743200" y="2362200"/>
            <a:ext cx="3352800" cy="4114800"/>
            <a:chOff x="2438400" y="2362200"/>
            <a:chExt cx="3352800" cy="4114800"/>
          </a:xfrm>
        </p:grpSpPr>
        <p:cxnSp>
          <p:nvCxnSpPr>
            <p:cNvPr id="8" name="Straight Connector 7"/>
            <p:cNvCxnSpPr/>
            <p:nvPr/>
          </p:nvCxnSpPr>
          <p:spPr>
            <a:xfrm>
              <a:off x="2438400" y="3124200"/>
              <a:ext cx="14478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7" name="Straight Connector 36"/>
            <p:cNvCxnSpPr/>
            <p:nvPr/>
          </p:nvCxnSpPr>
          <p:spPr>
            <a:xfrm>
              <a:off x="4999074" y="2362200"/>
              <a:ext cx="762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9" name="Straight Connector 38"/>
            <p:cNvCxnSpPr/>
            <p:nvPr/>
          </p:nvCxnSpPr>
          <p:spPr>
            <a:xfrm>
              <a:off x="2438400" y="2590800"/>
              <a:ext cx="5334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a:off x="3886200" y="5486400"/>
              <a:ext cx="126527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a:off x="3886200" y="6477000"/>
              <a:ext cx="1752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a:off x="4953000" y="3352800"/>
              <a:ext cx="6858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a:off x="3480391" y="3810000"/>
              <a:ext cx="139640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a:off x="4362985" y="4343400"/>
              <a:ext cx="1428215"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54" name="Group 53"/>
          <p:cNvGrpSpPr/>
          <p:nvPr/>
        </p:nvGrpSpPr>
        <p:grpSpPr>
          <a:xfrm>
            <a:off x="6073981" y="1219200"/>
            <a:ext cx="3070019" cy="5105400"/>
            <a:chOff x="6073981" y="1219200"/>
            <a:chExt cx="3070019" cy="5105400"/>
          </a:xfrm>
        </p:grpSpPr>
        <p:sp>
          <p:nvSpPr>
            <p:cNvPr id="47" name="Right Brace 46"/>
            <p:cNvSpPr/>
            <p:nvPr/>
          </p:nvSpPr>
          <p:spPr>
            <a:xfrm>
              <a:off x="6073981" y="1219200"/>
              <a:ext cx="174419" cy="5105400"/>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48" name="Straight Arrow Connector 47"/>
            <p:cNvCxnSpPr/>
            <p:nvPr/>
          </p:nvCxnSpPr>
          <p:spPr>
            <a:xfrm>
              <a:off x="6161190" y="3778370"/>
              <a:ext cx="53340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nvGrpSpPr>
            <p:cNvPr id="53" name="Group 52"/>
            <p:cNvGrpSpPr/>
            <p:nvPr/>
          </p:nvGrpSpPr>
          <p:grpSpPr>
            <a:xfrm>
              <a:off x="6858000" y="3124200"/>
              <a:ext cx="2286000" cy="2057400"/>
              <a:chOff x="6858000" y="3276600"/>
              <a:chExt cx="2286000" cy="2057400"/>
            </a:xfrm>
          </p:grpSpPr>
          <p:sp>
            <p:nvSpPr>
              <p:cNvPr id="45" name="Rectangle 44"/>
              <p:cNvSpPr/>
              <p:nvPr/>
            </p:nvSpPr>
            <p:spPr>
              <a:xfrm>
                <a:off x="6858000" y="3276600"/>
                <a:ext cx="2286000" cy="2057400"/>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smtClean="0">
                    <a:solidFill>
                      <a:schemeClr val="tx1"/>
                    </a:solidFill>
                  </a:rPr>
                  <a:t>P. 118</a:t>
                </a:r>
              </a:p>
              <a:p>
                <a:r>
                  <a:rPr lang="en-US" sz="2000" dirty="0" smtClean="0">
                    <a:solidFill>
                      <a:schemeClr val="tx1"/>
                    </a:solidFill>
                  </a:rPr>
                  <a:t>Washington’s popularity, precedents,  adjustments </a:t>
                </a:r>
              </a:p>
              <a:p>
                <a:r>
                  <a:rPr lang="en-US" sz="2000" dirty="0" smtClean="0">
                    <a:solidFill>
                      <a:schemeClr val="tx1"/>
                    </a:solidFill>
                  </a:rPr>
                  <a:t> </a:t>
                </a:r>
                <a:r>
                  <a:rPr lang="en-US" sz="2000" dirty="0">
                    <a:solidFill>
                      <a:schemeClr val="tx1"/>
                    </a:solidFill>
                  </a:rPr>
                  <a:t>hoped for Unity (Not!)</a:t>
                </a:r>
              </a:p>
            </p:txBody>
          </p:sp>
          <p:cxnSp>
            <p:nvCxnSpPr>
              <p:cNvPr id="46" name="Straight Connector 45"/>
              <p:cNvCxnSpPr/>
              <p:nvPr/>
            </p:nvCxnSpPr>
            <p:spPr>
              <a:xfrm>
                <a:off x="6933658" y="4114800"/>
                <a:ext cx="121974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Straight Connector 50"/>
              <p:cNvCxnSpPr/>
              <p:nvPr/>
            </p:nvCxnSpPr>
            <p:spPr>
              <a:xfrm>
                <a:off x="7010400" y="3833004"/>
                <a:ext cx="1447800" cy="0"/>
              </a:xfrm>
              <a:prstGeom prst="line">
                <a:avLst/>
              </a:prstGeom>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val="10769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291942"/>
            <a:ext cx="10363200" cy="13149942"/>
          </a:xfrm>
          <a:prstGeom prst="rect">
            <a:avLst/>
          </a:prstGeom>
        </p:spPr>
      </p:pic>
      <p:cxnSp>
        <p:nvCxnSpPr>
          <p:cNvPr id="13" name="Straight Connector 12"/>
          <p:cNvCxnSpPr/>
          <p:nvPr/>
        </p:nvCxnSpPr>
        <p:spPr>
          <a:xfrm>
            <a:off x="6065570" y="-4615542"/>
            <a:ext cx="346363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a:off x="6065570" y="-4386942"/>
            <a:ext cx="346363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a:off x="6065570" y="-4158342"/>
            <a:ext cx="346363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a:off x="6065570" y="-3853542"/>
            <a:ext cx="346363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a:off x="6065570" y="-3624942"/>
            <a:ext cx="87283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5334000" y="5156206"/>
            <a:ext cx="43938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6024006" y="-5072742"/>
            <a:ext cx="3505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Straight Connector 23"/>
          <p:cNvCxnSpPr/>
          <p:nvPr/>
        </p:nvCxnSpPr>
        <p:spPr>
          <a:xfrm>
            <a:off x="6024006" y="-4844142"/>
            <a:ext cx="35052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394188"/>
            <a:ext cx="1658028" cy="208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Cloud Callout 20"/>
          <p:cNvSpPr/>
          <p:nvPr/>
        </p:nvSpPr>
        <p:spPr>
          <a:xfrm>
            <a:off x="-228600" y="-76200"/>
            <a:ext cx="3429000" cy="4114800"/>
          </a:xfrm>
          <a:prstGeom prst="cloudCallout">
            <a:avLst>
              <a:gd name="adj1" fmla="val -2219"/>
              <a:gd name="adj2" fmla="val 66193"/>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smtClean="0"/>
          </a:p>
          <a:p>
            <a:pPr algn="ctr"/>
            <a:endParaRPr lang="en-US" sz="1600" dirty="0"/>
          </a:p>
          <a:p>
            <a:pPr algn="ctr"/>
            <a:r>
              <a:rPr lang="en-US" sz="1600" dirty="0" smtClean="0"/>
              <a:t>Later,  as </a:t>
            </a:r>
            <a:r>
              <a:rPr lang="en-US" sz="1600" dirty="0"/>
              <a:t>I become good at </a:t>
            </a:r>
            <a:r>
              <a:rPr lang="en-US" sz="1600" dirty="0" smtClean="0"/>
              <a:t>identifying the messages of sentences, paragraphs, and visuals, and holding them in my head to the end of the section, I </a:t>
            </a:r>
            <a:r>
              <a:rPr lang="en-US" sz="1600" dirty="0"/>
              <a:t>won’t need to mark </a:t>
            </a:r>
            <a:r>
              <a:rPr lang="en-US" sz="1600" dirty="0" smtClean="0"/>
              <a:t>these key words and phrases—just use them to formulate </a:t>
            </a:r>
            <a:r>
              <a:rPr lang="en-US" sz="1600" dirty="0"/>
              <a:t>the overall meaning </a:t>
            </a:r>
            <a:r>
              <a:rPr lang="en-US" sz="1600" dirty="0" smtClean="0"/>
              <a:t>of </a:t>
            </a:r>
            <a:r>
              <a:rPr lang="en-US" sz="1600" dirty="0"/>
              <a:t>the section.</a:t>
            </a:r>
          </a:p>
        </p:txBody>
      </p:sp>
      <p:cxnSp>
        <p:nvCxnSpPr>
          <p:cNvPr id="25" name="Straight Connector 24"/>
          <p:cNvCxnSpPr/>
          <p:nvPr/>
        </p:nvCxnSpPr>
        <p:spPr>
          <a:xfrm>
            <a:off x="3200400" y="3200400"/>
            <a:ext cx="155579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Straight Connector 25"/>
          <p:cNvCxnSpPr/>
          <p:nvPr/>
        </p:nvCxnSpPr>
        <p:spPr>
          <a:xfrm>
            <a:off x="3886200" y="4191000"/>
            <a:ext cx="180869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a:off x="2743200" y="2971800"/>
            <a:ext cx="838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8" name="Straight Connector 27"/>
          <p:cNvCxnSpPr/>
          <p:nvPr/>
        </p:nvCxnSpPr>
        <p:spPr>
          <a:xfrm>
            <a:off x="4038600" y="3733800"/>
            <a:ext cx="175680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2362200" y="3962400"/>
            <a:ext cx="21969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2366652" y="5410200"/>
            <a:ext cx="102635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7" name="Straight Connector 46"/>
          <p:cNvCxnSpPr/>
          <p:nvPr/>
        </p:nvCxnSpPr>
        <p:spPr>
          <a:xfrm>
            <a:off x="4038600" y="762000"/>
            <a:ext cx="173478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9" name="Straight Connector 48"/>
          <p:cNvCxnSpPr/>
          <p:nvPr/>
        </p:nvCxnSpPr>
        <p:spPr>
          <a:xfrm>
            <a:off x="3904013" y="2209800"/>
            <a:ext cx="164968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Straight Connector 50"/>
          <p:cNvCxnSpPr/>
          <p:nvPr/>
        </p:nvCxnSpPr>
        <p:spPr>
          <a:xfrm>
            <a:off x="3110901" y="2438400"/>
            <a:ext cx="282102"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65" name="Group 64"/>
          <p:cNvGrpSpPr/>
          <p:nvPr/>
        </p:nvGrpSpPr>
        <p:grpSpPr>
          <a:xfrm>
            <a:off x="5773387" y="2743200"/>
            <a:ext cx="2989613" cy="3200400"/>
            <a:chOff x="5773387" y="2743200"/>
            <a:chExt cx="2989613" cy="3200400"/>
          </a:xfrm>
        </p:grpSpPr>
        <p:sp>
          <p:nvSpPr>
            <p:cNvPr id="55" name="Rectangle 54"/>
            <p:cNvSpPr/>
            <p:nvPr/>
          </p:nvSpPr>
          <p:spPr>
            <a:xfrm>
              <a:off x="6477000" y="3276600"/>
              <a:ext cx="2286000" cy="2057400"/>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smtClean="0">
                  <a:solidFill>
                    <a:schemeClr val="tx1"/>
                  </a:solidFill>
                </a:rPr>
                <a:t>P. 118</a:t>
              </a:r>
            </a:p>
            <a:p>
              <a:r>
                <a:rPr lang="en-US" sz="2000" dirty="0" smtClean="0">
                  <a:solidFill>
                    <a:schemeClr val="tx1"/>
                  </a:solidFill>
                </a:rPr>
                <a:t>Washington’s popularity, precedents,  adjustments </a:t>
              </a:r>
            </a:p>
            <a:p>
              <a:r>
                <a:rPr lang="en-US" sz="2000" dirty="0" smtClean="0">
                  <a:solidFill>
                    <a:schemeClr val="tx1"/>
                  </a:solidFill>
                </a:rPr>
                <a:t> </a:t>
              </a:r>
              <a:r>
                <a:rPr lang="en-US" sz="2000" dirty="0">
                  <a:solidFill>
                    <a:schemeClr val="tx1"/>
                  </a:solidFill>
                </a:rPr>
                <a:t>hoped for Unity (Not!)</a:t>
              </a:r>
            </a:p>
          </p:txBody>
        </p:sp>
        <p:cxnSp>
          <p:nvCxnSpPr>
            <p:cNvPr id="56" name="Straight Connector 55"/>
            <p:cNvCxnSpPr/>
            <p:nvPr/>
          </p:nvCxnSpPr>
          <p:spPr>
            <a:xfrm>
              <a:off x="6577646" y="4419600"/>
              <a:ext cx="1219742" cy="0"/>
            </a:xfrm>
            <a:prstGeom prst="line">
              <a:avLst/>
            </a:prstGeom>
          </p:spPr>
          <p:style>
            <a:lnRef idx="3">
              <a:schemeClr val="accent1"/>
            </a:lnRef>
            <a:fillRef idx="0">
              <a:schemeClr val="accent1"/>
            </a:fillRef>
            <a:effectRef idx="2">
              <a:schemeClr val="accent1"/>
            </a:effectRef>
            <a:fontRef idx="minor">
              <a:schemeClr val="tx1"/>
            </a:fontRef>
          </p:style>
        </p:cxnSp>
        <p:sp>
          <p:nvSpPr>
            <p:cNvPr id="58" name="Right Brace 57"/>
            <p:cNvSpPr/>
            <p:nvPr/>
          </p:nvSpPr>
          <p:spPr>
            <a:xfrm>
              <a:off x="5773387" y="2743200"/>
              <a:ext cx="250619" cy="3200400"/>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59" name="Straight Arrow Connector 58"/>
            <p:cNvCxnSpPr/>
            <p:nvPr/>
          </p:nvCxnSpPr>
          <p:spPr>
            <a:xfrm>
              <a:off x="5943600" y="4343400"/>
              <a:ext cx="5334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065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03" y="2819400"/>
            <a:ext cx="15164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a:off x="2162238" y="533400"/>
            <a:ext cx="6067362" cy="4572000"/>
          </a:xfrm>
          <a:prstGeom prst="wedgeEllipseCallout">
            <a:avLst>
              <a:gd name="adj1" fmla="val -57665"/>
              <a:gd name="adj2" fmla="val 2514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Welcome to the DEMO for </a:t>
            </a:r>
            <a:r>
              <a:rPr lang="en-US" sz="2400" b="1" i="1" dirty="0"/>
              <a:t>Telegram </a:t>
            </a:r>
            <a:r>
              <a:rPr lang="en-US" sz="2400" dirty="0"/>
              <a:t>and </a:t>
            </a:r>
            <a:r>
              <a:rPr lang="en-US" sz="2400" b="1" i="1" dirty="0"/>
              <a:t>Make an Abstract.</a:t>
            </a:r>
            <a:r>
              <a:rPr lang="en-US" sz="2400" dirty="0"/>
              <a:t> </a:t>
            </a:r>
            <a:endParaRPr lang="en-US" sz="2400" dirty="0" smtClean="0"/>
          </a:p>
          <a:p>
            <a:pPr algn="ctr"/>
            <a:endParaRPr lang="en-US" b="1" dirty="0"/>
          </a:p>
          <a:p>
            <a:pPr algn="ctr"/>
            <a:r>
              <a:rPr lang="en-US" dirty="0" smtClean="0"/>
              <a:t>Both cause you to </a:t>
            </a:r>
            <a:r>
              <a:rPr lang="en-US" b="1" dirty="0" smtClean="0"/>
              <a:t>synthesize</a:t>
            </a:r>
            <a:r>
              <a:rPr lang="en-US" dirty="0" smtClean="0"/>
              <a:t>, an essential principle for learning well from academic texts.  </a:t>
            </a:r>
            <a:r>
              <a:rPr lang="en-US" dirty="0" smtClean="0"/>
              <a:t>In the scope of Layered Reading,</a:t>
            </a:r>
            <a:endParaRPr lang="en-US" dirty="0" smtClean="0"/>
          </a:p>
          <a:p>
            <a:pPr algn="ctr"/>
            <a:r>
              <a:rPr lang="en-US" i="1" dirty="0" smtClean="0"/>
              <a:t>Telegram </a:t>
            </a:r>
            <a:r>
              <a:rPr lang="en-US" dirty="0" smtClean="0"/>
              <a:t>is in the DURING layer.</a:t>
            </a:r>
          </a:p>
          <a:p>
            <a:pPr algn="ctr"/>
            <a:r>
              <a:rPr lang="en-US" i="1" dirty="0" smtClean="0"/>
              <a:t>Make an Abstract </a:t>
            </a:r>
            <a:r>
              <a:rPr lang="en-US" dirty="0" smtClean="0"/>
              <a:t>is in the AFTER layer.  </a:t>
            </a:r>
          </a:p>
        </p:txBody>
      </p:sp>
      <p:sp>
        <p:nvSpPr>
          <p:cNvPr id="7" name="Oval Callout 6"/>
          <p:cNvSpPr/>
          <p:nvPr/>
        </p:nvSpPr>
        <p:spPr>
          <a:xfrm>
            <a:off x="685800" y="4572001"/>
            <a:ext cx="6096000" cy="1447800"/>
          </a:xfrm>
          <a:prstGeom prst="wedgeEllipseCallout">
            <a:avLst>
              <a:gd name="adj1" fmla="val -33436"/>
              <a:gd name="adj2" fmla="val -8787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We will begin with </a:t>
            </a:r>
            <a:r>
              <a:rPr lang="en-US" b="1" i="1" dirty="0" smtClean="0"/>
              <a:t>Telegram</a:t>
            </a:r>
            <a:r>
              <a:rPr lang="en-US" dirty="0" smtClean="0"/>
              <a:t>. </a:t>
            </a:r>
            <a:endParaRPr lang="en-US" dirty="0"/>
          </a:p>
        </p:txBody>
      </p:sp>
      <p:sp>
        <p:nvSpPr>
          <p:cNvPr id="8" name="Oval Callout 7"/>
          <p:cNvSpPr/>
          <p:nvPr/>
        </p:nvSpPr>
        <p:spPr>
          <a:xfrm>
            <a:off x="2438400" y="2057400"/>
            <a:ext cx="4876800" cy="3581400"/>
          </a:xfrm>
          <a:prstGeom prst="wedgeEllipseCallout">
            <a:avLst>
              <a:gd name="adj1" fmla="val -63134"/>
              <a:gd name="adj2" fmla="val 131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Before going on, go to the Handbook and learn all you can </a:t>
            </a:r>
            <a:r>
              <a:rPr lang="en-US" dirty="0" smtClean="0"/>
              <a:t>about </a:t>
            </a:r>
            <a:r>
              <a:rPr lang="en-US" b="1" dirty="0" smtClean="0"/>
              <a:t>Synthesize Along the Way </a:t>
            </a:r>
            <a:r>
              <a:rPr lang="en-US" dirty="0" smtClean="0"/>
              <a:t>and </a:t>
            </a:r>
            <a:r>
              <a:rPr lang="en-US" b="1" i="1" dirty="0" smtClean="0"/>
              <a:t>Telegram </a:t>
            </a:r>
            <a:r>
              <a:rPr lang="en-US" dirty="0" smtClean="0"/>
              <a:t>for the DURING READING layer</a:t>
            </a:r>
            <a:r>
              <a:rPr lang="en-US" i="1" dirty="0" smtClean="0"/>
              <a:t>, </a:t>
            </a:r>
            <a:r>
              <a:rPr lang="en-US" dirty="0" smtClean="0"/>
              <a:t>plus all you can from the pages about </a:t>
            </a:r>
            <a:r>
              <a:rPr lang="en-US" b="1" dirty="0" smtClean="0"/>
              <a:t>Synthesize—Parts to Whole</a:t>
            </a:r>
            <a:r>
              <a:rPr lang="en-US" dirty="0" smtClean="0"/>
              <a:t> and  </a:t>
            </a:r>
            <a:r>
              <a:rPr lang="en-US" b="1" i="1" dirty="0" smtClean="0"/>
              <a:t>Make an Abstract  </a:t>
            </a:r>
            <a:r>
              <a:rPr lang="en-US" dirty="0"/>
              <a:t>for </a:t>
            </a:r>
            <a:r>
              <a:rPr lang="en-US" dirty="0" smtClean="0"/>
              <a:t>AFTER READING.</a:t>
            </a:r>
            <a:endParaRPr lang="en-US" dirty="0"/>
          </a:p>
        </p:txBody>
      </p:sp>
    </p:spTree>
    <p:extLst>
      <p:ext uri="{BB962C8B-B14F-4D97-AF65-F5344CB8AC3E}">
        <p14:creationId xmlns:p14="http://schemas.microsoft.com/office/powerpoint/2010/main" val="218806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52400"/>
            <a:ext cx="10363200" cy="13149942"/>
          </a:xfrm>
          <a:prstGeom prst="rect">
            <a:avLst/>
          </a:prstGeom>
        </p:spPr>
      </p:pic>
      <p:cxnSp>
        <p:nvCxnSpPr>
          <p:cNvPr id="20" name="Straight Connector 19"/>
          <p:cNvCxnSpPr/>
          <p:nvPr/>
        </p:nvCxnSpPr>
        <p:spPr>
          <a:xfrm>
            <a:off x="-2608613" y="13792200"/>
            <a:ext cx="3505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a:xfrm>
            <a:off x="-2608613" y="14020800"/>
            <a:ext cx="3505200"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62" name="Group 61"/>
          <p:cNvGrpSpPr/>
          <p:nvPr/>
        </p:nvGrpSpPr>
        <p:grpSpPr>
          <a:xfrm>
            <a:off x="1186421" y="1600200"/>
            <a:ext cx="3505200" cy="4876800"/>
            <a:chOff x="1186421" y="2057400"/>
            <a:chExt cx="3505200" cy="4876800"/>
          </a:xfrm>
        </p:grpSpPr>
        <p:cxnSp>
          <p:nvCxnSpPr>
            <p:cNvPr id="13" name="Straight Connector 12"/>
            <p:cNvCxnSpPr/>
            <p:nvPr/>
          </p:nvCxnSpPr>
          <p:spPr>
            <a:xfrm>
              <a:off x="1966234" y="2286000"/>
              <a:ext cx="1600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a:off x="1186421" y="2819400"/>
              <a:ext cx="169483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a:off x="2959803" y="3048000"/>
              <a:ext cx="173181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a:off x="1280434" y="2057400"/>
              <a:ext cx="10668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3337834" y="3543300"/>
              <a:ext cx="128947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Straight Connector 23"/>
            <p:cNvCxnSpPr/>
            <p:nvPr/>
          </p:nvCxnSpPr>
          <p:spPr>
            <a:xfrm>
              <a:off x="2673319" y="5257800"/>
              <a:ext cx="115239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2673319" y="5486400"/>
              <a:ext cx="66451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Straight Connector 25"/>
            <p:cNvCxnSpPr/>
            <p:nvPr/>
          </p:nvCxnSpPr>
          <p:spPr>
            <a:xfrm>
              <a:off x="2252781" y="4038600"/>
              <a:ext cx="176194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a:off x="2959803" y="4267200"/>
              <a:ext cx="86590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2819400" y="6172200"/>
              <a:ext cx="180790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2" name="Straight Connector 41"/>
            <p:cNvCxnSpPr/>
            <p:nvPr/>
          </p:nvCxnSpPr>
          <p:spPr>
            <a:xfrm>
              <a:off x="3110773" y="5715000"/>
              <a:ext cx="45566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4" name="Straight Connector 43"/>
            <p:cNvCxnSpPr/>
            <p:nvPr/>
          </p:nvCxnSpPr>
          <p:spPr>
            <a:xfrm>
              <a:off x="1186421" y="6705600"/>
              <a:ext cx="41377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Straight Connector 45"/>
            <p:cNvCxnSpPr/>
            <p:nvPr/>
          </p:nvCxnSpPr>
          <p:spPr>
            <a:xfrm>
              <a:off x="1186421" y="6934200"/>
              <a:ext cx="1066360"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64" name="Rectangle 63"/>
          <p:cNvSpPr/>
          <p:nvPr/>
        </p:nvSpPr>
        <p:spPr>
          <a:xfrm>
            <a:off x="5486400" y="914400"/>
            <a:ext cx="2286000" cy="2057400"/>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smtClean="0">
                <a:solidFill>
                  <a:schemeClr val="tx1"/>
                </a:solidFill>
              </a:rPr>
              <a:t>P. 118</a:t>
            </a:r>
          </a:p>
          <a:p>
            <a:r>
              <a:rPr lang="en-US" sz="2000" dirty="0" smtClean="0">
                <a:solidFill>
                  <a:schemeClr val="tx1"/>
                </a:solidFill>
              </a:rPr>
              <a:t>Washington’s popularity, </a:t>
            </a:r>
            <a:r>
              <a:rPr lang="en-US" sz="2000" dirty="0">
                <a:solidFill>
                  <a:schemeClr val="tx1"/>
                </a:solidFill>
              </a:rPr>
              <a:t>precedents, </a:t>
            </a:r>
            <a:r>
              <a:rPr lang="en-US" sz="2000" dirty="0" smtClean="0">
                <a:solidFill>
                  <a:schemeClr val="tx1"/>
                </a:solidFill>
              </a:rPr>
              <a:t> his adjustments </a:t>
            </a:r>
          </a:p>
          <a:p>
            <a:r>
              <a:rPr lang="en-US" sz="2000" dirty="0" smtClean="0">
                <a:solidFill>
                  <a:schemeClr val="tx1"/>
                </a:solidFill>
              </a:rPr>
              <a:t>hoped </a:t>
            </a:r>
            <a:r>
              <a:rPr lang="en-US" sz="2000" dirty="0">
                <a:solidFill>
                  <a:schemeClr val="tx1"/>
                </a:solidFill>
              </a:rPr>
              <a:t>for Unity (Not!)</a:t>
            </a:r>
          </a:p>
        </p:txBody>
      </p:sp>
      <p:cxnSp>
        <p:nvCxnSpPr>
          <p:cNvPr id="65" name="Straight Connector 64"/>
          <p:cNvCxnSpPr/>
          <p:nvPr/>
        </p:nvCxnSpPr>
        <p:spPr>
          <a:xfrm>
            <a:off x="5587046" y="2362200"/>
            <a:ext cx="133517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6" name="Straight Connector 65"/>
          <p:cNvCxnSpPr/>
          <p:nvPr/>
        </p:nvCxnSpPr>
        <p:spPr>
          <a:xfrm>
            <a:off x="7021904" y="2057400"/>
            <a:ext cx="217096" cy="0"/>
          </a:xfrm>
          <a:prstGeom prst="line">
            <a:avLst/>
          </a:prstGeom>
        </p:spPr>
        <p:style>
          <a:lnRef idx="3">
            <a:schemeClr val="accent1"/>
          </a:lnRef>
          <a:fillRef idx="0">
            <a:schemeClr val="accent1"/>
          </a:fillRef>
          <a:effectRef idx="2">
            <a:schemeClr val="accent1"/>
          </a:effectRef>
          <a:fontRef idx="minor">
            <a:schemeClr val="tx1"/>
          </a:fontRef>
        </p:style>
      </p:cxnSp>
      <p:sp>
        <p:nvSpPr>
          <p:cNvPr id="67" name="Right Brace 66"/>
          <p:cNvSpPr/>
          <p:nvPr/>
        </p:nvSpPr>
        <p:spPr>
          <a:xfrm>
            <a:off x="4836543" y="1143000"/>
            <a:ext cx="152400" cy="1485900"/>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68" name="Straight Arrow Connector 67"/>
          <p:cNvCxnSpPr/>
          <p:nvPr/>
        </p:nvCxnSpPr>
        <p:spPr>
          <a:xfrm>
            <a:off x="4912743" y="1897452"/>
            <a:ext cx="533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06773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240971"/>
            <a:ext cx="10363200" cy="13149942"/>
          </a:xfrm>
          <a:prstGeom prst="rect">
            <a:avLst/>
          </a:prstGeom>
        </p:spPr>
      </p:pic>
      <p:cxnSp>
        <p:nvCxnSpPr>
          <p:cNvPr id="15" name="Straight Connector 14"/>
          <p:cNvCxnSpPr/>
          <p:nvPr/>
        </p:nvCxnSpPr>
        <p:spPr>
          <a:xfrm>
            <a:off x="1286493" y="4800600"/>
            <a:ext cx="54230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a:off x="1286493" y="5105400"/>
            <a:ext cx="116972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a:off x="3200400" y="3859619"/>
            <a:ext cx="45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2608613" y="13792200"/>
            <a:ext cx="3505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a:xfrm>
            <a:off x="-2608613" y="14020800"/>
            <a:ext cx="3505200"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19" name="Group 18"/>
          <p:cNvGrpSpPr/>
          <p:nvPr/>
        </p:nvGrpSpPr>
        <p:grpSpPr>
          <a:xfrm>
            <a:off x="1295400" y="228600"/>
            <a:ext cx="3505200" cy="3429000"/>
            <a:chOff x="1125187" y="3276600"/>
            <a:chExt cx="3505200" cy="3429000"/>
          </a:xfrm>
        </p:grpSpPr>
        <p:cxnSp>
          <p:nvCxnSpPr>
            <p:cNvPr id="23" name="Straight Connector 22"/>
            <p:cNvCxnSpPr/>
            <p:nvPr/>
          </p:nvCxnSpPr>
          <p:spPr>
            <a:xfrm>
              <a:off x="1905000" y="3505200"/>
              <a:ext cx="1600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Straight Connector 23"/>
            <p:cNvCxnSpPr/>
            <p:nvPr/>
          </p:nvCxnSpPr>
          <p:spPr>
            <a:xfrm>
              <a:off x="1125187" y="4038600"/>
              <a:ext cx="169483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Straight Connector 25"/>
            <p:cNvCxnSpPr/>
            <p:nvPr/>
          </p:nvCxnSpPr>
          <p:spPr>
            <a:xfrm>
              <a:off x="2898569" y="4267200"/>
              <a:ext cx="173181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a:off x="1219200" y="3276600"/>
              <a:ext cx="10668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3276600" y="4762500"/>
              <a:ext cx="1353787" cy="34506"/>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2612085" y="6477000"/>
              <a:ext cx="115239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1" name="Straight Connector 30"/>
            <p:cNvCxnSpPr/>
            <p:nvPr/>
          </p:nvCxnSpPr>
          <p:spPr>
            <a:xfrm>
              <a:off x="1396405" y="6705600"/>
              <a:ext cx="18801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a:off x="2191547" y="5257800"/>
              <a:ext cx="176194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a:off x="2898569" y="5486400"/>
              <a:ext cx="865909"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35" name="Group 34"/>
          <p:cNvGrpSpPr/>
          <p:nvPr/>
        </p:nvGrpSpPr>
        <p:grpSpPr>
          <a:xfrm>
            <a:off x="4800600" y="1524000"/>
            <a:ext cx="2971800" cy="3810000"/>
            <a:chOff x="4800600" y="1524000"/>
            <a:chExt cx="2971800" cy="3810000"/>
          </a:xfrm>
        </p:grpSpPr>
        <p:sp>
          <p:nvSpPr>
            <p:cNvPr id="5" name="Rectangle 4"/>
            <p:cNvSpPr/>
            <p:nvPr/>
          </p:nvSpPr>
          <p:spPr>
            <a:xfrm>
              <a:off x="5486400" y="1981200"/>
              <a:ext cx="2286000" cy="2209800"/>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smtClean="0">
                  <a:solidFill>
                    <a:schemeClr val="tx1"/>
                  </a:solidFill>
                </a:rPr>
                <a:t>P. 118</a:t>
              </a:r>
            </a:p>
            <a:p>
              <a:r>
                <a:rPr lang="en-US" sz="2000" dirty="0" smtClean="0">
                  <a:solidFill>
                    <a:schemeClr val="tx1"/>
                  </a:solidFill>
                </a:rPr>
                <a:t>Washington’s popularity, </a:t>
              </a:r>
              <a:r>
                <a:rPr lang="en-US" sz="2000" dirty="0">
                  <a:solidFill>
                    <a:schemeClr val="tx1"/>
                  </a:solidFill>
                </a:rPr>
                <a:t>precedents, his </a:t>
              </a:r>
              <a:r>
                <a:rPr lang="en-US" sz="2000" dirty="0" smtClean="0">
                  <a:solidFill>
                    <a:schemeClr val="tx1"/>
                  </a:solidFill>
                </a:rPr>
                <a:t>adjustments </a:t>
              </a:r>
              <a:r>
                <a:rPr lang="en-US" sz="2000" dirty="0">
                  <a:solidFill>
                    <a:schemeClr val="tx1"/>
                  </a:solidFill>
                </a:rPr>
                <a:t>– hoped for Unity (Not!)</a:t>
              </a:r>
            </a:p>
          </p:txBody>
        </p:sp>
        <p:cxnSp>
          <p:nvCxnSpPr>
            <p:cNvPr id="28" name="Straight Connector 27"/>
            <p:cNvCxnSpPr/>
            <p:nvPr/>
          </p:nvCxnSpPr>
          <p:spPr>
            <a:xfrm>
              <a:off x="5587046" y="3810000"/>
              <a:ext cx="166081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5587046" y="4114800"/>
              <a:ext cx="661354"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Right Brace 5"/>
            <p:cNvSpPr/>
            <p:nvPr/>
          </p:nvSpPr>
          <p:spPr>
            <a:xfrm>
              <a:off x="4800600" y="1524000"/>
              <a:ext cx="304800" cy="3810000"/>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9" name="Straight Arrow Connector 8"/>
            <p:cNvCxnSpPr/>
            <p:nvPr/>
          </p:nvCxnSpPr>
          <p:spPr>
            <a:xfrm>
              <a:off x="4953000" y="3429000"/>
              <a:ext cx="533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201782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120" y="2336788"/>
            <a:ext cx="1658028" cy="208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Callout 4"/>
          <p:cNvSpPr/>
          <p:nvPr/>
        </p:nvSpPr>
        <p:spPr>
          <a:xfrm>
            <a:off x="3048000" y="381000"/>
            <a:ext cx="5101640" cy="4038600"/>
          </a:xfrm>
          <a:prstGeom prst="wedgeEllipseCallout">
            <a:avLst>
              <a:gd name="adj1" fmla="val -73271"/>
              <a:gd name="adj2" fmla="val 2164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I hope you get the idea for how to do a </a:t>
            </a:r>
            <a:r>
              <a:rPr lang="en-US" sz="2400" i="1" dirty="0" smtClean="0">
                <a:solidFill>
                  <a:srgbClr val="0000CC"/>
                </a:solidFill>
              </a:rPr>
              <a:t>Telegram</a:t>
            </a:r>
            <a:r>
              <a:rPr lang="en-US" sz="2400" dirty="0" smtClean="0">
                <a:solidFill>
                  <a:srgbClr val="0000CC"/>
                </a:solidFill>
              </a:rPr>
              <a:t> and realize its value.  Our research showed it to be the MOST popular During Strategy of our students.</a:t>
            </a:r>
          </a:p>
        </p:txBody>
      </p:sp>
      <p:sp>
        <p:nvSpPr>
          <p:cNvPr id="6" name="Oval Callout 5"/>
          <p:cNvSpPr/>
          <p:nvPr/>
        </p:nvSpPr>
        <p:spPr>
          <a:xfrm>
            <a:off x="2895600" y="381000"/>
            <a:ext cx="5943600" cy="5937247"/>
          </a:xfrm>
          <a:prstGeom prst="wedgeEllipseCallout">
            <a:avLst>
              <a:gd name="adj1" fmla="val -66949"/>
              <a:gd name="adj2" fmla="val 2172"/>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200" dirty="0" smtClean="0">
              <a:solidFill>
                <a:srgbClr val="0000CC"/>
              </a:solidFill>
            </a:endParaRPr>
          </a:p>
          <a:p>
            <a:pPr algn="ctr"/>
            <a:r>
              <a:rPr lang="en-US" sz="2200" dirty="0" smtClean="0">
                <a:solidFill>
                  <a:srgbClr val="0000CC"/>
                </a:solidFill>
              </a:rPr>
              <a:t>Notice how I could have written a </a:t>
            </a:r>
            <a:r>
              <a:rPr lang="en-US" sz="2200" i="1" dirty="0" smtClean="0">
                <a:solidFill>
                  <a:srgbClr val="0000CC"/>
                </a:solidFill>
              </a:rPr>
              <a:t>Telegram </a:t>
            </a:r>
            <a:r>
              <a:rPr lang="en-US" sz="2200" dirty="0" smtClean="0">
                <a:solidFill>
                  <a:srgbClr val="0000CC"/>
                </a:solidFill>
              </a:rPr>
              <a:t>for each paragraph (and were the text harder for me, indeed, I would have), but instead I waited to the end of the section and synthesized all the parts into just eight words!  --a </a:t>
            </a:r>
            <a:r>
              <a:rPr lang="en-US" sz="2200" i="1" dirty="0" smtClean="0">
                <a:solidFill>
                  <a:srgbClr val="0000CC"/>
                </a:solidFill>
              </a:rPr>
              <a:t>Telegram</a:t>
            </a:r>
            <a:r>
              <a:rPr lang="en-US" sz="2200" dirty="0" smtClean="0">
                <a:solidFill>
                  <a:srgbClr val="0000CC"/>
                </a:solidFill>
              </a:rPr>
              <a:t> of that entire section.  </a:t>
            </a:r>
          </a:p>
          <a:p>
            <a:pPr algn="ctr"/>
            <a:r>
              <a:rPr lang="en-US" sz="2200" dirty="0" smtClean="0">
                <a:solidFill>
                  <a:srgbClr val="0000CC"/>
                </a:solidFill>
              </a:rPr>
              <a:t>Then as I read the </a:t>
            </a:r>
            <a:r>
              <a:rPr lang="en-US" sz="2200" i="1" dirty="0" smtClean="0">
                <a:solidFill>
                  <a:srgbClr val="0000CC"/>
                </a:solidFill>
              </a:rPr>
              <a:t>Telegram, </a:t>
            </a:r>
            <a:r>
              <a:rPr lang="en-US" sz="2200" dirty="0" smtClean="0">
                <a:solidFill>
                  <a:srgbClr val="0000CC"/>
                </a:solidFill>
              </a:rPr>
              <a:t>it triggers in my mind the details I left out.</a:t>
            </a:r>
          </a:p>
          <a:p>
            <a:pPr algn="ctr"/>
            <a:endParaRPr lang="en-US" sz="1200" dirty="0">
              <a:solidFill>
                <a:srgbClr val="0000CC"/>
              </a:solidFill>
            </a:endParaRPr>
          </a:p>
          <a:p>
            <a:pPr algn="ctr"/>
            <a:r>
              <a:rPr lang="en-US" sz="2200" dirty="0" smtClean="0">
                <a:solidFill>
                  <a:srgbClr val="0000CC"/>
                </a:solidFill>
              </a:rPr>
              <a:t>USEFUL! </a:t>
            </a:r>
          </a:p>
          <a:p>
            <a:pPr algn="ctr"/>
            <a:r>
              <a:rPr lang="en-US" sz="2200" dirty="0" smtClean="0">
                <a:solidFill>
                  <a:srgbClr val="0000CC"/>
                </a:solidFill>
              </a:rPr>
              <a:t>QUICK!</a:t>
            </a:r>
          </a:p>
          <a:p>
            <a:pPr algn="ctr"/>
            <a:r>
              <a:rPr lang="en-US" sz="2200" dirty="0" smtClean="0">
                <a:solidFill>
                  <a:srgbClr val="0000CC"/>
                </a:solidFill>
              </a:rPr>
              <a:t>MEMORABLE! </a:t>
            </a:r>
          </a:p>
        </p:txBody>
      </p:sp>
      <p:sp>
        <p:nvSpPr>
          <p:cNvPr id="7" name="Oval Callout 6"/>
          <p:cNvSpPr/>
          <p:nvPr/>
        </p:nvSpPr>
        <p:spPr>
          <a:xfrm>
            <a:off x="3352800" y="1828800"/>
            <a:ext cx="3954880" cy="2076105"/>
          </a:xfrm>
          <a:prstGeom prst="wedgeEllipseCallout">
            <a:avLst>
              <a:gd name="adj1" fmla="val -81387"/>
              <a:gd name="adj2" fmla="val 18658"/>
            </a:avLst>
          </a:prstGeom>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2400" dirty="0">
                <a:solidFill>
                  <a:srgbClr val="0000CC"/>
                </a:solidFill>
              </a:rPr>
              <a:t>Let’s continue looking at examples of </a:t>
            </a:r>
            <a:r>
              <a:rPr lang="en-US" sz="2400" i="1" dirty="0" smtClean="0">
                <a:solidFill>
                  <a:srgbClr val="0000CC"/>
                </a:solidFill>
              </a:rPr>
              <a:t>Telegrams</a:t>
            </a:r>
            <a:r>
              <a:rPr lang="en-US" sz="2400" dirty="0" smtClean="0">
                <a:solidFill>
                  <a:srgbClr val="0000CC"/>
                </a:solidFill>
              </a:rPr>
              <a:t> </a:t>
            </a:r>
            <a:r>
              <a:rPr lang="en-US" sz="2400" dirty="0">
                <a:solidFill>
                  <a:srgbClr val="0000CC"/>
                </a:solidFill>
              </a:rPr>
              <a:t>in this text.</a:t>
            </a:r>
          </a:p>
        </p:txBody>
      </p:sp>
      <p:sp>
        <p:nvSpPr>
          <p:cNvPr id="10" name="Oval Callout 9"/>
          <p:cNvSpPr/>
          <p:nvPr/>
        </p:nvSpPr>
        <p:spPr>
          <a:xfrm>
            <a:off x="2819400" y="1828800"/>
            <a:ext cx="6090037" cy="3505200"/>
          </a:xfrm>
          <a:prstGeom prst="wedgeEllipseCallout">
            <a:avLst>
              <a:gd name="adj1" fmla="val -64258"/>
              <a:gd name="adj2" fmla="val -5406"/>
            </a:avLst>
          </a:prstGeom>
        </p:spPr>
        <p:style>
          <a:lnRef idx="2">
            <a:schemeClr val="accent1"/>
          </a:lnRef>
          <a:fillRef idx="1">
            <a:schemeClr val="lt1"/>
          </a:fillRef>
          <a:effectRef idx="0">
            <a:schemeClr val="accent1"/>
          </a:effectRef>
          <a:fontRef idx="minor">
            <a:schemeClr val="dk1"/>
          </a:fontRef>
        </p:style>
        <p:txBody>
          <a:bodyPr rtlCol="0" anchor="ctr"/>
          <a:lstStyle/>
          <a:p>
            <a:pPr lvl="1">
              <a:defRPr/>
            </a:pPr>
            <a:r>
              <a:rPr lang="en-US" sz="2200" dirty="0">
                <a:solidFill>
                  <a:srgbClr val="0000CC"/>
                </a:solidFill>
              </a:rPr>
              <a:t>The </a:t>
            </a:r>
            <a:r>
              <a:rPr lang="en-US" sz="2200" dirty="0" err="1">
                <a:solidFill>
                  <a:srgbClr val="0000CC"/>
                </a:solidFill>
              </a:rPr>
              <a:t>ThinkSheet</a:t>
            </a:r>
            <a:r>
              <a:rPr lang="en-US" sz="2200" dirty="0">
                <a:solidFill>
                  <a:srgbClr val="0000CC"/>
                </a:solidFill>
              </a:rPr>
              <a:t> asks me to check the elements of my Telegrams.  This is good to do until </a:t>
            </a:r>
            <a:r>
              <a:rPr lang="en-US" sz="2200" i="1" dirty="0">
                <a:solidFill>
                  <a:srgbClr val="0000CC"/>
                </a:solidFill>
              </a:rPr>
              <a:t>Telegram</a:t>
            </a:r>
            <a:r>
              <a:rPr lang="en-US" sz="2200" dirty="0">
                <a:solidFill>
                  <a:srgbClr val="0000CC"/>
                </a:solidFill>
              </a:rPr>
              <a:t> is automatic:</a:t>
            </a:r>
          </a:p>
          <a:p>
            <a:pPr marL="914400" lvl="1" indent="-457200">
              <a:buFont typeface="+mj-lt"/>
              <a:buAutoNum type="arabicPeriod"/>
              <a:defRPr/>
            </a:pPr>
            <a:r>
              <a:rPr lang="en-US" sz="1600" dirty="0">
                <a:solidFill>
                  <a:srgbClr val="0000CC"/>
                </a:solidFill>
              </a:rPr>
              <a:t>Did I capture the main point?</a:t>
            </a:r>
          </a:p>
          <a:p>
            <a:pPr marL="914400" lvl="1" indent="-457200">
              <a:buFont typeface="+mj-lt"/>
              <a:buAutoNum type="arabicPeriod"/>
              <a:defRPr/>
            </a:pPr>
            <a:r>
              <a:rPr lang="en-US" sz="1600" dirty="0">
                <a:solidFill>
                  <a:srgbClr val="0000CC"/>
                </a:solidFill>
              </a:rPr>
              <a:t>Did I create it in under two minutes?</a:t>
            </a:r>
          </a:p>
          <a:p>
            <a:pPr marL="914400" lvl="1" indent="-457200">
              <a:buFont typeface="+mj-lt"/>
              <a:buAutoNum type="arabicPeriod"/>
              <a:defRPr/>
            </a:pPr>
            <a:r>
              <a:rPr lang="en-US" sz="1600" dirty="0">
                <a:solidFill>
                  <a:srgbClr val="0000CC"/>
                </a:solidFill>
              </a:rPr>
              <a:t>Did I use as few words as necessary to trigger my memory of the meaning and the details?</a:t>
            </a:r>
          </a:p>
          <a:p>
            <a:endParaRPr lang="en-US" dirty="0"/>
          </a:p>
        </p:txBody>
      </p:sp>
    </p:spTree>
    <p:extLst>
      <p:ext uri="{BB962C8B-B14F-4D97-AF65-F5344CB8AC3E}">
        <p14:creationId xmlns:p14="http://schemas.microsoft.com/office/powerpoint/2010/main" val="408528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0"/>
            <a:ext cx="5457294" cy="6858000"/>
          </a:xfrm>
          <a:prstGeom prst="rect">
            <a:avLst/>
          </a:prstGeom>
        </p:spPr>
      </p:pic>
      <p:sp>
        <p:nvSpPr>
          <p:cNvPr id="9" name="Rectangle 8"/>
          <p:cNvSpPr/>
          <p:nvPr/>
        </p:nvSpPr>
        <p:spPr>
          <a:xfrm>
            <a:off x="5603928" y="3583938"/>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120</a:t>
            </a:r>
          </a:p>
          <a:p>
            <a:pPr algn="ctr"/>
            <a:r>
              <a:rPr lang="en-US" sz="1200" dirty="0">
                <a:solidFill>
                  <a:schemeClr val="tx1"/>
                </a:solidFill>
              </a:rPr>
              <a:t>Role of Govt</a:t>
            </a:r>
            <a:r>
              <a:rPr lang="en-US" sz="1200" dirty="0" smtClean="0">
                <a:solidFill>
                  <a:schemeClr val="tx1"/>
                </a:solidFill>
              </a:rPr>
              <a:t>.</a:t>
            </a:r>
          </a:p>
          <a:p>
            <a:pPr algn="ctr"/>
            <a:endParaRPr lang="en-US" sz="1200" dirty="0">
              <a:solidFill>
                <a:schemeClr val="tx1"/>
              </a:solidFill>
            </a:endParaRPr>
          </a:p>
          <a:p>
            <a:pPr algn="ctr"/>
            <a:r>
              <a:rPr lang="en-US" sz="1200" dirty="0" smtClean="0">
                <a:solidFill>
                  <a:schemeClr val="tx1"/>
                </a:solidFill>
              </a:rPr>
              <a:t>Jeffers -  Hamilton</a:t>
            </a:r>
          </a:p>
          <a:p>
            <a:pPr algn="ctr"/>
            <a:r>
              <a:rPr lang="en-US" sz="1200" dirty="0" smtClean="0">
                <a:solidFill>
                  <a:schemeClr val="tx1"/>
                </a:solidFill>
              </a:rPr>
              <a:t>Small - Powerful</a:t>
            </a:r>
            <a:endParaRPr lang="en-US" sz="1200" dirty="0">
              <a:solidFill>
                <a:schemeClr val="tx1"/>
              </a:solidFill>
            </a:endParaRPr>
          </a:p>
        </p:txBody>
      </p:sp>
    </p:spTree>
    <p:extLst>
      <p:ext uri="{BB962C8B-B14F-4D97-AF65-F5344CB8AC3E}">
        <p14:creationId xmlns:p14="http://schemas.microsoft.com/office/powerpoint/2010/main" val="264801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278" y="0"/>
            <a:ext cx="5581443" cy="6858000"/>
          </a:xfrm>
          <a:prstGeom prst="rect">
            <a:avLst/>
          </a:prstGeom>
        </p:spPr>
      </p:pic>
      <p:sp>
        <p:nvSpPr>
          <p:cNvPr id="4" name="TextBox 3"/>
          <p:cNvSpPr txBox="1"/>
          <p:nvPr/>
        </p:nvSpPr>
        <p:spPr>
          <a:xfrm>
            <a:off x="4800600" y="3048000"/>
            <a:ext cx="457200" cy="246221"/>
          </a:xfrm>
          <a:prstGeom prst="rect">
            <a:avLst/>
          </a:prstGeom>
          <a:noFill/>
        </p:spPr>
        <p:txBody>
          <a:bodyPr wrap="square" rtlCol="0">
            <a:spAutoFit/>
          </a:bodyPr>
          <a:lstStyle/>
          <a:p>
            <a:r>
              <a:rPr lang="en-US" sz="1000" dirty="0" err="1" smtClean="0">
                <a:latin typeface="Bradley Hand ITC" pitchFamily="66" charset="0"/>
              </a:rPr>
              <a:t>Pres</a:t>
            </a:r>
            <a:endParaRPr lang="en-US" sz="1000" dirty="0">
              <a:latin typeface="Bradley Hand ITC" pitchFamily="66" charset="0"/>
            </a:endParaRPr>
          </a:p>
        </p:txBody>
      </p:sp>
      <p:sp>
        <p:nvSpPr>
          <p:cNvPr id="9" name="TextBox 8"/>
          <p:cNvSpPr txBox="1"/>
          <p:nvPr/>
        </p:nvSpPr>
        <p:spPr>
          <a:xfrm>
            <a:off x="5791200" y="3048000"/>
            <a:ext cx="381000" cy="246221"/>
          </a:xfrm>
          <a:prstGeom prst="rect">
            <a:avLst/>
          </a:prstGeom>
          <a:noFill/>
        </p:spPr>
        <p:txBody>
          <a:bodyPr wrap="square" rtlCol="0">
            <a:spAutoFit/>
          </a:bodyPr>
          <a:lstStyle/>
          <a:p>
            <a:r>
              <a:rPr lang="en-US" sz="1000" dirty="0" smtClean="0">
                <a:latin typeface="Bradley Hand ITC" pitchFamily="66" charset="0"/>
              </a:rPr>
              <a:t>VP</a:t>
            </a:r>
            <a:endParaRPr lang="en-US" sz="1000" dirty="0">
              <a:latin typeface="Bradley Hand ITC" pitchFamily="66" charset="0"/>
            </a:endParaRPr>
          </a:p>
        </p:txBody>
      </p:sp>
      <p:sp>
        <p:nvSpPr>
          <p:cNvPr id="13" name="Rectangle 12"/>
          <p:cNvSpPr/>
          <p:nvPr/>
        </p:nvSpPr>
        <p:spPr>
          <a:xfrm>
            <a:off x="4800600" y="17526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121</a:t>
            </a:r>
          </a:p>
          <a:p>
            <a:pPr algn="ctr"/>
            <a:r>
              <a:rPr lang="en-US" sz="1200" dirty="0" smtClean="0">
                <a:solidFill>
                  <a:schemeClr val="tx1"/>
                </a:solidFill>
              </a:rPr>
              <a:t>2 Parties started</a:t>
            </a:r>
          </a:p>
          <a:p>
            <a:pPr algn="ctr"/>
            <a:endParaRPr lang="en-US" sz="1200" dirty="0" smtClean="0">
              <a:solidFill>
                <a:schemeClr val="tx1"/>
              </a:solidFill>
            </a:endParaRPr>
          </a:p>
          <a:p>
            <a:pPr algn="ctr"/>
            <a:r>
              <a:rPr lang="en-US" sz="1200" dirty="0" smtClean="0">
                <a:solidFill>
                  <a:schemeClr val="tx1"/>
                </a:solidFill>
              </a:rPr>
              <a:t>Demo-</a:t>
            </a:r>
            <a:r>
              <a:rPr lang="en-US" sz="1200" dirty="0" err="1" smtClean="0">
                <a:solidFill>
                  <a:schemeClr val="tx1"/>
                </a:solidFill>
              </a:rPr>
              <a:t>Repub</a:t>
            </a:r>
            <a:r>
              <a:rPr lang="en-US" sz="1200" dirty="0" smtClean="0">
                <a:solidFill>
                  <a:schemeClr val="tx1"/>
                </a:solidFill>
              </a:rPr>
              <a:t>-Fed</a:t>
            </a:r>
          </a:p>
          <a:p>
            <a:pPr algn="ctr"/>
            <a:r>
              <a:rPr lang="en-US" sz="1200" dirty="0" smtClean="0">
                <a:solidFill>
                  <a:schemeClr val="tx1"/>
                </a:solidFill>
              </a:rPr>
              <a:t>(Small)     (Strong)</a:t>
            </a:r>
            <a:endParaRPr lang="en-US" sz="1200" dirty="0">
              <a:solidFill>
                <a:schemeClr val="tx1"/>
              </a:solidFill>
            </a:endParaRPr>
          </a:p>
        </p:txBody>
      </p:sp>
      <p:sp>
        <p:nvSpPr>
          <p:cNvPr id="14" name="Rectangle 13"/>
          <p:cNvSpPr/>
          <p:nvPr/>
        </p:nvSpPr>
        <p:spPr>
          <a:xfrm>
            <a:off x="6400800" y="17526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pp. 118- 121</a:t>
            </a:r>
          </a:p>
          <a:p>
            <a:pPr algn="ctr"/>
            <a:r>
              <a:rPr lang="en-US" sz="1200" b="1" u="sng" dirty="0" smtClean="0">
                <a:solidFill>
                  <a:schemeClr val="tx1"/>
                </a:solidFill>
              </a:rPr>
              <a:t>Major Section </a:t>
            </a:r>
            <a:r>
              <a:rPr lang="en-US" sz="1200" b="1" u="sng" dirty="0">
                <a:solidFill>
                  <a:schemeClr val="tx1"/>
                </a:solidFill>
              </a:rPr>
              <a:t>1</a:t>
            </a:r>
          </a:p>
          <a:p>
            <a:pPr algn="ctr"/>
            <a:r>
              <a:rPr lang="en-US" sz="1200" dirty="0" smtClean="0">
                <a:solidFill>
                  <a:schemeClr val="tx1"/>
                </a:solidFill>
              </a:rPr>
              <a:t>The </a:t>
            </a:r>
            <a:r>
              <a:rPr lang="en-US" sz="1200" dirty="0">
                <a:solidFill>
                  <a:schemeClr val="tx1"/>
                </a:solidFill>
              </a:rPr>
              <a:t>two strongest </a:t>
            </a:r>
            <a:r>
              <a:rPr lang="en-US" sz="1200" dirty="0" smtClean="0">
                <a:solidFill>
                  <a:schemeClr val="tx1"/>
                </a:solidFill>
              </a:rPr>
              <a:t>ideologies =</a:t>
            </a:r>
            <a:endParaRPr lang="en-US" sz="1200" dirty="0">
              <a:solidFill>
                <a:schemeClr val="tx1"/>
              </a:solidFill>
            </a:endParaRPr>
          </a:p>
          <a:p>
            <a:pPr algn="ctr"/>
            <a:r>
              <a:rPr lang="en-US" sz="1200" dirty="0" smtClean="0">
                <a:solidFill>
                  <a:schemeClr val="tx1"/>
                </a:solidFill>
              </a:rPr>
              <a:t>2 Political </a:t>
            </a:r>
            <a:r>
              <a:rPr lang="en-US" sz="1200" dirty="0">
                <a:solidFill>
                  <a:schemeClr val="tx1"/>
                </a:solidFill>
              </a:rPr>
              <a:t>Parties</a:t>
            </a: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8" y="3733800"/>
            <a:ext cx="15164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Callout 15"/>
          <p:cNvSpPr/>
          <p:nvPr/>
        </p:nvSpPr>
        <p:spPr>
          <a:xfrm>
            <a:off x="3166360" y="3352800"/>
            <a:ext cx="5785237" cy="3428999"/>
          </a:xfrm>
          <a:prstGeom prst="wedgeEllipseCallout">
            <a:avLst>
              <a:gd name="adj1" fmla="val -74339"/>
              <a:gd name="adj2" fmla="val -726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smtClean="0">
                <a:solidFill>
                  <a:srgbClr val="0000CC"/>
                </a:solidFill>
              </a:rPr>
              <a:t>Depending how the chapter is structured, I like to take a moment and write an even broader </a:t>
            </a:r>
            <a:r>
              <a:rPr lang="en-US" sz="2200" i="1" dirty="0">
                <a:solidFill>
                  <a:srgbClr val="0000CC"/>
                </a:solidFill>
              </a:rPr>
              <a:t>T</a:t>
            </a:r>
            <a:r>
              <a:rPr lang="en-US" sz="2200" i="1" dirty="0" smtClean="0">
                <a:solidFill>
                  <a:srgbClr val="0000CC"/>
                </a:solidFill>
              </a:rPr>
              <a:t>elegram</a:t>
            </a:r>
            <a:r>
              <a:rPr lang="en-US" sz="2200" dirty="0" smtClean="0">
                <a:solidFill>
                  <a:srgbClr val="0000CC"/>
                </a:solidFill>
              </a:rPr>
              <a:t> synthesizing all the sub-sections within a major section.  It is still short but brings to mind all that I have learned. </a:t>
            </a:r>
            <a:endParaRPr lang="en-US" sz="2200" i="1" dirty="0">
              <a:solidFill>
                <a:srgbClr val="0000CC"/>
              </a:solidFill>
            </a:endParaRPr>
          </a:p>
        </p:txBody>
      </p:sp>
      <p:cxnSp>
        <p:nvCxnSpPr>
          <p:cNvPr id="7" name="Straight Arrow Connector 6"/>
          <p:cNvCxnSpPr/>
          <p:nvPr/>
        </p:nvCxnSpPr>
        <p:spPr>
          <a:xfrm flipV="1">
            <a:off x="1781278" y="2895600"/>
            <a:ext cx="4619522" cy="1600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340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197" y="51927"/>
            <a:ext cx="5495605" cy="6858000"/>
          </a:xfrm>
          <a:prstGeom prst="rect">
            <a:avLst/>
          </a:prstGeom>
        </p:spPr>
      </p:pic>
      <p:sp>
        <p:nvSpPr>
          <p:cNvPr id="6" name="Rectangle 5"/>
          <p:cNvSpPr/>
          <p:nvPr/>
        </p:nvSpPr>
        <p:spPr>
          <a:xfrm>
            <a:off x="5300581" y="1145538"/>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122</a:t>
            </a:r>
          </a:p>
          <a:p>
            <a:pPr algn="ctr"/>
            <a:r>
              <a:rPr lang="en-US" sz="1100" dirty="0" smtClean="0">
                <a:solidFill>
                  <a:schemeClr val="tx1"/>
                </a:solidFill>
              </a:rPr>
              <a:t>3 Reasons for NOT direct democracy.</a:t>
            </a:r>
          </a:p>
          <a:p>
            <a:pPr algn="ctr"/>
            <a:r>
              <a:rPr lang="en-US" sz="1100" dirty="0" smtClean="0">
                <a:solidFill>
                  <a:schemeClr val="tx1"/>
                </a:solidFill>
              </a:rPr>
              <a:t>But keep consent of the people – filtered content</a:t>
            </a:r>
            <a:endParaRPr lang="en-US" sz="1100" dirty="0">
              <a:solidFill>
                <a:schemeClr val="tx1"/>
              </a:solidFill>
            </a:endParaRPr>
          </a:p>
        </p:txBody>
      </p:sp>
      <p:sp>
        <p:nvSpPr>
          <p:cNvPr id="7" name="Rectangle 6"/>
          <p:cNvSpPr/>
          <p:nvPr/>
        </p:nvSpPr>
        <p:spPr>
          <a:xfrm>
            <a:off x="5252956" y="4037500"/>
            <a:ext cx="1377897" cy="1143000"/>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122-123</a:t>
            </a:r>
          </a:p>
          <a:p>
            <a:pPr algn="ctr"/>
            <a:r>
              <a:rPr lang="en-US" sz="1000" dirty="0" smtClean="0">
                <a:solidFill>
                  <a:schemeClr val="tx1"/>
                </a:solidFill>
              </a:rPr>
              <a:t>Filtered Consent</a:t>
            </a:r>
          </a:p>
          <a:p>
            <a:pPr algn="ctr"/>
            <a:r>
              <a:rPr lang="en-US" sz="1000" dirty="0" smtClean="0">
                <a:solidFill>
                  <a:schemeClr val="tx1"/>
                </a:solidFill>
              </a:rPr>
              <a:t>H. Of Rep</a:t>
            </a:r>
          </a:p>
          <a:p>
            <a:pPr algn="ctr"/>
            <a:r>
              <a:rPr lang="en-US" sz="1000" dirty="0" smtClean="0">
                <a:solidFill>
                  <a:schemeClr val="tx1"/>
                </a:solidFill>
              </a:rPr>
              <a:t>Directly elected – </a:t>
            </a:r>
          </a:p>
          <a:p>
            <a:pPr algn="ctr"/>
            <a:r>
              <a:rPr lang="en-US" sz="1000" dirty="0" smtClean="0">
                <a:solidFill>
                  <a:schemeClr val="tx1"/>
                </a:solidFill>
              </a:rPr>
              <a:t>2 yrs. Based on population 1 per # of people</a:t>
            </a:r>
            <a:endParaRPr lang="en-US" sz="1000" dirty="0">
              <a:solidFill>
                <a:schemeClr val="tx1"/>
              </a:solidFill>
            </a:endParaRPr>
          </a:p>
        </p:txBody>
      </p:sp>
    </p:spTree>
    <p:extLst>
      <p:ext uri="{BB962C8B-B14F-4D97-AF65-F5344CB8AC3E}">
        <p14:creationId xmlns:p14="http://schemas.microsoft.com/office/powerpoint/2010/main" val="3280702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20" y="76200"/>
            <a:ext cx="15164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71700" y="27071"/>
            <a:ext cx="5003672" cy="6229902"/>
          </a:xfrm>
        </p:spPr>
      </p:pic>
      <p:sp>
        <p:nvSpPr>
          <p:cNvPr id="9" name="Rectangle 8"/>
          <p:cNvSpPr/>
          <p:nvPr/>
        </p:nvSpPr>
        <p:spPr>
          <a:xfrm>
            <a:off x="5410200" y="5619836"/>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smtClean="0">
                <a:solidFill>
                  <a:schemeClr val="tx1"/>
                </a:solidFill>
              </a:rPr>
              <a:t>Major Section 6</a:t>
            </a:r>
            <a:r>
              <a:rPr lang="en-US" sz="1000" dirty="0" smtClean="0">
                <a:solidFill>
                  <a:schemeClr val="tx1"/>
                </a:solidFill>
              </a:rPr>
              <a:t> </a:t>
            </a:r>
            <a:r>
              <a:rPr lang="en-US" sz="700" dirty="0" smtClean="0">
                <a:solidFill>
                  <a:schemeClr val="tx1"/>
                </a:solidFill>
              </a:rPr>
              <a:t>p. 134-136</a:t>
            </a:r>
            <a:endParaRPr lang="en-US" sz="700" b="1" u="sng" dirty="0">
              <a:solidFill>
                <a:schemeClr val="tx1"/>
              </a:solidFill>
            </a:endParaRPr>
          </a:p>
          <a:p>
            <a:pPr marL="53975" indent="-53975">
              <a:buFont typeface="Arial" pitchFamily="34" charset="0"/>
              <a:buChar char="•"/>
            </a:pPr>
            <a:r>
              <a:rPr lang="en-US" sz="1000" dirty="0">
                <a:solidFill>
                  <a:schemeClr val="tx1"/>
                </a:solidFill>
              </a:rPr>
              <a:t> changes in election </a:t>
            </a:r>
          </a:p>
          <a:p>
            <a:r>
              <a:rPr lang="en-US" sz="1000" dirty="0">
                <a:solidFill>
                  <a:schemeClr val="tx1"/>
                </a:solidFill>
              </a:rPr>
              <a:t>process</a:t>
            </a:r>
          </a:p>
          <a:p>
            <a:pPr marL="53975" indent="-53975">
              <a:buFont typeface="Arial" pitchFamily="34" charset="0"/>
              <a:buChar char="•"/>
            </a:pPr>
            <a:r>
              <a:rPr lang="en-US" sz="1000" dirty="0">
                <a:solidFill>
                  <a:schemeClr val="tx1"/>
                </a:solidFill>
              </a:rPr>
              <a:t>Elections &amp; individuals – not much difference</a:t>
            </a:r>
          </a:p>
          <a:p>
            <a:pPr marL="53975" indent="-53975">
              <a:buFont typeface="Arial" pitchFamily="34" charset="0"/>
              <a:buChar char="•"/>
            </a:pPr>
            <a:r>
              <a:rPr lang="en-US" sz="1000" dirty="0">
                <a:solidFill>
                  <a:schemeClr val="tx1"/>
                </a:solidFill>
              </a:rPr>
              <a:t>We vote to give consent</a:t>
            </a:r>
          </a:p>
        </p:txBody>
      </p:sp>
      <p:sp>
        <p:nvSpPr>
          <p:cNvPr id="5" name="Oval Callout 4"/>
          <p:cNvSpPr/>
          <p:nvPr/>
        </p:nvSpPr>
        <p:spPr>
          <a:xfrm>
            <a:off x="2825362" y="217998"/>
            <a:ext cx="5785237" cy="2144202"/>
          </a:xfrm>
          <a:prstGeom prst="wedgeEllipseCallout">
            <a:avLst>
              <a:gd name="adj1" fmla="val -73542"/>
              <a:gd name="adj2" fmla="val -200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For </a:t>
            </a:r>
            <a:r>
              <a:rPr lang="en-US" sz="2400" dirty="0">
                <a:solidFill>
                  <a:srgbClr val="0000CC"/>
                </a:solidFill>
              </a:rPr>
              <a:t>the sake </a:t>
            </a:r>
            <a:r>
              <a:rPr lang="en-US" sz="2400" dirty="0" smtClean="0">
                <a:solidFill>
                  <a:srgbClr val="0000CC"/>
                </a:solidFill>
              </a:rPr>
              <a:t>of time, this demo skips to the end, but know that I </a:t>
            </a:r>
            <a:r>
              <a:rPr lang="en-US" sz="2400" dirty="0" smtClean="0">
                <a:solidFill>
                  <a:srgbClr val="0000CC"/>
                </a:solidFill>
              </a:rPr>
              <a:t>made </a:t>
            </a:r>
            <a:r>
              <a:rPr lang="en-US" sz="2400" dirty="0" smtClean="0">
                <a:solidFill>
                  <a:srgbClr val="0000CC"/>
                </a:solidFill>
              </a:rPr>
              <a:t>a </a:t>
            </a:r>
            <a:r>
              <a:rPr lang="en-US" sz="2400" i="1" dirty="0">
                <a:solidFill>
                  <a:srgbClr val="0000CC"/>
                </a:solidFill>
              </a:rPr>
              <a:t>T</a:t>
            </a:r>
            <a:r>
              <a:rPr lang="en-US" sz="2400" i="1" dirty="0" smtClean="0">
                <a:solidFill>
                  <a:srgbClr val="0000CC"/>
                </a:solidFill>
              </a:rPr>
              <a:t>elegram</a:t>
            </a:r>
            <a:r>
              <a:rPr lang="en-US" sz="2400" dirty="0" smtClean="0">
                <a:solidFill>
                  <a:srgbClr val="0000CC"/>
                </a:solidFill>
              </a:rPr>
              <a:t> on every sticky tab along the way.</a:t>
            </a:r>
            <a:endParaRPr lang="en-US" sz="2400" i="1" dirty="0">
              <a:solidFill>
                <a:srgbClr val="0000CC"/>
              </a:solidFill>
            </a:endParaRPr>
          </a:p>
        </p:txBody>
      </p:sp>
    </p:spTree>
    <p:extLst>
      <p:ext uri="{BB962C8B-B14F-4D97-AF65-F5344CB8AC3E}">
        <p14:creationId xmlns:p14="http://schemas.microsoft.com/office/powerpoint/2010/main" val="154378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20" y="609600"/>
            <a:ext cx="15164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Callout 7"/>
          <p:cNvSpPr/>
          <p:nvPr/>
        </p:nvSpPr>
        <p:spPr>
          <a:xfrm>
            <a:off x="3138065" y="-44729"/>
            <a:ext cx="5882641" cy="3831205"/>
          </a:xfrm>
          <a:prstGeom prst="wedgeEllipseCallout">
            <a:avLst>
              <a:gd name="adj1" fmla="val -78015"/>
              <a:gd name="adj2" fmla="val -560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i="1" dirty="0" smtClean="0">
              <a:solidFill>
                <a:srgbClr val="0000CC"/>
              </a:solidFill>
            </a:endParaRPr>
          </a:p>
          <a:p>
            <a:pPr algn="ctr"/>
            <a:r>
              <a:rPr lang="en-US" sz="2400" i="1" dirty="0" smtClean="0">
                <a:solidFill>
                  <a:srgbClr val="0000CC"/>
                </a:solidFill>
              </a:rPr>
              <a:t>Telegram </a:t>
            </a:r>
            <a:r>
              <a:rPr lang="en-US" sz="2400" dirty="0" smtClean="0">
                <a:solidFill>
                  <a:srgbClr val="0000CC"/>
                </a:solidFill>
              </a:rPr>
              <a:t>is a powerful During strategy because you demand understanding and have a useful product to show for your effort. </a:t>
            </a:r>
          </a:p>
          <a:p>
            <a:pPr algn="ctr"/>
            <a:endParaRPr lang="en-US" sz="1100" dirty="0" smtClean="0">
              <a:solidFill>
                <a:srgbClr val="0000CC"/>
              </a:solidFill>
            </a:endParaRPr>
          </a:p>
          <a:p>
            <a:pPr algn="ctr"/>
            <a:r>
              <a:rPr lang="en-US" sz="2400" dirty="0" smtClean="0">
                <a:solidFill>
                  <a:srgbClr val="0000CC"/>
                </a:solidFill>
              </a:rPr>
              <a:t>Let’s now move to an equally useful After strategy, </a:t>
            </a:r>
            <a:r>
              <a:rPr lang="en-US" sz="2400" b="1" i="1" dirty="0" smtClean="0">
                <a:solidFill>
                  <a:srgbClr val="0000CC"/>
                </a:solidFill>
              </a:rPr>
              <a:t>Make an Abstract.</a:t>
            </a:r>
            <a:endParaRPr lang="en-US" sz="2400" i="1" dirty="0">
              <a:solidFill>
                <a:srgbClr val="0000CC"/>
              </a:solidFill>
            </a:endParaRPr>
          </a:p>
        </p:txBody>
      </p:sp>
      <p:sp>
        <p:nvSpPr>
          <p:cNvPr id="10" name="Oval Callout 9"/>
          <p:cNvSpPr/>
          <p:nvPr/>
        </p:nvSpPr>
        <p:spPr>
          <a:xfrm>
            <a:off x="3510420" y="143511"/>
            <a:ext cx="4719180" cy="2866389"/>
          </a:xfrm>
          <a:prstGeom prst="wedgeEllipseCallout">
            <a:avLst>
              <a:gd name="adj1" fmla="val -86967"/>
              <a:gd name="adj2" fmla="val 310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solidFill>
                  <a:srgbClr val="0000CC"/>
                </a:solidFill>
              </a:rPr>
              <a:t>You need to </a:t>
            </a:r>
            <a:r>
              <a:rPr lang="en-US" sz="2000" dirty="0">
                <a:solidFill>
                  <a:srgbClr val="0000CC"/>
                </a:solidFill>
              </a:rPr>
              <a:t>know </a:t>
            </a:r>
            <a:r>
              <a:rPr lang="en-US" sz="2000" dirty="0" smtClean="0">
                <a:solidFill>
                  <a:srgbClr val="0000CC"/>
                </a:solidFill>
              </a:rPr>
              <a:t>that IF </a:t>
            </a:r>
            <a:r>
              <a:rPr lang="en-US" sz="2000" dirty="0">
                <a:solidFill>
                  <a:srgbClr val="0000CC"/>
                </a:solidFill>
              </a:rPr>
              <a:t>the book is </a:t>
            </a:r>
            <a:r>
              <a:rPr lang="en-US" sz="2000" dirty="0" smtClean="0">
                <a:solidFill>
                  <a:srgbClr val="0000CC"/>
                </a:solidFill>
              </a:rPr>
              <a:t>mine, I prefer to write the </a:t>
            </a:r>
            <a:r>
              <a:rPr lang="en-US" sz="2000" i="1" dirty="0" smtClean="0">
                <a:solidFill>
                  <a:srgbClr val="0000CC"/>
                </a:solidFill>
              </a:rPr>
              <a:t>Telegrams </a:t>
            </a:r>
            <a:r>
              <a:rPr lang="en-US" sz="2000" b="1" i="1" dirty="0" smtClean="0">
                <a:solidFill>
                  <a:srgbClr val="0000CC"/>
                </a:solidFill>
              </a:rPr>
              <a:t>in the margins </a:t>
            </a:r>
            <a:r>
              <a:rPr lang="en-US" sz="2000" dirty="0" smtClean="0">
                <a:solidFill>
                  <a:srgbClr val="0000CC"/>
                </a:solidFill>
              </a:rPr>
              <a:t>rather than on sticky notes.</a:t>
            </a:r>
          </a:p>
        </p:txBody>
      </p:sp>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286000"/>
            <a:ext cx="5457294" cy="6858000"/>
          </a:xfrm>
          <a:prstGeom prst="rect">
            <a:avLst/>
          </a:prstGeom>
        </p:spPr>
      </p:pic>
      <p:sp>
        <p:nvSpPr>
          <p:cNvPr id="13" name="Rectangle 12"/>
          <p:cNvSpPr/>
          <p:nvPr/>
        </p:nvSpPr>
        <p:spPr>
          <a:xfrm>
            <a:off x="609600" y="3581400"/>
            <a:ext cx="1330272" cy="988062"/>
          </a:xfrm>
          <a:prstGeom prst="rect">
            <a:avLst/>
          </a:prstGeom>
          <a:no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tx1"/>
                </a:solidFill>
                <a:latin typeface="Bradley Hand ITC" pitchFamily="66" charset="0"/>
              </a:rPr>
              <a:t>P. 120</a:t>
            </a:r>
          </a:p>
          <a:p>
            <a:pPr algn="ctr"/>
            <a:r>
              <a:rPr lang="en-US" sz="1200" b="1" dirty="0">
                <a:solidFill>
                  <a:schemeClr val="tx1"/>
                </a:solidFill>
                <a:latin typeface="Bradley Hand ITC" pitchFamily="66" charset="0"/>
              </a:rPr>
              <a:t>Role of Govt</a:t>
            </a:r>
            <a:r>
              <a:rPr lang="en-US" sz="1200" b="1" dirty="0" smtClean="0">
                <a:solidFill>
                  <a:schemeClr val="tx1"/>
                </a:solidFill>
                <a:latin typeface="Bradley Hand ITC" pitchFamily="66" charset="0"/>
              </a:rPr>
              <a:t>.</a:t>
            </a:r>
          </a:p>
          <a:p>
            <a:pPr algn="ctr"/>
            <a:endParaRPr lang="en-US" sz="1200" b="1" dirty="0">
              <a:solidFill>
                <a:schemeClr val="tx1"/>
              </a:solidFill>
              <a:latin typeface="Bradley Hand ITC" pitchFamily="66" charset="0"/>
            </a:endParaRPr>
          </a:p>
          <a:p>
            <a:pPr algn="ctr"/>
            <a:r>
              <a:rPr lang="en-US" sz="1200" b="1" dirty="0" smtClean="0">
                <a:solidFill>
                  <a:schemeClr val="tx1"/>
                </a:solidFill>
                <a:latin typeface="Bradley Hand ITC" pitchFamily="66" charset="0"/>
              </a:rPr>
              <a:t>Jeffers -  Hamilton</a:t>
            </a:r>
          </a:p>
          <a:p>
            <a:pPr algn="ctr"/>
            <a:r>
              <a:rPr lang="en-US" sz="1200" b="1" dirty="0" smtClean="0">
                <a:solidFill>
                  <a:schemeClr val="tx1"/>
                </a:solidFill>
                <a:latin typeface="Bradley Hand ITC" pitchFamily="66" charset="0"/>
              </a:rPr>
              <a:t>Small - Powerful</a:t>
            </a:r>
            <a:endParaRPr lang="en-US" sz="1200" b="1" dirty="0">
              <a:solidFill>
                <a:schemeClr val="tx1"/>
              </a:solidFill>
              <a:latin typeface="Bradley Hand ITC" pitchFamily="66" charset="0"/>
            </a:endParaRPr>
          </a:p>
        </p:txBody>
      </p:sp>
      <p:cxnSp>
        <p:nvCxnSpPr>
          <p:cNvPr id="5" name="Straight Arrow Connector 4"/>
          <p:cNvCxnSpPr/>
          <p:nvPr/>
        </p:nvCxnSpPr>
        <p:spPr>
          <a:xfrm flipH="1">
            <a:off x="1828800" y="1870873"/>
            <a:ext cx="4250585" cy="193912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9" name="Oval Callout 18"/>
          <p:cNvSpPr/>
          <p:nvPr/>
        </p:nvSpPr>
        <p:spPr>
          <a:xfrm>
            <a:off x="3510420" y="143511"/>
            <a:ext cx="4719180" cy="2866389"/>
          </a:xfrm>
          <a:prstGeom prst="wedgeEllipseCallout">
            <a:avLst>
              <a:gd name="adj1" fmla="val -86967"/>
              <a:gd name="adj2" fmla="val 310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But I like to use sticky notes, too, especially when I want to </a:t>
            </a:r>
            <a:r>
              <a:rPr lang="en-US" sz="2400" b="1" i="1" dirty="0">
                <a:solidFill>
                  <a:srgbClr val="0000CC"/>
                </a:solidFill>
              </a:rPr>
              <a:t>Make an Abstract.</a:t>
            </a:r>
            <a:r>
              <a:rPr lang="en-US" sz="2400" dirty="0">
                <a:solidFill>
                  <a:srgbClr val="0000CC"/>
                </a:solidFill>
              </a:rPr>
              <a:t> </a:t>
            </a:r>
            <a:endParaRPr lang="en-US" sz="2400" i="1" dirty="0">
              <a:solidFill>
                <a:srgbClr val="0000CC"/>
              </a:solidFill>
            </a:endParaRPr>
          </a:p>
        </p:txBody>
      </p:sp>
    </p:spTree>
    <p:extLst>
      <p:ext uri="{BB962C8B-B14F-4D97-AF65-F5344CB8AC3E}">
        <p14:creationId xmlns:p14="http://schemas.microsoft.com/office/powerpoint/2010/main" val="370437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subTnLst>
                                    <p:set>
                                      <p:cBhvr override="childStyle">
                                        <p:cTn dur="1" fill="hold" display="0" masterRel="nextClick" afterEffect="1"/>
                                        <p:tgtEl>
                                          <p:spTgt spid="13">
                                            <p:txEl>
                                              <p:pRg st="0" end="0"/>
                                            </p:txEl>
                                          </p:spTgt>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childTnLst>
                                  <p:subTnLst>
                                    <p:set>
                                      <p:cBhvr override="childStyle">
                                        <p:cTn dur="1" fill="hold" display="0" masterRel="nextClick" afterEffect="1"/>
                                        <p:tgtEl>
                                          <p:spTgt spid="13">
                                            <p:txEl>
                                              <p:pRg st="1" end="1"/>
                                            </p:txEl>
                                          </p:spTgt>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subTnLst>
                                    <p:set>
                                      <p:cBhvr override="childStyle">
                                        <p:cTn dur="1" fill="hold" display="0" masterRel="nextClick" afterEffect="1"/>
                                        <p:tgtEl>
                                          <p:spTgt spid="13">
                                            <p:txEl>
                                              <p:pRg st="3" end="3"/>
                                            </p:txEl>
                                          </p:spTgt>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childTnLst>
                                  <p:subTnLst>
                                    <p:set>
                                      <p:cBhvr override="childStyle">
                                        <p:cTn dur="1" fill="hold" display="0" masterRel="nextClick" afterEffect="1"/>
                                        <p:tgtEl>
                                          <p:spTgt spid="13">
                                            <p:txEl>
                                              <p:pRg st="4" end="4"/>
                                            </p:txEl>
                                          </p:spTgt>
                                        </p:tgtEl>
                                        <p:attrNameLst>
                                          <p:attrName>style.visibility</p:attrName>
                                        </p:attrNameLst>
                                      </p:cBhvr>
                                      <p:to>
                                        <p:strVal val="hidden"/>
                                      </p:to>
                                    </p:set>
                                  </p:sub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20" y="609600"/>
            <a:ext cx="15164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Callout 4"/>
          <p:cNvSpPr/>
          <p:nvPr/>
        </p:nvSpPr>
        <p:spPr>
          <a:xfrm>
            <a:off x="2945080" y="224568"/>
            <a:ext cx="6046520" cy="3840480"/>
          </a:xfrm>
          <a:prstGeom prst="wedgeEllipseCallout">
            <a:avLst>
              <a:gd name="adj1" fmla="val -73110"/>
              <a:gd name="adj2" fmla="val -957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An easy and effective way to synthesize the entire chapter is to look at all the </a:t>
            </a:r>
            <a:r>
              <a:rPr lang="en-US" sz="2400" i="1" dirty="0" smtClean="0">
                <a:solidFill>
                  <a:srgbClr val="0000CC"/>
                </a:solidFill>
              </a:rPr>
              <a:t>Telegrams </a:t>
            </a:r>
            <a:r>
              <a:rPr lang="en-US" sz="2400" dirty="0" smtClean="0">
                <a:solidFill>
                  <a:srgbClr val="0000CC"/>
                </a:solidFill>
              </a:rPr>
              <a:t>and synthesize from them.  To do this, I first</a:t>
            </a:r>
            <a:r>
              <a:rPr lang="en-US" sz="2400" i="1" dirty="0" smtClean="0">
                <a:solidFill>
                  <a:srgbClr val="0000CC"/>
                </a:solidFill>
              </a:rPr>
              <a:t> </a:t>
            </a:r>
            <a:r>
              <a:rPr lang="en-US" sz="2400" dirty="0" smtClean="0">
                <a:solidFill>
                  <a:srgbClr val="0000CC"/>
                </a:solidFill>
              </a:rPr>
              <a:t>gather all the sticky notes into </a:t>
            </a:r>
            <a:r>
              <a:rPr lang="en-US" sz="2400" b="1" i="1" dirty="0" smtClean="0">
                <a:solidFill>
                  <a:srgbClr val="0000CC"/>
                </a:solidFill>
              </a:rPr>
              <a:t>one location </a:t>
            </a:r>
            <a:r>
              <a:rPr lang="en-US" sz="2400" dirty="0" smtClean="0">
                <a:solidFill>
                  <a:srgbClr val="0000CC"/>
                </a:solidFill>
              </a:rPr>
              <a:t>so I can easily refer to them.</a:t>
            </a:r>
            <a:endParaRPr lang="en-US" sz="2400" i="1" dirty="0">
              <a:solidFill>
                <a:srgbClr val="0000CC"/>
              </a:solidFill>
            </a:endParaRPr>
          </a:p>
        </p:txBody>
      </p:sp>
      <p:sp>
        <p:nvSpPr>
          <p:cNvPr id="7" name="Oval Callout 6"/>
          <p:cNvSpPr/>
          <p:nvPr/>
        </p:nvSpPr>
        <p:spPr>
          <a:xfrm>
            <a:off x="2819400" y="457200"/>
            <a:ext cx="5181600" cy="4271232"/>
          </a:xfrm>
          <a:prstGeom prst="wedgeEllipseCallout">
            <a:avLst>
              <a:gd name="adj1" fmla="val -72834"/>
              <a:gd name="adj2" fmla="val -1862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I use the same thinking processes of SYNTHESIZING when I </a:t>
            </a:r>
            <a:r>
              <a:rPr lang="en-US" sz="2400" i="1" dirty="0" smtClean="0">
                <a:solidFill>
                  <a:srgbClr val="0000CC"/>
                </a:solidFill>
              </a:rPr>
              <a:t>Make an Abstract </a:t>
            </a:r>
            <a:r>
              <a:rPr lang="en-US" sz="2400" dirty="0" smtClean="0">
                <a:solidFill>
                  <a:srgbClr val="0000CC"/>
                </a:solidFill>
              </a:rPr>
              <a:t>as I do for </a:t>
            </a:r>
            <a:r>
              <a:rPr lang="en-US" sz="2400" i="1" dirty="0" smtClean="0">
                <a:solidFill>
                  <a:srgbClr val="0000CC"/>
                </a:solidFill>
              </a:rPr>
              <a:t>Telegram.   </a:t>
            </a:r>
            <a:r>
              <a:rPr lang="en-US" sz="2400" dirty="0" smtClean="0">
                <a:solidFill>
                  <a:srgbClr val="0000CC"/>
                </a:solidFill>
              </a:rPr>
              <a:t>The difference?  One I do DURING reading for each segment of text as I come to it; the other I do AFTER reading </a:t>
            </a:r>
            <a:r>
              <a:rPr lang="en-US" sz="2400" dirty="0">
                <a:solidFill>
                  <a:srgbClr val="0000CC"/>
                </a:solidFill>
              </a:rPr>
              <a:t>the entire </a:t>
            </a:r>
            <a:r>
              <a:rPr lang="en-US" sz="2400" dirty="0" smtClean="0">
                <a:solidFill>
                  <a:srgbClr val="0000CC"/>
                </a:solidFill>
              </a:rPr>
              <a:t>text.</a:t>
            </a:r>
            <a:r>
              <a:rPr lang="en-US" sz="2400" i="1" dirty="0" smtClean="0">
                <a:solidFill>
                  <a:srgbClr val="0000CC"/>
                </a:solidFill>
              </a:rPr>
              <a:t> </a:t>
            </a:r>
            <a:endParaRPr lang="en-US" sz="2400" i="1" dirty="0">
              <a:solidFill>
                <a:srgbClr val="0000CC"/>
              </a:solidFill>
            </a:endParaRPr>
          </a:p>
        </p:txBody>
      </p:sp>
      <p:sp>
        <p:nvSpPr>
          <p:cNvPr id="6" name="Oval Callout 5"/>
          <p:cNvSpPr/>
          <p:nvPr/>
        </p:nvSpPr>
        <p:spPr>
          <a:xfrm>
            <a:off x="3200400" y="731520"/>
            <a:ext cx="5638800" cy="2525202"/>
          </a:xfrm>
          <a:prstGeom prst="wedgeEllipseCallout">
            <a:avLst>
              <a:gd name="adj1" fmla="val -78015"/>
              <a:gd name="adj2" fmla="val -560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Let’s use the </a:t>
            </a:r>
            <a:r>
              <a:rPr lang="en-US" sz="2400" dirty="0" err="1" smtClean="0">
                <a:solidFill>
                  <a:srgbClr val="0000CC"/>
                </a:solidFill>
              </a:rPr>
              <a:t>ThinkSheet</a:t>
            </a:r>
            <a:r>
              <a:rPr lang="en-US" sz="2400" dirty="0" smtClean="0">
                <a:solidFill>
                  <a:srgbClr val="0000CC"/>
                </a:solidFill>
              </a:rPr>
              <a:t> for this purpose.  Here is the </a:t>
            </a:r>
            <a:r>
              <a:rPr lang="en-US" sz="2400" dirty="0" err="1" smtClean="0">
                <a:solidFill>
                  <a:srgbClr val="0000CC"/>
                </a:solidFill>
              </a:rPr>
              <a:t>ThinkSheet</a:t>
            </a:r>
            <a:r>
              <a:rPr lang="en-US" sz="2400" dirty="0" smtClean="0">
                <a:solidFill>
                  <a:srgbClr val="0000CC"/>
                </a:solidFill>
              </a:rPr>
              <a:t>.</a:t>
            </a:r>
            <a:endParaRPr lang="en-US" sz="2400" i="1" dirty="0">
              <a:solidFill>
                <a:srgbClr val="0000CC"/>
              </a:solidFill>
            </a:endParaRPr>
          </a:p>
        </p:txBody>
      </p:sp>
      <p:sp>
        <p:nvSpPr>
          <p:cNvPr id="8" name="Oval Callout 7"/>
          <p:cNvSpPr/>
          <p:nvPr/>
        </p:nvSpPr>
        <p:spPr>
          <a:xfrm>
            <a:off x="2971800" y="609600"/>
            <a:ext cx="5181600" cy="4271232"/>
          </a:xfrm>
          <a:prstGeom prst="wedgeEllipseCallout">
            <a:avLst>
              <a:gd name="adj1" fmla="val -72834"/>
              <a:gd name="adj2" fmla="val -1862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Another difference involves the ABCC’s of a good abstract:</a:t>
            </a:r>
          </a:p>
          <a:p>
            <a:pPr algn="ctr"/>
            <a:endParaRPr lang="en-US" sz="2400" i="1" dirty="0" smtClean="0">
              <a:solidFill>
                <a:srgbClr val="0000CC"/>
              </a:solidFill>
            </a:endParaRPr>
          </a:p>
          <a:p>
            <a:pPr algn="ctr"/>
            <a:r>
              <a:rPr lang="en-US" sz="2400" b="1" dirty="0" smtClean="0">
                <a:solidFill>
                  <a:srgbClr val="0000CC"/>
                </a:solidFill>
              </a:rPr>
              <a:t>An Abstract is </a:t>
            </a:r>
          </a:p>
          <a:p>
            <a:pPr algn="ctr"/>
            <a:r>
              <a:rPr lang="en-US" sz="3200" b="1" dirty="0">
                <a:solidFill>
                  <a:srgbClr val="0000CC"/>
                </a:solidFill>
              </a:rPr>
              <a:t>A</a:t>
            </a:r>
            <a:r>
              <a:rPr lang="en-US" sz="2400" dirty="0">
                <a:solidFill>
                  <a:srgbClr val="0000CC"/>
                </a:solidFill>
              </a:rPr>
              <a:t>ccurate, </a:t>
            </a:r>
            <a:r>
              <a:rPr lang="en-US" sz="3200" b="1" dirty="0">
                <a:solidFill>
                  <a:srgbClr val="0000CC"/>
                </a:solidFill>
              </a:rPr>
              <a:t>B</a:t>
            </a:r>
            <a:r>
              <a:rPr lang="en-US" sz="2400" dirty="0">
                <a:solidFill>
                  <a:srgbClr val="0000CC"/>
                </a:solidFill>
              </a:rPr>
              <a:t>rief, </a:t>
            </a:r>
            <a:r>
              <a:rPr lang="en-US" sz="3200" b="1" dirty="0">
                <a:solidFill>
                  <a:srgbClr val="0000CC"/>
                </a:solidFill>
              </a:rPr>
              <a:t>C</a:t>
            </a:r>
            <a:r>
              <a:rPr lang="en-US" sz="2400" dirty="0">
                <a:solidFill>
                  <a:srgbClr val="0000CC"/>
                </a:solidFill>
              </a:rPr>
              <a:t>lear, and </a:t>
            </a:r>
            <a:r>
              <a:rPr lang="en-US" sz="3200" b="1" dirty="0">
                <a:solidFill>
                  <a:srgbClr val="0000CC"/>
                </a:solidFill>
              </a:rPr>
              <a:t>C</a:t>
            </a:r>
            <a:r>
              <a:rPr lang="en-US" sz="2400" dirty="0">
                <a:solidFill>
                  <a:srgbClr val="0000CC"/>
                </a:solidFill>
              </a:rPr>
              <a:t>omprehensive. </a:t>
            </a:r>
            <a:endParaRPr lang="en-US" sz="2400" b="1" dirty="0">
              <a:solidFill>
                <a:srgbClr val="0000CC"/>
              </a:solidFill>
            </a:endParaRPr>
          </a:p>
        </p:txBody>
      </p:sp>
    </p:spTree>
    <p:extLst>
      <p:ext uri="{BB962C8B-B14F-4D97-AF65-F5344CB8AC3E}">
        <p14:creationId xmlns:p14="http://schemas.microsoft.com/office/powerpoint/2010/main" val="184810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029200" y="228600"/>
            <a:ext cx="3733800" cy="912812"/>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Telegram </a:t>
            </a:r>
            <a:r>
              <a:rPr kumimoji="0" lang="en-US" sz="2000" b="1" u="none" strike="noStrike" cap="none" normalizeH="0" baseline="0" dirty="0" smtClean="0">
                <a:ln>
                  <a:noFill/>
                </a:ln>
                <a:solidFill>
                  <a:schemeClr val="tx1"/>
                </a:solidFill>
                <a:effectLst/>
                <a:latin typeface="Times New Roman" pitchFamily="18" charset="0"/>
                <a:cs typeface="Times New Roman" pitchFamily="18" charset="0"/>
              </a:rPr>
              <a:t>and</a:t>
            </a: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 Make an Abstract</a:t>
            </a:r>
          </a:p>
          <a:p>
            <a:pPr marL="0" marR="0" lvl="0" indent="0" algn="ctr" defTabSz="914400" rtl="0" eaLnBrk="1" fontAlgn="base" latinLnBrk="0" hangingPunct="1">
              <a:lnSpc>
                <a:spcPct val="100000"/>
              </a:lnSpc>
              <a:spcBef>
                <a:spcPct val="0"/>
              </a:spcBef>
              <a:buClrTx/>
              <a:buSzTx/>
              <a:buFontTx/>
              <a:buNone/>
              <a:tabLst/>
            </a:pPr>
            <a:endParaRPr kumimoji="0" lang="en-US" sz="600" b="1" i="1" u="none" strike="noStrike" cap="none" normalizeH="0" baseline="0" dirty="0" smtClean="0">
              <a:ln>
                <a:noFill/>
              </a:ln>
              <a:solidFill>
                <a:schemeClr val="tx1"/>
              </a:solidFill>
              <a:effectLst/>
              <a:latin typeface="Times New Roman" pitchFamily="18" charset="0"/>
              <a:cs typeface="Times New Roman" pitchFamily="18" charset="0"/>
            </a:endParaRPr>
          </a:p>
          <a:p>
            <a:pPr algn="ctr" fontAlgn="base">
              <a:spcBef>
                <a:spcPct val="0"/>
              </a:spcBef>
            </a:pPr>
            <a:r>
              <a:rPr lang="en-US" sz="1400" dirty="0" err="1">
                <a:latin typeface="Times New Roman" pitchFamily="18" charset="0"/>
                <a:cs typeface="Times New Roman" pitchFamily="18" charset="0"/>
              </a:rPr>
              <a:t>ThinkSheet</a:t>
            </a:r>
            <a:r>
              <a:rPr lang="en-US" sz="1400" dirty="0">
                <a:latin typeface="Times New Roman" pitchFamily="18" charset="0"/>
                <a:cs typeface="Times New Roman" pitchFamily="18" charset="0"/>
              </a:rPr>
              <a:t> for </a:t>
            </a:r>
            <a:r>
              <a:rPr lang="en-US" sz="1400" u="sng" dirty="0">
                <a:latin typeface="Times New Roman" pitchFamily="18" charset="0"/>
                <a:cs typeface="Times New Roman" pitchFamily="18" charset="0"/>
              </a:rPr>
              <a:t>Synthesizing Along the Way</a:t>
            </a:r>
            <a:r>
              <a:rPr lang="en-US" sz="1400" dirty="0">
                <a:latin typeface="Times New Roman" pitchFamily="18" charset="0"/>
                <a:cs typeface="Times New Roman" pitchFamily="18" charset="0"/>
              </a:rPr>
              <a:t> and </a:t>
            </a:r>
            <a:r>
              <a:rPr lang="en-US" sz="1400" u="sng" dirty="0">
                <a:latin typeface="Times New Roman" pitchFamily="18" charset="0"/>
                <a:cs typeface="Times New Roman" pitchFamily="18" charset="0"/>
              </a:rPr>
              <a:t>Synthesizing After—Parts to Whole</a:t>
            </a:r>
            <a:endParaRPr lang="en-US" sz="1400"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64483440"/>
              </p:ext>
            </p:extLst>
          </p:nvPr>
        </p:nvGraphicFramePr>
        <p:xfrm>
          <a:off x="381001" y="1066800"/>
          <a:ext cx="8458200" cy="1371600"/>
        </p:xfrm>
        <a:graphic>
          <a:graphicData uri="http://schemas.openxmlformats.org/drawingml/2006/table">
            <a:tbl>
              <a:tblPr firstRow="1" bandRow="1">
                <a:tableStyleId>{5C22544A-7EE6-4342-B048-85BDC9FD1C3A}</a:tableStyleId>
              </a:tblPr>
              <a:tblGrid>
                <a:gridCol w="1691640"/>
                <a:gridCol w="1691640"/>
                <a:gridCol w="1691640"/>
                <a:gridCol w="1691640"/>
                <a:gridCol w="1691640"/>
              </a:tblGrid>
              <a:tr h="1371600">
                <a:tc>
                  <a:txBody>
                    <a:bodyPr/>
                    <a:lstStyle/>
                    <a:p>
                      <a:pPr algn="ctr"/>
                      <a:r>
                        <a:rPr kumimoji="0" lang="en-US" sz="1050" b="1" i="1" u="none" strike="noStrike" cap="none" normalizeH="0" baseline="0" dirty="0" smtClean="0">
                          <a:ln>
                            <a:noFill/>
                          </a:ln>
                          <a:solidFill>
                            <a:schemeClr val="tx1"/>
                          </a:solidFill>
                          <a:effectLst/>
                          <a:latin typeface="Times New Roman" pitchFamily="18" charset="0"/>
                          <a:cs typeface="Times New Roman" pitchFamily="18" charset="0"/>
                        </a:rPr>
                        <a:t>Telegram</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3630552"/>
              </p:ext>
            </p:extLst>
          </p:nvPr>
        </p:nvGraphicFramePr>
        <p:xfrm>
          <a:off x="381000" y="5105400"/>
          <a:ext cx="8458200" cy="1295400"/>
        </p:xfrm>
        <a:graphic>
          <a:graphicData uri="http://schemas.openxmlformats.org/drawingml/2006/table">
            <a:tbl>
              <a:tblPr firstRow="1" bandRow="1">
                <a:tableStyleId>{5C22544A-7EE6-4342-B048-85BDC9FD1C3A}</a:tableStyleId>
              </a:tblPr>
              <a:tblGrid>
                <a:gridCol w="1691640"/>
                <a:gridCol w="1691640"/>
                <a:gridCol w="1691640"/>
                <a:gridCol w="1691640"/>
                <a:gridCol w="1691640"/>
              </a:tblGrid>
              <a:tr h="12954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06385629"/>
              </p:ext>
            </p:extLst>
          </p:nvPr>
        </p:nvGraphicFramePr>
        <p:xfrm>
          <a:off x="381000" y="2439628"/>
          <a:ext cx="1676400" cy="2665772"/>
        </p:xfrm>
        <a:graphic>
          <a:graphicData uri="http://schemas.openxmlformats.org/drawingml/2006/table">
            <a:tbl>
              <a:tblPr firstRow="1" bandRow="1">
                <a:tableStyleId>{5C22544A-7EE6-4342-B048-85BDC9FD1C3A}</a:tableStyleId>
              </a:tblPr>
              <a:tblGrid>
                <a:gridCol w="1676400"/>
              </a:tblGrid>
              <a:tr h="129417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716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76895086"/>
              </p:ext>
            </p:extLst>
          </p:nvPr>
        </p:nvGraphicFramePr>
        <p:xfrm>
          <a:off x="7162800" y="2438400"/>
          <a:ext cx="1676400" cy="2667000"/>
        </p:xfrm>
        <a:graphic>
          <a:graphicData uri="http://schemas.openxmlformats.org/drawingml/2006/table">
            <a:tbl>
              <a:tblPr firstRow="1" bandRow="1">
                <a:tableStyleId>{5C22544A-7EE6-4342-B048-85BDC9FD1C3A}</a:tableStyleId>
              </a:tblPr>
              <a:tblGrid>
                <a:gridCol w="1676400"/>
              </a:tblGrid>
              <a:tr h="13315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3540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TextBox 8"/>
          <p:cNvSpPr txBox="1"/>
          <p:nvPr/>
        </p:nvSpPr>
        <p:spPr>
          <a:xfrm>
            <a:off x="2476500" y="2438400"/>
            <a:ext cx="4343400" cy="692497"/>
          </a:xfrm>
          <a:prstGeom prst="rect">
            <a:avLst/>
          </a:prstGeom>
          <a:noFill/>
        </p:spPr>
        <p:txBody>
          <a:bodyPr wrap="square" rtlCol="0">
            <a:spAutoFit/>
          </a:bodyPr>
          <a:lstStyle/>
          <a:p>
            <a:pPr lvl="0" algn="ctr"/>
            <a:r>
              <a:rPr kumimoji="0" lang="en-US" sz="1200" b="1" i="1" u="none" strike="noStrike" cap="none" normalizeH="0" baseline="0" dirty="0" smtClean="0">
                <a:ln>
                  <a:noFill/>
                </a:ln>
                <a:solidFill>
                  <a:schemeClr val="tx1"/>
                </a:solidFill>
                <a:effectLst/>
                <a:latin typeface="Times New Roman" pitchFamily="18" charset="0"/>
                <a:cs typeface="Times New Roman" pitchFamily="18" charset="0"/>
              </a:rPr>
              <a:t>Abstract    </a:t>
            </a:r>
          </a:p>
          <a:p>
            <a:pPr lvl="0" algn="ctr"/>
            <a:r>
              <a:rPr kumimoji="0" lang="en-US" sz="900" u="none" strike="noStrike" cap="none" normalizeH="0" baseline="0" dirty="0" smtClean="0">
                <a:ln>
                  <a:noFill/>
                </a:ln>
                <a:solidFill>
                  <a:schemeClr val="tx1"/>
                </a:solidFill>
                <a:effectLst/>
                <a:latin typeface="Times New Roman" pitchFamily="18" charset="0"/>
                <a:cs typeface="Times New Roman" pitchFamily="18" charset="0"/>
              </a:rPr>
              <a:t>What</a:t>
            </a:r>
            <a:r>
              <a:rPr kumimoji="0" lang="en-US" sz="900" u="none" strike="noStrike" cap="none" normalizeH="0" dirty="0" smtClean="0">
                <a:ln>
                  <a:noFill/>
                </a:ln>
                <a:solidFill>
                  <a:schemeClr val="tx1"/>
                </a:solidFill>
                <a:effectLst/>
                <a:latin typeface="Times New Roman" pitchFamily="18" charset="0"/>
                <a:cs typeface="Times New Roman" pitchFamily="18" charset="0"/>
              </a:rPr>
              <a:t> kind of NAPE abstract </a:t>
            </a:r>
            <a:r>
              <a:rPr lang="en-US" sz="900" dirty="0" smtClean="0">
                <a:latin typeface="Times New Roman" pitchFamily="18" charset="0"/>
                <a:cs typeface="Times New Roman" pitchFamily="18" charset="0"/>
              </a:rPr>
              <a:t>did you write?  _________</a:t>
            </a:r>
            <a:endParaRPr kumimoji="0" lang="en-US" sz="1050" b="1" i="0" u="none" strike="noStrike" cap="none" normalizeH="0" baseline="0" dirty="0" smtClean="0">
              <a:ln>
                <a:noFill/>
              </a:ln>
              <a:solidFill>
                <a:schemeClr val="tx1"/>
              </a:solidFill>
              <a:effectLst/>
              <a:latin typeface="Times New Roman" pitchFamily="18" charset="0"/>
              <a:cs typeface="Times New Roman" pitchFamily="18" charset="0"/>
            </a:endParaRPr>
          </a:p>
          <a:p>
            <a:pPr algn="ctr"/>
            <a:endParaRPr lang="en-US" dirty="0"/>
          </a:p>
        </p:txBody>
      </p:sp>
      <p:sp>
        <p:nvSpPr>
          <p:cNvPr id="10" name="TextBox 9"/>
          <p:cNvSpPr txBox="1"/>
          <p:nvPr/>
        </p:nvSpPr>
        <p:spPr>
          <a:xfrm>
            <a:off x="152400" y="152400"/>
            <a:ext cx="4876800" cy="907941"/>
          </a:xfrm>
          <a:prstGeom prst="rect">
            <a:avLst/>
          </a:prstGeom>
          <a:noFill/>
        </p:spPr>
        <p:txBody>
          <a:bodyPr wrap="square" rtlCol="0">
            <a:spAutoFit/>
          </a:bodyPr>
          <a:lstStyle/>
          <a:p>
            <a:r>
              <a:rPr lang="en-US" sz="1000" dirty="0" err="1">
                <a:latin typeface="Times New Roman" pitchFamily="18" charset="0"/>
                <a:cs typeface="Times New Roman" pitchFamily="18" charset="0"/>
              </a:rPr>
              <a:t>Name</a:t>
            </a:r>
            <a:r>
              <a:rPr lang="en-US" sz="1000" dirty="0" err="1" smtClean="0">
                <a:latin typeface="Times New Roman" pitchFamily="18" charset="0"/>
                <a:cs typeface="Times New Roman" pitchFamily="18" charset="0"/>
              </a:rPr>
              <a:t>________________________</a:t>
            </a:r>
            <a:r>
              <a:rPr lang="en-US" sz="1000" dirty="0" err="1">
                <a:latin typeface="Times New Roman" pitchFamily="18" charset="0"/>
                <a:cs typeface="Times New Roman" pitchFamily="18" charset="0"/>
              </a:rPr>
              <a:t>Date</a:t>
            </a:r>
            <a:r>
              <a:rPr lang="en-US" sz="1000" dirty="0" err="1" smtClean="0">
                <a:latin typeface="Times New Roman" pitchFamily="18" charset="0"/>
                <a:cs typeface="Times New Roman" pitchFamily="18" charset="0"/>
              </a:rPr>
              <a:t>_____Section___Text</a:t>
            </a: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or Chapter______________</a:t>
            </a:r>
          </a:p>
          <a:p>
            <a:endParaRPr lang="en-US" sz="400" dirty="0" smtClean="0">
              <a:latin typeface="Times New Roman" pitchFamily="18" charset="0"/>
              <a:cs typeface="Times New Roman" pitchFamily="18" charset="0"/>
            </a:endParaRPr>
          </a:p>
          <a:p>
            <a:r>
              <a:rPr lang="en-US" sz="900" dirty="0" smtClean="0">
                <a:latin typeface="Times New Roman" pitchFamily="18" charset="0"/>
                <a:cs typeface="Times New Roman" pitchFamily="18" charset="0"/>
              </a:rPr>
              <a:t>Purpose(s) for reading this text:________________________________________________________</a:t>
            </a:r>
          </a:p>
          <a:p>
            <a:pPr marL="171450" indent="-171450">
              <a:buFont typeface="Arial" pitchFamily="34" charset="0"/>
              <a:buChar char="•"/>
            </a:pPr>
            <a:r>
              <a:rPr lang="en-US" sz="1000" dirty="0" smtClean="0">
                <a:latin typeface="Times New Roman" pitchFamily="18" charset="0"/>
                <a:cs typeface="Times New Roman" pitchFamily="18" charset="0"/>
              </a:rPr>
              <a:t>Make a </a:t>
            </a:r>
            <a:r>
              <a:rPr lang="en-US" sz="1000" i="1" dirty="0" smtClean="0">
                <a:latin typeface="Times New Roman" pitchFamily="18" charset="0"/>
                <a:cs typeface="Times New Roman" pitchFamily="18" charset="0"/>
              </a:rPr>
              <a:t>Telegram</a:t>
            </a:r>
            <a:r>
              <a:rPr lang="en-US" sz="1000" dirty="0" smtClean="0">
                <a:latin typeface="Times New Roman" pitchFamily="18" charset="0"/>
                <a:cs typeface="Times New Roman" pitchFamily="18" charset="0"/>
              </a:rPr>
              <a:t> for each important chunk of text.  Write them here with page numbers or on a sticky tab next to the chunk of text.  Then place the tabs on this </a:t>
            </a:r>
            <a:r>
              <a:rPr lang="en-US" sz="1000" dirty="0" err="1" smtClean="0">
                <a:latin typeface="Times New Roman" pitchFamily="18" charset="0"/>
                <a:cs typeface="Times New Roman" pitchFamily="18" charset="0"/>
              </a:rPr>
              <a:t>ThinkSheet</a:t>
            </a:r>
            <a:r>
              <a:rPr lang="en-US" sz="1000" dirty="0" smtClean="0">
                <a:latin typeface="Times New Roman" pitchFamily="18" charset="0"/>
                <a:cs typeface="Times New Roman" pitchFamily="18" charset="0"/>
              </a:rPr>
              <a:t>.</a:t>
            </a:r>
          </a:p>
          <a:p>
            <a:pPr marL="171450" indent="-171450">
              <a:buFont typeface="Arial" pitchFamily="34" charset="0"/>
              <a:buChar char="•"/>
            </a:pPr>
            <a:r>
              <a:rPr lang="en-US" sz="1000" dirty="0" smtClean="0">
                <a:latin typeface="Times New Roman" pitchFamily="18" charset="0"/>
                <a:cs typeface="Times New Roman" pitchFamily="18" charset="0"/>
              </a:rPr>
              <a:t>An effective way to </a:t>
            </a:r>
            <a:r>
              <a:rPr lang="en-US" sz="1000" i="1" dirty="0" smtClean="0">
                <a:latin typeface="Times New Roman" pitchFamily="18" charset="0"/>
                <a:cs typeface="Times New Roman" pitchFamily="18" charset="0"/>
              </a:rPr>
              <a:t>Make an Abstract</a:t>
            </a:r>
            <a:r>
              <a:rPr lang="en-US" sz="1000" dirty="0" smtClean="0">
                <a:latin typeface="Times New Roman" pitchFamily="18" charset="0"/>
                <a:cs typeface="Times New Roman" pitchFamily="18" charset="0"/>
              </a:rPr>
              <a:t> is to read and synthesize your telegrams. </a:t>
            </a:r>
            <a:endParaRPr lang="en-US" sz="9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856722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1600200"/>
            <a:ext cx="4028172" cy="4525963"/>
          </a:xfrm>
        </p:spPr>
      </p:pic>
      <p:sp>
        <p:nvSpPr>
          <p:cNvPr id="6" name="Oval Callout 5"/>
          <p:cNvSpPr/>
          <p:nvPr/>
        </p:nvSpPr>
        <p:spPr>
          <a:xfrm>
            <a:off x="381000" y="609600"/>
            <a:ext cx="2514600" cy="1600200"/>
          </a:xfrm>
          <a:prstGeom prst="wedgeEllipseCallout">
            <a:avLst>
              <a:gd name="adj1" fmla="val -6280"/>
              <a:gd name="adj2" fmla="val 9029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We will work through a chapter in an American Heritage Text</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03" y="2819400"/>
            <a:ext cx="15164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34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543895739"/>
              </p:ext>
            </p:extLst>
          </p:nvPr>
        </p:nvGraphicFramePr>
        <p:xfrm>
          <a:off x="381001" y="1066800"/>
          <a:ext cx="8458200" cy="1066800"/>
        </p:xfrm>
        <a:graphic>
          <a:graphicData uri="http://schemas.openxmlformats.org/drawingml/2006/table">
            <a:tbl>
              <a:tblPr firstRow="1" bandRow="1">
                <a:tableStyleId>{5C22544A-7EE6-4342-B048-85BDC9FD1C3A}</a:tableStyleId>
              </a:tblPr>
              <a:tblGrid>
                <a:gridCol w="1371599"/>
                <a:gridCol w="1447801"/>
                <a:gridCol w="1409700"/>
                <a:gridCol w="1409700"/>
                <a:gridCol w="1447799"/>
                <a:gridCol w="1371601"/>
              </a:tblGrid>
              <a:tr h="1066800">
                <a:tc>
                  <a:txBody>
                    <a:bodyPr/>
                    <a:lstStyle/>
                    <a:p>
                      <a:pPr algn="ctr"/>
                      <a:r>
                        <a:rPr kumimoji="0" lang="en-US" sz="1050" b="1" i="1" u="none" strike="noStrike" cap="none" normalizeH="0" baseline="0" dirty="0" smtClean="0">
                          <a:ln>
                            <a:noFill/>
                          </a:ln>
                          <a:solidFill>
                            <a:schemeClr val="tx1"/>
                          </a:solidFill>
                          <a:effectLst/>
                          <a:latin typeface="Times New Roman" pitchFamily="18" charset="0"/>
                          <a:cs typeface="Times New Roman" pitchFamily="18" charset="0"/>
                        </a:rPr>
                        <a:t>Telegram</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654960763"/>
              </p:ext>
            </p:extLst>
          </p:nvPr>
        </p:nvGraphicFramePr>
        <p:xfrm>
          <a:off x="381000" y="5334000"/>
          <a:ext cx="8458200" cy="1066800"/>
        </p:xfrm>
        <a:graphic>
          <a:graphicData uri="http://schemas.openxmlformats.org/drawingml/2006/table">
            <a:tbl>
              <a:tblPr firstRow="1" bandRow="1">
                <a:tableStyleId>{5C22544A-7EE6-4342-B048-85BDC9FD1C3A}</a:tableStyleId>
              </a:tblPr>
              <a:tblGrid>
                <a:gridCol w="1371600"/>
                <a:gridCol w="1447800"/>
                <a:gridCol w="1409700"/>
                <a:gridCol w="1409700"/>
                <a:gridCol w="1447800"/>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773642763"/>
              </p:ext>
            </p:extLst>
          </p:nvPr>
        </p:nvGraphicFramePr>
        <p:xfrm>
          <a:off x="381000" y="2133600"/>
          <a:ext cx="1371600" cy="3200400"/>
        </p:xfrm>
        <a:graphic>
          <a:graphicData uri="http://schemas.openxmlformats.org/drawingml/2006/table">
            <a:tbl>
              <a:tblPr firstRow="1" bandRow="1">
                <a:tableStyleId>{5C22544A-7EE6-4342-B048-85BDC9FD1C3A}</a:tableStyleId>
              </a:tblPr>
              <a:tblGrid>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836131234"/>
              </p:ext>
            </p:extLst>
          </p:nvPr>
        </p:nvGraphicFramePr>
        <p:xfrm>
          <a:off x="7467600" y="2133600"/>
          <a:ext cx="1371600" cy="3200400"/>
        </p:xfrm>
        <a:graphic>
          <a:graphicData uri="http://schemas.openxmlformats.org/drawingml/2006/table">
            <a:tbl>
              <a:tblPr firstRow="1" bandRow="1">
                <a:tableStyleId>{5C22544A-7EE6-4342-B048-85BDC9FD1C3A}</a:tableStyleId>
              </a:tblPr>
              <a:tblGrid>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416" y="2883103"/>
            <a:ext cx="1309076" cy="164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Rectangle 45"/>
          <p:cNvSpPr/>
          <p:nvPr/>
        </p:nvSpPr>
        <p:spPr>
          <a:xfrm>
            <a:off x="1798220" y="1089257"/>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rgbClr val="FF0000"/>
                </a:solidFill>
              </a:rPr>
              <a:t>P. 120</a:t>
            </a:r>
          </a:p>
          <a:p>
            <a:pPr algn="ctr"/>
            <a:r>
              <a:rPr lang="en-US" sz="1200" dirty="0">
                <a:solidFill>
                  <a:srgbClr val="FF0000"/>
                </a:solidFill>
              </a:rPr>
              <a:t>Role of Govt</a:t>
            </a:r>
            <a:r>
              <a:rPr lang="en-US" sz="1200" dirty="0" smtClean="0">
                <a:solidFill>
                  <a:srgbClr val="FF0000"/>
                </a:solidFill>
              </a:rPr>
              <a:t>.</a:t>
            </a:r>
          </a:p>
          <a:p>
            <a:pPr algn="ctr"/>
            <a:endParaRPr lang="en-US" sz="1200" dirty="0">
              <a:solidFill>
                <a:srgbClr val="FF0000"/>
              </a:solidFill>
            </a:endParaRPr>
          </a:p>
          <a:p>
            <a:pPr algn="ctr"/>
            <a:r>
              <a:rPr lang="en-US" sz="1200" dirty="0" smtClean="0">
                <a:solidFill>
                  <a:srgbClr val="FF0000"/>
                </a:solidFill>
              </a:rPr>
              <a:t>Jeffers -  Hamilton</a:t>
            </a:r>
          </a:p>
          <a:p>
            <a:pPr algn="ctr"/>
            <a:r>
              <a:rPr lang="en-US" sz="1200" dirty="0" smtClean="0">
                <a:solidFill>
                  <a:srgbClr val="FF0000"/>
                </a:solidFill>
              </a:rPr>
              <a:t>Small - Powerful</a:t>
            </a:r>
            <a:endParaRPr lang="en-US" sz="1200" dirty="0">
              <a:solidFill>
                <a:srgbClr val="FF0000"/>
              </a:solidFill>
            </a:endParaRPr>
          </a:p>
        </p:txBody>
      </p:sp>
      <p:cxnSp>
        <p:nvCxnSpPr>
          <p:cNvPr id="6" name="Straight Arrow Connector 5"/>
          <p:cNvCxnSpPr/>
          <p:nvPr/>
        </p:nvCxnSpPr>
        <p:spPr>
          <a:xfrm flipH="1">
            <a:off x="2133600" y="1546618"/>
            <a:ext cx="152400" cy="104001"/>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501456" y="1546617"/>
            <a:ext cx="152400" cy="104001"/>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208794" y="1074314"/>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rgbClr val="FF0000"/>
                </a:solidFill>
              </a:rPr>
              <a:t>P. 121</a:t>
            </a:r>
          </a:p>
          <a:p>
            <a:pPr algn="ctr"/>
            <a:r>
              <a:rPr lang="en-US" sz="1200" dirty="0" smtClean="0">
                <a:solidFill>
                  <a:srgbClr val="FF0000"/>
                </a:solidFill>
              </a:rPr>
              <a:t>2 Parties started</a:t>
            </a:r>
          </a:p>
          <a:p>
            <a:pPr algn="ctr"/>
            <a:endParaRPr lang="en-US" sz="1200" dirty="0" smtClean="0">
              <a:solidFill>
                <a:srgbClr val="FF0000"/>
              </a:solidFill>
            </a:endParaRPr>
          </a:p>
          <a:p>
            <a:pPr algn="ctr"/>
            <a:r>
              <a:rPr lang="en-US" sz="1200" dirty="0" smtClean="0">
                <a:solidFill>
                  <a:srgbClr val="FF0000"/>
                </a:solidFill>
              </a:rPr>
              <a:t>Demo-</a:t>
            </a:r>
            <a:r>
              <a:rPr lang="en-US" sz="1200" dirty="0" err="1" smtClean="0">
                <a:solidFill>
                  <a:srgbClr val="FF0000"/>
                </a:solidFill>
              </a:rPr>
              <a:t>Repub</a:t>
            </a:r>
            <a:r>
              <a:rPr lang="en-US" sz="1200" dirty="0" smtClean="0">
                <a:solidFill>
                  <a:srgbClr val="FF0000"/>
                </a:solidFill>
              </a:rPr>
              <a:t>-Fed</a:t>
            </a:r>
          </a:p>
          <a:p>
            <a:pPr algn="ctr"/>
            <a:r>
              <a:rPr lang="en-US" sz="1200" dirty="0" smtClean="0">
                <a:solidFill>
                  <a:srgbClr val="FF0000"/>
                </a:solidFill>
              </a:rPr>
              <a:t>(Small)     (Strong)</a:t>
            </a:r>
            <a:endParaRPr lang="en-US" sz="1200" dirty="0">
              <a:solidFill>
                <a:srgbClr val="FF0000"/>
              </a:solidFill>
            </a:endParaRPr>
          </a:p>
        </p:txBody>
      </p:sp>
      <p:sp>
        <p:nvSpPr>
          <p:cNvPr id="54" name="Rectangle 53"/>
          <p:cNvSpPr/>
          <p:nvPr/>
        </p:nvSpPr>
        <p:spPr>
          <a:xfrm>
            <a:off x="4631248" y="10668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rgbClr val="FF0000"/>
                </a:solidFill>
              </a:rPr>
              <a:t>pp. 118- 121</a:t>
            </a:r>
          </a:p>
          <a:p>
            <a:pPr algn="ctr"/>
            <a:r>
              <a:rPr lang="en-US" sz="1200" b="1" u="sng" dirty="0">
                <a:solidFill>
                  <a:srgbClr val="FF0000"/>
                </a:solidFill>
              </a:rPr>
              <a:t>Section 1</a:t>
            </a:r>
          </a:p>
          <a:p>
            <a:pPr algn="ctr"/>
            <a:r>
              <a:rPr lang="en-US" sz="1200" dirty="0">
                <a:solidFill>
                  <a:srgbClr val="FF0000"/>
                </a:solidFill>
              </a:rPr>
              <a:t>The two strongest </a:t>
            </a:r>
            <a:r>
              <a:rPr lang="en-US" sz="1200" dirty="0" smtClean="0">
                <a:solidFill>
                  <a:srgbClr val="FF0000"/>
                </a:solidFill>
              </a:rPr>
              <a:t>ideologies =</a:t>
            </a:r>
            <a:endParaRPr lang="en-US" sz="1200" dirty="0">
              <a:solidFill>
                <a:srgbClr val="FF0000"/>
              </a:solidFill>
            </a:endParaRPr>
          </a:p>
          <a:p>
            <a:pPr algn="ctr"/>
            <a:r>
              <a:rPr lang="en-US" sz="1200" dirty="0" smtClean="0">
                <a:solidFill>
                  <a:srgbClr val="FF0000"/>
                </a:solidFill>
              </a:rPr>
              <a:t>2 Political </a:t>
            </a:r>
            <a:r>
              <a:rPr lang="en-US" sz="1200" dirty="0">
                <a:solidFill>
                  <a:srgbClr val="FF0000"/>
                </a:solidFill>
              </a:rPr>
              <a:t>Parties</a:t>
            </a:r>
          </a:p>
        </p:txBody>
      </p:sp>
      <p:sp>
        <p:nvSpPr>
          <p:cNvPr id="56" name="Rectangle 55"/>
          <p:cNvSpPr/>
          <p:nvPr/>
        </p:nvSpPr>
        <p:spPr>
          <a:xfrm>
            <a:off x="6026257" y="10668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rgbClr val="FF0000"/>
                </a:solidFill>
              </a:rPr>
              <a:t>pp. 122</a:t>
            </a:r>
          </a:p>
          <a:p>
            <a:pPr algn="ctr"/>
            <a:r>
              <a:rPr lang="en-US" sz="1100" dirty="0" smtClean="0">
                <a:solidFill>
                  <a:srgbClr val="FF0000"/>
                </a:solidFill>
              </a:rPr>
              <a:t>3 Reasons for NOT direct democracy.</a:t>
            </a:r>
          </a:p>
          <a:p>
            <a:pPr algn="ctr"/>
            <a:r>
              <a:rPr lang="en-US" sz="1100" dirty="0" smtClean="0">
                <a:solidFill>
                  <a:srgbClr val="FF0000"/>
                </a:solidFill>
              </a:rPr>
              <a:t>But keep consent of the people – filtered content</a:t>
            </a:r>
            <a:endParaRPr lang="en-US" sz="1100" dirty="0">
              <a:solidFill>
                <a:srgbClr val="FF0000"/>
              </a:solidFill>
            </a:endParaRPr>
          </a:p>
        </p:txBody>
      </p:sp>
      <p:sp>
        <p:nvSpPr>
          <p:cNvPr id="57" name="Rectangle 56"/>
          <p:cNvSpPr/>
          <p:nvPr/>
        </p:nvSpPr>
        <p:spPr>
          <a:xfrm>
            <a:off x="7474218" y="1067714"/>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rgbClr val="FF0000"/>
                </a:solidFill>
              </a:rPr>
              <a:t>pp. 122</a:t>
            </a:r>
          </a:p>
          <a:p>
            <a:pPr algn="ctr"/>
            <a:r>
              <a:rPr lang="en-US" sz="1000" dirty="0" smtClean="0">
                <a:solidFill>
                  <a:srgbClr val="FF0000"/>
                </a:solidFill>
              </a:rPr>
              <a:t>Filtered Consent</a:t>
            </a:r>
          </a:p>
          <a:p>
            <a:pPr algn="ctr"/>
            <a:r>
              <a:rPr lang="en-US" sz="1000" dirty="0" smtClean="0">
                <a:solidFill>
                  <a:srgbClr val="FF0000"/>
                </a:solidFill>
              </a:rPr>
              <a:t>H. Of Rep</a:t>
            </a:r>
          </a:p>
          <a:p>
            <a:pPr algn="ctr"/>
            <a:r>
              <a:rPr lang="en-US" sz="1000" dirty="0" smtClean="0">
                <a:solidFill>
                  <a:srgbClr val="FF0000"/>
                </a:solidFill>
              </a:rPr>
              <a:t>Directly elected – </a:t>
            </a:r>
          </a:p>
          <a:p>
            <a:pPr algn="ctr"/>
            <a:r>
              <a:rPr lang="en-US" sz="1000" dirty="0" smtClean="0">
                <a:solidFill>
                  <a:srgbClr val="FF0000"/>
                </a:solidFill>
              </a:rPr>
              <a:t>2 yrs. Based on population 1 per # of people</a:t>
            </a:r>
            <a:endParaRPr lang="en-US" sz="1000" dirty="0">
              <a:solidFill>
                <a:srgbClr val="FF0000"/>
              </a:solidFill>
            </a:endParaRPr>
          </a:p>
        </p:txBody>
      </p:sp>
      <p:sp>
        <p:nvSpPr>
          <p:cNvPr id="58" name="Rectangle 57"/>
          <p:cNvSpPr/>
          <p:nvPr/>
        </p:nvSpPr>
        <p:spPr>
          <a:xfrm>
            <a:off x="7464693" y="21616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rgbClr val="FF0000"/>
                </a:solidFill>
              </a:rPr>
              <a:t>pp. 123</a:t>
            </a:r>
          </a:p>
          <a:p>
            <a:pPr algn="ctr"/>
            <a:r>
              <a:rPr lang="en-US" sz="1000" dirty="0">
                <a:solidFill>
                  <a:srgbClr val="FF0000"/>
                </a:solidFill>
              </a:rPr>
              <a:t>Filtered Consent</a:t>
            </a:r>
          </a:p>
          <a:p>
            <a:pPr algn="ctr"/>
            <a:r>
              <a:rPr lang="en-US" sz="1000" dirty="0">
                <a:solidFill>
                  <a:srgbClr val="FF0000"/>
                </a:solidFill>
              </a:rPr>
              <a:t>Senate</a:t>
            </a:r>
          </a:p>
          <a:p>
            <a:pPr algn="ctr"/>
            <a:r>
              <a:rPr lang="en-US" sz="1000" dirty="0">
                <a:solidFill>
                  <a:srgbClr val="FF0000"/>
                </a:solidFill>
              </a:rPr>
              <a:t>For 6 </a:t>
            </a:r>
            <a:r>
              <a:rPr lang="en-US" sz="1000" dirty="0" err="1">
                <a:solidFill>
                  <a:srgbClr val="FF0000"/>
                </a:solidFill>
              </a:rPr>
              <a:t>yrs</a:t>
            </a:r>
            <a:r>
              <a:rPr lang="en-US" sz="1000" dirty="0">
                <a:solidFill>
                  <a:srgbClr val="FF0000"/>
                </a:solidFill>
              </a:rPr>
              <a:t> – 2 per state</a:t>
            </a:r>
          </a:p>
          <a:p>
            <a:pPr algn="ctr"/>
            <a:r>
              <a:rPr lang="en-US" sz="1000" dirty="0">
                <a:solidFill>
                  <a:srgbClr val="FF0000"/>
                </a:solidFill>
              </a:rPr>
              <a:t>Before 1913 elected by state legislature</a:t>
            </a:r>
          </a:p>
        </p:txBody>
      </p:sp>
      <p:sp>
        <p:nvSpPr>
          <p:cNvPr id="59" name="Rectangle 58"/>
          <p:cNvSpPr/>
          <p:nvPr/>
        </p:nvSpPr>
        <p:spPr>
          <a:xfrm>
            <a:off x="7464693" y="32284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rgbClr val="FF0000"/>
                </a:solidFill>
              </a:rPr>
              <a:t>pp. 124</a:t>
            </a:r>
          </a:p>
          <a:p>
            <a:pPr algn="ctr"/>
            <a:r>
              <a:rPr lang="en-US" sz="1000" dirty="0">
                <a:solidFill>
                  <a:srgbClr val="FF0000"/>
                </a:solidFill>
              </a:rPr>
              <a:t>Filtered Consent</a:t>
            </a:r>
          </a:p>
          <a:p>
            <a:pPr algn="ctr"/>
            <a:r>
              <a:rPr lang="en-US" sz="1000" dirty="0">
                <a:solidFill>
                  <a:srgbClr val="FF0000"/>
                </a:solidFill>
              </a:rPr>
              <a:t>President</a:t>
            </a:r>
          </a:p>
          <a:p>
            <a:pPr algn="ctr"/>
            <a:r>
              <a:rPr lang="en-US" sz="1000" dirty="0">
                <a:solidFill>
                  <a:srgbClr val="FF0000"/>
                </a:solidFill>
              </a:rPr>
              <a:t># of Senators plus # of H. of Rep = </a:t>
            </a:r>
            <a:r>
              <a:rPr lang="en-US" sz="1000" dirty="0" err="1" smtClean="0">
                <a:solidFill>
                  <a:srgbClr val="FF0000"/>
                </a:solidFill>
              </a:rPr>
              <a:t>Electl</a:t>
            </a:r>
            <a:r>
              <a:rPr lang="en-US" sz="1000" dirty="0" smtClean="0">
                <a:solidFill>
                  <a:srgbClr val="FF0000"/>
                </a:solidFill>
              </a:rPr>
              <a:t> Col </a:t>
            </a:r>
          </a:p>
          <a:p>
            <a:pPr algn="ctr"/>
            <a:r>
              <a:rPr lang="en-US" sz="1000" dirty="0" smtClean="0">
                <a:solidFill>
                  <a:srgbClr val="FF0000"/>
                </a:solidFill>
              </a:rPr>
              <a:t>4 </a:t>
            </a:r>
            <a:r>
              <a:rPr lang="en-US" sz="1000" dirty="0" err="1">
                <a:solidFill>
                  <a:srgbClr val="FF0000"/>
                </a:solidFill>
              </a:rPr>
              <a:t>yrs</a:t>
            </a:r>
            <a:r>
              <a:rPr lang="en-US" sz="1000" dirty="0">
                <a:solidFill>
                  <a:srgbClr val="FF0000"/>
                </a:solidFill>
              </a:rPr>
              <a:t> – not popular vote</a:t>
            </a:r>
          </a:p>
        </p:txBody>
      </p:sp>
      <p:sp>
        <p:nvSpPr>
          <p:cNvPr id="60" name="Rectangle 59"/>
          <p:cNvSpPr/>
          <p:nvPr/>
        </p:nvSpPr>
        <p:spPr>
          <a:xfrm>
            <a:off x="7461303" y="4300351"/>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rgbClr val="FF0000"/>
                </a:solidFill>
              </a:rPr>
              <a:t>pp. 124</a:t>
            </a:r>
          </a:p>
          <a:p>
            <a:pPr algn="ctr"/>
            <a:r>
              <a:rPr lang="en-US" sz="1000" dirty="0">
                <a:solidFill>
                  <a:srgbClr val="FF0000"/>
                </a:solidFill>
              </a:rPr>
              <a:t>Filtered Consent</a:t>
            </a:r>
          </a:p>
          <a:p>
            <a:pPr algn="ctr"/>
            <a:r>
              <a:rPr lang="en-US" sz="1000" dirty="0">
                <a:solidFill>
                  <a:srgbClr val="FF0000"/>
                </a:solidFill>
              </a:rPr>
              <a:t>Supreme Court</a:t>
            </a:r>
          </a:p>
          <a:p>
            <a:pPr algn="ctr"/>
            <a:r>
              <a:rPr lang="en-US" sz="1000" dirty="0">
                <a:solidFill>
                  <a:srgbClr val="FF0000"/>
                </a:solidFill>
              </a:rPr>
              <a:t>Nominated by Pres.  Consent of Senate</a:t>
            </a:r>
          </a:p>
          <a:p>
            <a:pPr algn="ctr"/>
            <a:r>
              <a:rPr lang="en-US" sz="1000" dirty="0">
                <a:solidFill>
                  <a:srgbClr val="FF0000"/>
                </a:solidFill>
              </a:rPr>
              <a:t>for life</a:t>
            </a:r>
          </a:p>
        </p:txBody>
      </p:sp>
      <p:sp>
        <p:nvSpPr>
          <p:cNvPr id="61" name="Rectangle 60"/>
          <p:cNvSpPr/>
          <p:nvPr/>
        </p:nvSpPr>
        <p:spPr>
          <a:xfrm>
            <a:off x="7445642" y="53620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rgbClr val="FF0000"/>
                </a:solidFill>
              </a:rPr>
              <a:t>pp. 124</a:t>
            </a:r>
          </a:p>
          <a:p>
            <a:r>
              <a:rPr lang="en-US" sz="1000" dirty="0">
                <a:solidFill>
                  <a:srgbClr val="FF0000"/>
                </a:solidFill>
              </a:rPr>
              <a:t>Removal from Office</a:t>
            </a:r>
          </a:p>
          <a:p>
            <a:r>
              <a:rPr lang="en-US" sz="1000" dirty="0">
                <a:solidFill>
                  <a:srgbClr val="FF0000"/>
                </a:solidFill>
              </a:rPr>
              <a:t>*Voted out</a:t>
            </a:r>
          </a:p>
          <a:p>
            <a:r>
              <a:rPr lang="en-US" sz="1000" dirty="0">
                <a:solidFill>
                  <a:srgbClr val="FF0000"/>
                </a:solidFill>
              </a:rPr>
              <a:t>*Congress – by </a:t>
            </a:r>
            <a:r>
              <a:rPr lang="en-US" sz="1000" dirty="0" err="1" smtClean="0">
                <a:solidFill>
                  <a:srgbClr val="FF0000"/>
                </a:solidFill>
              </a:rPr>
              <a:t>mbers</a:t>
            </a:r>
            <a:endParaRPr lang="en-US" sz="1000" dirty="0">
              <a:solidFill>
                <a:srgbClr val="FF0000"/>
              </a:solidFill>
            </a:endParaRPr>
          </a:p>
          <a:p>
            <a:r>
              <a:rPr lang="en-US" sz="1000" dirty="0">
                <a:solidFill>
                  <a:srgbClr val="FF0000"/>
                </a:solidFill>
              </a:rPr>
              <a:t>*</a:t>
            </a:r>
            <a:r>
              <a:rPr lang="en-US" sz="1000" dirty="0" err="1">
                <a:solidFill>
                  <a:srgbClr val="FF0000"/>
                </a:solidFill>
              </a:rPr>
              <a:t>Pres</a:t>
            </a:r>
            <a:r>
              <a:rPr lang="en-US" sz="1000" dirty="0">
                <a:solidFill>
                  <a:srgbClr val="FF0000"/>
                </a:solidFill>
              </a:rPr>
              <a:t> – impeach by the </a:t>
            </a:r>
            <a:r>
              <a:rPr lang="en-US" sz="1000" dirty="0" smtClean="0">
                <a:solidFill>
                  <a:srgbClr val="FF0000"/>
                </a:solidFill>
              </a:rPr>
              <a:t> H </a:t>
            </a:r>
            <a:r>
              <a:rPr lang="en-US" sz="1000" dirty="0">
                <a:solidFill>
                  <a:srgbClr val="FF0000"/>
                </a:solidFill>
              </a:rPr>
              <a:t>of Rep, Trial by </a:t>
            </a:r>
            <a:r>
              <a:rPr lang="en-US" sz="1000" dirty="0" smtClean="0">
                <a:solidFill>
                  <a:srgbClr val="FF0000"/>
                </a:solidFill>
              </a:rPr>
              <a:t>Senate</a:t>
            </a:r>
            <a:endParaRPr lang="en-US" sz="1000" dirty="0">
              <a:solidFill>
                <a:srgbClr val="FF0000"/>
              </a:solidFill>
            </a:endParaRPr>
          </a:p>
        </p:txBody>
      </p:sp>
      <p:sp>
        <p:nvSpPr>
          <p:cNvPr id="62" name="Rectangle 61"/>
          <p:cNvSpPr/>
          <p:nvPr/>
        </p:nvSpPr>
        <p:spPr>
          <a:xfrm>
            <a:off x="6067745" y="5316014"/>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rgbClr val="FF0000"/>
                </a:solidFill>
              </a:rPr>
              <a:t>pp. 121-124</a:t>
            </a:r>
          </a:p>
          <a:p>
            <a:pPr algn="ctr"/>
            <a:endParaRPr lang="en-US" sz="1000" b="1" u="sng" dirty="0" smtClean="0">
              <a:solidFill>
                <a:srgbClr val="FF0000"/>
              </a:solidFill>
            </a:endParaRPr>
          </a:p>
          <a:p>
            <a:pPr algn="ctr"/>
            <a:r>
              <a:rPr lang="en-US" sz="1000" b="1" u="sng" dirty="0" smtClean="0">
                <a:solidFill>
                  <a:srgbClr val="FF0000"/>
                </a:solidFill>
              </a:rPr>
              <a:t>Section </a:t>
            </a:r>
            <a:r>
              <a:rPr lang="en-US" sz="1000" b="1" u="sng" dirty="0">
                <a:solidFill>
                  <a:srgbClr val="FF0000"/>
                </a:solidFill>
              </a:rPr>
              <a:t>2</a:t>
            </a:r>
          </a:p>
          <a:p>
            <a:pPr algn="ctr"/>
            <a:r>
              <a:rPr lang="en-US" sz="1000" dirty="0">
                <a:solidFill>
                  <a:srgbClr val="FF0000"/>
                </a:solidFill>
              </a:rPr>
              <a:t>The meaning of “filtered” </a:t>
            </a:r>
            <a:r>
              <a:rPr lang="en-US" sz="1000" dirty="0" smtClean="0">
                <a:solidFill>
                  <a:srgbClr val="FF0000"/>
                </a:solidFill>
              </a:rPr>
              <a:t>consent in the Constitution</a:t>
            </a:r>
            <a:endParaRPr lang="en-US" sz="1000" dirty="0">
              <a:solidFill>
                <a:srgbClr val="FF0000"/>
              </a:solidFill>
            </a:endParaRPr>
          </a:p>
          <a:p>
            <a:pPr algn="ctr"/>
            <a:endParaRPr lang="en-US" sz="1000" dirty="0">
              <a:solidFill>
                <a:srgbClr val="FF0000"/>
              </a:solidFill>
            </a:endParaRPr>
          </a:p>
        </p:txBody>
      </p:sp>
      <p:sp>
        <p:nvSpPr>
          <p:cNvPr id="63" name="Rectangle 62"/>
          <p:cNvSpPr/>
          <p:nvPr/>
        </p:nvSpPr>
        <p:spPr>
          <a:xfrm>
            <a:off x="4625310" y="5309829"/>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u="sng" dirty="0" smtClean="0">
              <a:solidFill>
                <a:srgbClr val="FF0000"/>
              </a:solidFill>
            </a:endParaRPr>
          </a:p>
          <a:p>
            <a:pPr algn="ctr"/>
            <a:r>
              <a:rPr lang="en-US" sz="1000" b="1" u="sng" dirty="0" smtClean="0">
                <a:solidFill>
                  <a:srgbClr val="FF0000"/>
                </a:solidFill>
              </a:rPr>
              <a:t>Note</a:t>
            </a:r>
            <a:r>
              <a:rPr lang="en-US" sz="1000" dirty="0" smtClean="0">
                <a:solidFill>
                  <a:srgbClr val="FF0000"/>
                </a:solidFill>
              </a:rPr>
              <a:t> </a:t>
            </a:r>
            <a:r>
              <a:rPr lang="en-US" sz="1000" dirty="0">
                <a:solidFill>
                  <a:srgbClr val="FF0000"/>
                </a:solidFill>
              </a:rPr>
              <a:t>– </a:t>
            </a:r>
            <a:r>
              <a:rPr lang="en-US" sz="1000" dirty="0" smtClean="0">
                <a:solidFill>
                  <a:srgbClr val="FF0000"/>
                </a:solidFill>
              </a:rPr>
              <a:t>I </a:t>
            </a:r>
            <a:r>
              <a:rPr lang="en-US" sz="1000" dirty="0">
                <a:solidFill>
                  <a:srgbClr val="FF0000"/>
                </a:solidFill>
              </a:rPr>
              <a:t>did </a:t>
            </a:r>
            <a:r>
              <a:rPr lang="en-US" sz="1000" i="1" dirty="0" smtClean="0">
                <a:solidFill>
                  <a:srgbClr val="FF0000"/>
                </a:solidFill>
              </a:rPr>
              <a:t>Telegrams </a:t>
            </a:r>
            <a:r>
              <a:rPr lang="en-US" sz="1000" dirty="0" smtClean="0">
                <a:solidFill>
                  <a:srgbClr val="FF0000"/>
                </a:solidFill>
              </a:rPr>
              <a:t>for five sub-sections </a:t>
            </a:r>
            <a:r>
              <a:rPr lang="en-US" sz="1000" dirty="0">
                <a:solidFill>
                  <a:srgbClr val="FF0000"/>
                </a:solidFill>
              </a:rPr>
              <a:t>for </a:t>
            </a:r>
            <a:r>
              <a:rPr lang="en-US" sz="1000" u="sng" dirty="0">
                <a:solidFill>
                  <a:srgbClr val="FF0000"/>
                </a:solidFill>
              </a:rPr>
              <a:t>Section </a:t>
            </a:r>
            <a:r>
              <a:rPr lang="en-US" sz="1000" dirty="0" smtClean="0">
                <a:solidFill>
                  <a:srgbClr val="FF0000"/>
                </a:solidFill>
              </a:rPr>
              <a:t>3, three of</a:t>
            </a:r>
            <a:r>
              <a:rPr lang="en-US" sz="1000" u="sng" dirty="0">
                <a:solidFill>
                  <a:srgbClr val="FF0000"/>
                </a:solidFill>
              </a:rPr>
              <a:t>4</a:t>
            </a:r>
            <a:r>
              <a:rPr lang="en-US" sz="1000" dirty="0">
                <a:solidFill>
                  <a:srgbClr val="FF0000"/>
                </a:solidFill>
              </a:rPr>
              <a:t>, four for </a:t>
            </a:r>
            <a:r>
              <a:rPr lang="en-US" sz="1000" u="sng" dirty="0">
                <a:solidFill>
                  <a:srgbClr val="FF0000"/>
                </a:solidFill>
              </a:rPr>
              <a:t>5</a:t>
            </a:r>
            <a:r>
              <a:rPr lang="en-US" sz="1000" dirty="0">
                <a:solidFill>
                  <a:srgbClr val="FF0000"/>
                </a:solidFill>
              </a:rPr>
              <a:t>, and three for </a:t>
            </a:r>
            <a:r>
              <a:rPr lang="en-US" sz="1000" u="sng" dirty="0">
                <a:solidFill>
                  <a:srgbClr val="FF0000"/>
                </a:solidFill>
              </a:rPr>
              <a:t>6</a:t>
            </a:r>
            <a:r>
              <a:rPr lang="en-US" sz="1000" dirty="0">
                <a:solidFill>
                  <a:srgbClr val="FF0000"/>
                </a:solidFill>
              </a:rPr>
              <a:t> </a:t>
            </a:r>
            <a:r>
              <a:rPr lang="en-US" sz="1000" dirty="0" smtClean="0">
                <a:solidFill>
                  <a:srgbClr val="FF0000"/>
                </a:solidFill>
              </a:rPr>
              <a:t>(</a:t>
            </a:r>
            <a:r>
              <a:rPr lang="en-US" sz="1000" dirty="0">
                <a:solidFill>
                  <a:srgbClr val="FF0000"/>
                </a:solidFill>
              </a:rPr>
              <a:t>none shown here)</a:t>
            </a:r>
          </a:p>
          <a:p>
            <a:pPr algn="ctr"/>
            <a:r>
              <a:rPr lang="en-US" sz="1000" dirty="0" smtClean="0">
                <a:solidFill>
                  <a:srgbClr val="FF0000"/>
                </a:solidFill>
              </a:rPr>
              <a:t> </a:t>
            </a:r>
            <a:endParaRPr lang="en-US" sz="1000" dirty="0">
              <a:solidFill>
                <a:srgbClr val="FF0000"/>
              </a:solidFill>
            </a:endParaRPr>
          </a:p>
        </p:txBody>
      </p:sp>
      <p:sp>
        <p:nvSpPr>
          <p:cNvPr id="64" name="Rectangle 63"/>
          <p:cNvSpPr/>
          <p:nvPr/>
        </p:nvSpPr>
        <p:spPr>
          <a:xfrm>
            <a:off x="3208794" y="5309829"/>
            <a:ext cx="1377897" cy="1067899"/>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800" dirty="0" smtClean="0">
                <a:solidFill>
                  <a:srgbClr val="FF0000"/>
                </a:solidFill>
              </a:rPr>
              <a:t>pp. 125-127</a:t>
            </a:r>
          </a:p>
          <a:p>
            <a:pPr algn="ctr"/>
            <a:r>
              <a:rPr lang="en-US" sz="1000" b="1" u="sng" dirty="0">
                <a:solidFill>
                  <a:srgbClr val="FF0000"/>
                </a:solidFill>
              </a:rPr>
              <a:t>Section 3</a:t>
            </a:r>
          </a:p>
          <a:p>
            <a:pPr algn="ctr"/>
            <a:r>
              <a:rPr lang="en-US" sz="1000" dirty="0" smtClean="0">
                <a:solidFill>
                  <a:srgbClr val="FF0000"/>
                </a:solidFill>
              </a:rPr>
              <a:t>Contrasting </a:t>
            </a:r>
            <a:r>
              <a:rPr lang="en-US" sz="1000" dirty="0">
                <a:solidFill>
                  <a:srgbClr val="FF0000"/>
                </a:solidFill>
              </a:rPr>
              <a:t>US system of elections (winner take all) with Parliament (proportional)</a:t>
            </a:r>
          </a:p>
        </p:txBody>
      </p:sp>
      <p:sp>
        <p:nvSpPr>
          <p:cNvPr id="66" name="Rectangle 65"/>
          <p:cNvSpPr/>
          <p:nvPr/>
        </p:nvSpPr>
        <p:spPr>
          <a:xfrm>
            <a:off x="1825115" y="5334000"/>
            <a:ext cx="1303378" cy="1043728"/>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rgbClr val="FF0000"/>
                </a:solidFill>
              </a:rPr>
              <a:t>Section </a:t>
            </a:r>
            <a:r>
              <a:rPr lang="en-US" sz="1000" b="1" u="sng" dirty="0" smtClean="0">
                <a:solidFill>
                  <a:srgbClr val="FF0000"/>
                </a:solidFill>
              </a:rPr>
              <a:t>4</a:t>
            </a:r>
            <a:r>
              <a:rPr lang="en-US" sz="1000" dirty="0" smtClean="0">
                <a:solidFill>
                  <a:srgbClr val="FF0000"/>
                </a:solidFill>
              </a:rPr>
              <a:t>  P. 127-130</a:t>
            </a:r>
            <a:endParaRPr lang="en-US" sz="1000" b="1" u="sng" dirty="0">
              <a:solidFill>
                <a:srgbClr val="FF0000"/>
              </a:solidFill>
            </a:endParaRPr>
          </a:p>
          <a:p>
            <a:r>
              <a:rPr lang="en-US" sz="1000" dirty="0" smtClean="0">
                <a:solidFill>
                  <a:srgbClr val="FF0000"/>
                </a:solidFill>
              </a:rPr>
              <a:t>1-The </a:t>
            </a:r>
            <a:r>
              <a:rPr lang="en-US" sz="1000" dirty="0">
                <a:solidFill>
                  <a:srgbClr val="FF0000"/>
                </a:solidFill>
              </a:rPr>
              <a:t>conditions when 3</a:t>
            </a:r>
            <a:r>
              <a:rPr lang="en-US" sz="1000" baseline="30000" dirty="0">
                <a:solidFill>
                  <a:srgbClr val="FF0000"/>
                </a:solidFill>
              </a:rPr>
              <a:t>rd</a:t>
            </a:r>
            <a:r>
              <a:rPr lang="en-US" sz="1000" dirty="0">
                <a:solidFill>
                  <a:srgbClr val="FF0000"/>
                </a:solidFill>
              </a:rPr>
              <a:t> parties have impact</a:t>
            </a:r>
          </a:p>
          <a:p>
            <a:r>
              <a:rPr lang="en-US" sz="1000" dirty="0" smtClean="0">
                <a:solidFill>
                  <a:srgbClr val="FF0000"/>
                </a:solidFill>
              </a:rPr>
              <a:t>2-How </a:t>
            </a:r>
            <a:r>
              <a:rPr lang="en-US" sz="1000" dirty="0">
                <a:solidFill>
                  <a:srgbClr val="FF0000"/>
                </a:solidFill>
              </a:rPr>
              <a:t>candidates must position themselves to win</a:t>
            </a:r>
          </a:p>
        </p:txBody>
      </p:sp>
      <p:sp>
        <p:nvSpPr>
          <p:cNvPr id="67" name="Rectangle 66"/>
          <p:cNvSpPr/>
          <p:nvPr/>
        </p:nvSpPr>
        <p:spPr>
          <a:xfrm>
            <a:off x="295208" y="5334000"/>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rgbClr val="FF0000"/>
                </a:solidFill>
              </a:rPr>
              <a:t>Section </a:t>
            </a:r>
            <a:r>
              <a:rPr lang="en-US" sz="1000" b="1" u="sng" dirty="0" smtClean="0">
                <a:solidFill>
                  <a:srgbClr val="FF0000"/>
                </a:solidFill>
              </a:rPr>
              <a:t>5</a:t>
            </a:r>
            <a:r>
              <a:rPr lang="en-US" sz="1000" b="1" dirty="0" smtClean="0">
                <a:solidFill>
                  <a:srgbClr val="FF0000"/>
                </a:solidFill>
              </a:rPr>
              <a:t>      </a:t>
            </a:r>
            <a:r>
              <a:rPr lang="en-US" sz="1000" dirty="0" smtClean="0">
                <a:solidFill>
                  <a:srgbClr val="FF0000"/>
                </a:solidFill>
              </a:rPr>
              <a:t>p 130-134</a:t>
            </a:r>
            <a:endParaRPr lang="en-US" sz="1000" b="1" u="sng" dirty="0">
              <a:solidFill>
                <a:srgbClr val="FF0000"/>
              </a:solidFill>
            </a:endParaRPr>
          </a:p>
          <a:p>
            <a:r>
              <a:rPr lang="en-US" sz="1000" dirty="0">
                <a:solidFill>
                  <a:srgbClr val="FF0000"/>
                </a:solidFill>
              </a:rPr>
              <a:t>Characteristics of contemporary elections.</a:t>
            </a:r>
          </a:p>
          <a:p>
            <a:r>
              <a:rPr lang="en-US" sz="1000" dirty="0" smtClean="0">
                <a:solidFill>
                  <a:srgbClr val="FF0000"/>
                </a:solidFill>
              </a:rPr>
              <a:t>*Continuous </a:t>
            </a:r>
            <a:r>
              <a:rPr lang="en-US" sz="1000" dirty="0">
                <a:solidFill>
                  <a:srgbClr val="FF0000"/>
                </a:solidFill>
              </a:rPr>
              <a:t>campaigns</a:t>
            </a:r>
          </a:p>
          <a:p>
            <a:r>
              <a:rPr lang="en-US" sz="1000" dirty="0" smtClean="0">
                <a:solidFill>
                  <a:srgbClr val="FF0000"/>
                </a:solidFill>
              </a:rPr>
              <a:t>*Primaries- </a:t>
            </a:r>
            <a:r>
              <a:rPr lang="en-US" sz="1000" dirty="0">
                <a:solidFill>
                  <a:srgbClr val="FF0000"/>
                </a:solidFill>
              </a:rPr>
              <a:t>extremes</a:t>
            </a:r>
          </a:p>
          <a:p>
            <a:r>
              <a:rPr lang="en-US" sz="1000" dirty="0" smtClean="0">
                <a:solidFill>
                  <a:srgbClr val="FF0000"/>
                </a:solidFill>
              </a:rPr>
              <a:t>*General </a:t>
            </a:r>
            <a:r>
              <a:rPr lang="en-US" sz="1000" dirty="0">
                <a:solidFill>
                  <a:srgbClr val="FF0000"/>
                </a:solidFill>
              </a:rPr>
              <a:t>elect – middle</a:t>
            </a:r>
          </a:p>
          <a:p>
            <a:r>
              <a:rPr lang="en-US" sz="1000" dirty="0" smtClean="0">
                <a:solidFill>
                  <a:srgbClr val="FF0000"/>
                </a:solidFill>
              </a:rPr>
              <a:t>*Increased </a:t>
            </a:r>
            <a:r>
              <a:rPr lang="en-US" sz="1000" dirty="0">
                <a:solidFill>
                  <a:srgbClr val="FF0000"/>
                </a:solidFill>
              </a:rPr>
              <a:t>partisanship</a:t>
            </a:r>
          </a:p>
        </p:txBody>
      </p:sp>
      <p:sp>
        <p:nvSpPr>
          <p:cNvPr id="68" name="Rectangle 67"/>
          <p:cNvSpPr/>
          <p:nvPr/>
        </p:nvSpPr>
        <p:spPr>
          <a:xfrm>
            <a:off x="295208" y="4230250"/>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rgbClr val="FF0000"/>
                </a:solidFill>
              </a:rPr>
              <a:t>Section </a:t>
            </a:r>
            <a:r>
              <a:rPr lang="en-US" sz="1000" b="1" u="sng" dirty="0" smtClean="0">
                <a:solidFill>
                  <a:srgbClr val="FF0000"/>
                </a:solidFill>
              </a:rPr>
              <a:t>6</a:t>
            </a:r>
            <a:r>
              <a:rPr lang="en-US" sz="1000" dirty="0" smtClean="0">
                <a:solidFill>
                  <a:srgbClr val="FF0000"/>
                </a:solidFill>
              </a:rPr>
              <a:t>    p. 134-136</a:t>
            </a:r>
            <a:endParaRPr lang="en-US" sz="1000" b="1" u="sng" dirty="0">
              <a:solidFill>
                <a:srgbClr val="FF0000"/>
              </a:solidFill>
            </a:endParaRPr>
          </a:p>
          <a:p>
            <a:pPr marL="53975" indent="-53975">
              <a:buFont typeface="Arial" pitchFamily="34" charset="0"/>
              <a:buChar char="•"/>
            </a:pPr>
            <a:r>
              <a:rPr lang="en-US" sz="1000" dirty="0">
                <a:solidFill>
                  <a:srgbClr val="FF0000"/>
                </a:solidFill>
              </a:rPr>
              <a:t> changes in election </a:t>
            </a:r>
          </a:p>
          <a:p>
            <a:r>
              <a:rPr lang="en-US" sz="1000" dirty="0">
                <a:solidFill>
                  <a:srgbClr val="FF0000"/>
                </a:solidFill>
              </a:rPr>
              <a:t>process</a:t>
            </a:r>
          </a:p>
          <a:p>
            <a:pPr marL="53975" indent="-53975">
              <a:buFont typeface="Arial" pitchFamily="34" charset="0"/>
              <a:buChar char="•"/>
            </a:pPr>
            <a:r>
              <a:rPr lang="en-US" sz="1000" dirty="0">
                <a:solidFill>
                  <a:srgbClr val="FF0000"/>
                </a:solidFill>
              </a:rPr>
              <a:t>Elections &amp; individuals – not much difference</a:t>
            </a:r>
          </a:p>
          <a:p>
            <a:pPr marL="53975" indent="-53975">
              <a:buFont typeface="Arial" pitchFamily="34" charset="0"/>
              <a:buChar char="•"/>
            </a:pPr>
            <a:r>
              <a:rPr lang="en-US" sz="1000" dirty="0">
                <a:solidFill>
                  <a:srgbClr val="FF0000"/>
                </a:solidFill>
              </a:rPr>
              <a:t>We vote to give consent</a:t>
            </a:r>
          </a:p>
        </p:txBody>
      </p:sp>
      <p:sp>
        <p:nvSpPr>
          <p:cNvPr id="30" name="Rectangle 29"/>
          <p:cNvSpPr/>
          <p:nvPr/>
        </p:nvSpPr>
        <p:spPr>
          <a:xfrm>
            <a:off x="295209" y="1089257"/>
            <a:ext cx="1382472" cy="104434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800" dirty="0" smtClean="0">
                <a:solidFill>
                  <a:srgbClr val="FF0000"/>
                </a:solidFill>
              </a:rPr>
              <a:t>P. 118</a:t>
            </a:r>
          </a:p>
          <a:p>
            <a:r>
              <a:rPr lang="en-US" sz="1050" dirty="0" smtClean="0">
                <a:solidFill>
                  <a:srgbClr val="FF0000"/>
                </a:solidFill>
              </a:rPr>
              <a:t>Washington’s popularity, </a:t>
            </a:r>
            <a:r>
              <a:rPr lang="en-US" sz="1050" dirty="0">
                <a:solidFill>
                  <a:srgbClr val="FF0000"/>
                </a:solidFill>
              </a:rPr>
              <a:t>precedents, his </a:t>
            </a:r>
            <a:r>
              <a:rPr lang="en-US" sz="1050" dirty="0" smtClean="0">
                <a:solidFill>
                  <a:srgbClr val="FF0000"/>
                </a:solidFill>
              </a:rPr>
              <a:t>adjustments </a:t>
            </a:r>
            <a:r>
              <a:rPr lang="en-US" sz="1050" dirty="0">
                <a:solidFill>
                  <a:srgbClr val="FF0000"/>
                </a:solidFill>
              </a:rPr>
              <a:t>– hoped for Unity (Not!)</a:t>
            </a:r>
          </a:p>
        </p:txBody>
      </p:sp>
      <p:sp>
        <p:nvSpPr>
          <p:cNvPr id="29" name="Text Box 2"/>
          <p:cNvSpPr txBox="1">
            <a:spLocks noChangeArrowheads="1"/>
          </p:cNvSpPr>
          <p:nvPr/>
        </p:nvSpPr>
        <p:spPr bwMode="auto">
          <a:xfrm>
            <a:off x="5105400" y="76200"/>
            <a:ext cx="3733800" cy="912812"/>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Telegram </a:t>
            </a:r>
            <a:r>
              <a:rPr kumimoji="0" lang="en-US" sz="2000" b="1" u="none" strike="noStrike" cap="none" normalizeH="0" baseline="0" dirty="0" smtClean="0">
                <a:ln>
                  <a:noFill/>
                </a:ln>
                <a:solidFill>
                  <a:schemeClr val="tx1"/>
                </a:solidFill>
                <a:effectLst/>
                <a:latin typeface="Times New Roman" pitchFamily="18" charset="0"/>
                <a:cs typeface="Times New Roman" pitchFamily="18" charset="0"/>
              </a:rPr>
              <a:t>and</a:t>
            </a: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 Make an Abstract</a:t>
            </a:r>
          </a:p>
          <a:p>
            <a:pPr marL="0" marR="0" lvl="0" indent="0" algn="ctr" defTabSz="914400" rtl="0" eaLnBrk="1" fontAlgn="base" latinLnBrk="0" hangingPunct="1">
              <a:lnSpc>
                <a:spcPct val="100000"/>
              </a:lnSpc>
              <a:spcBef>
                <a:spcPct val="0"/>
              </a:spcBef>
              <a:buClrTx/>
              <a:buSzTx/>
              <a:buFontTx/>
              <a:buNone/>
              <a:tabLst/>
            </a:pPr>
            <a:endParaRPr kumimoji="0" lang="en-US" sz="600" b="1" i="1" u="none" strike="noStrike" cap="none" normalizeH="0" baseline="0" dirty="0" smtClean="0">
              <a:ln>
                <a:noFill/>
              </a:ln>
              <a:solidFill>
                <a:schemeClr val="tx1"/>
              </a:solidFill>
              <a:effectLst/>
              <a:latin typeface="Times New Roman" pitchFamily="18" charset="0"/>
              <a:cs typeface="Times New Roman" pitchFamily="18" charset="0"/>
            </a:endParaRPr>
          </a:p>
          <a:p>
            <a:pPr algn="ctr" fontAlgn="base">
              <a:spcBef>
                <a:spcPct val="0"/>
              </a:spcBef>
            </a:pPr>
            <a:r>
              <a:rPr lang="en-US" sz="1400" dirty="0" err="1">
                <a:latin typeface="Times New Roman" pitchFamily="18" charset="0"/>
                <a:cs typeface="Times New Roman" pitchFamily="18" charset="0"/>
              </a:rPr>
              <a:t>ThinkSheet</a:t>
            </a:r>
            <a:r>
              <a:rPr lang="en-US" sz="1400" dirty="0">
                <a:latin typeface="Times New Roman" pitchFamily="18" charset="0"/>
                <a:cs typeface="Times New Roman" pitchFamily="18" charset="0"/>
              </a:rPr>
              <a:t> for </a:t>
            </a:r>
            <a:r>
              <a:rPr lang="en-US" sz="1400" u="sng" dirty="0">
                <a:latin typeface="Times New Roman" pitchFamily="18" charset="0"/>
                <a:cs typeface="Times New Roman" pitchFamily="18" charset="0"/>
              </a:rPr>
              <a:t>Synthesizing Along the Way</a:t>
            </a:r>
            <a:r>
              <a:rPr lang="en-US" sz="1400" dirty="0">
                <a:latin typeface="Times New Roman" pitchFamily="18" charset="0"/>
                <a:cs typeface="Times New Roman" pitchFamily="18" charset="0"/>
              </a:rPr>
              <a:t> and </a:t>
            </a:r>
            <a:r>
              <a:rPr lang="en-US" sz="1400" u="sng" dirty="0">
                <a:latin typeface="Times New Roman" pitchFamily="18" charset="0"/>
                <a:cs typeface="Times New Roman" pitchFamily="18" charset="0"/>
              </a:rPr>
              <a:t>Synthesizing After—Parts to Whole</a:t>
            </a:r>
            <a:endParaRPr lang="en-US" sz="1400"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1" name="TextBox 30"/>
          <p:cNvSpPr txBox="1"/>
          <p:nvPr/>
        </p:nvSpPr>
        <p:spPr>
          <a:xfrm>
            <a:off x="228600" y="152400"/>
            <a:ext cx="4876800" cy="907941"/>
          </a:xfrm>
          <a:prstGeom prst="rect">
            <a:avLst/>
          </a:prstGeom>
          <a:noFill/>
        </p:spPr>
        <p:txBody>
          <a:bodyPr wrap="square" rtlCol="0">
            <a:spAutoFit/>
          </a:bodyPr>
          <a:lstStyle/>
          <a:p>
            <a:r>
              <a:rPr lang="en-US" sz="1000" dirty="0" err="1">
                <a:latin typeface="Times New Roman" pitchFamily="18" charset="0"/>
                <a:cs typeface="Times New Roman" pitchFamily="18" charset="0"/>
              </a:rPr>
              <a:t>Name</a:t>
            </a:r>
            <a:r>
              <a:rPr lang="en-US" sz="1000" dirty="0" err="1" smtClean="0">
                <a:latin typeface="Times New Roman" pitchFamily="18" charset="0"/>
                <a:cs typeface="Times New Roman" pitchFamily="18" charset="0"/>
              </a:rPr>
              <a:t>________________________</a:t>
            </a:r>
            <a:r>
              <a:rPr lang="en-US" sz="1000" dirty="0" err="1">
                <a:latin typeface="Times New Roman" pitchFamily="18" charset="0"/>
                <a:cs typeface="Times New Roman" pitchFamily="18" charset="0"/>
              </a:rPr>
              <a:t>Date</a:t>
            </a:r>
            <a:r>
              <a:rPr lang="en-US" sz="1000" dirty="0" err="1" smtClean="0">
                <a:latin typeface="Times New Roman" pitchFamily="18" charset="0"/>
                <a:cs typeface="Times New Roman" pitchFamily="18" charset="0"/>
              </a:rPr>
              <a:t>_____Section___Text</a:t>
            </a: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or Chapter______________</a:t>
            </a:r>
          </a:p>
          <a:p>
            <a:endParaRPr lang="en-US" sz="400" dirty="0" smtClean="0">
              <a:latin typeface="Times New Roman" pitchFamily="18" charset="0"/>
              <a:cs typeface="Times New Roman" pitchFamily="18" charset="0"/>
            </a:endParaRPr>
          </a:p>
          <a:p>
            <a:r>
              <a:rPr lang="en-US" sz="900" dirty="0" smtClean="0">
                <a:latin typeface="Times New Roman" pitchFamily="18" charset="0"/>
                <a:cs typeface="Times New Roman" pitchFamily="18" charset="0"/>
              </a:rPr>
              <a:t>Purpose(s) for reading this text:________________________________________________________</a:t>
            </a:r>
          </a:p>
          <a:p>
            <a:pPr marL="171450" indent="-171450">
              <a:buFont typeface="Arial" pitchFamily="34" charset="0"/>
              <a:buChar char="•"/>
            </a:pPr>
            <a:r>
              <a:rPr lang="en-US" sz="1000" dirty="0" smtClean="0">
                <a:latin typeface="Times New Roman" pitchFamily="18" charset="0"/>
                <a:cs typeface="Times New Roman" pitchFamily="18" charset="0"/>
              </a:rPr>
              <a:t>Make a </a:t>
            </a:r>
            <a:r>
              <a:rPr lang="en-US" sz="1000" i="1" dirty="0" smtClean="0">
                <a:latin typeface="Times New Roman" pitchFamily="18" charset="0"/>
                <a:cs typeface="Times New Roman" pitchFamily="18" charset="0"/>
              </a:rPr>
              <a:t>Telegram</a:t>
            </a:r>
            <a:r>
              <a:rPr lang="en-US" sz="1000" dirty="0" smtClean="0">
                <a:latin typeface="Times New Roman" pitchFamily="18" charset="0"/>
                <a:cs typeface="Times New Roman" pitchFamily="18" charset="0"/>
              </a:rPr>
              <a:t> for each important chunk of text.  Write them here with page numbers or on a sticky tab next to the chunk of text.  Then place the tabs on this </a:t>
            </a:r>
            <a:r>
              <a:rPr lang="en-US" sz="1000" dirty="0" err="1" smtClean="0">
                <a:latin typeface="Times New Roman" pitchFamily="18" charset="0"/>
                <a:cs typeface="Times New Roman" pitchFamily="18" charset="0"/>
              </a:rPr>
              <a:t>ThinkSheet</a:t>
            </a:r>
            <a:r>
              <a:rPr lang="en-US" sz="1000" dirty="0" smtClean="0">
                <a:latin typeface="Times New Roman" pitchFamily="18" charset="0"/>
                <a:cs typeface="Times New Roman" pitchFamily="18" charset="0"/>
              </a:rPr>
              <a:t>.</a:t>
            </a:r>
          </a:p>
          <a:p>
            <a:pPr marL="171450" indent="-171450">
              <a:buFont typeface="Arial" pitchFamily="34" charset="0"/>
              <a:buChar char="•"/>
            </a:pPr>
            <a:r>
              <a:rPr lang="en-US" sz="1000" dirty="0" smtClean="0">
                <a:latin typeface="Times New Roman" pitchFamily="18" charset="0"/>
                <a:cs typeface="Times New Roman" pitchFamily="18" charset="0"/>
              </a:rPr>
              <a:t>An effective way to </a:t>
            </a:r>
            <a:r>
              <a:rPr lang="en-US" sz="1000" i="1" dirty="0" smtClean="0">
                <a:latin typeface="Times New Roman" pitchFamily="18" charset="0"/>
                <a:cs typeface="Times New Roman" pitchFamily="18" charset="0"/>
              </a:rPr>
              <a:t>Make an Abstract</a:t>
            </a:r>
            <a:r>
              <a:rPr lang="en-US" sz="1000" dirty="0" smtClean="0">
                <a:latin typeface="Times New Roman" pitchFamily="18" charset="0"/>
                <a:cs typeface="Times New Roman" pitchFamily="18" charset="0"/>
              </a:rPr>
              <a:t> is to read and synthesize your telegrams. </a:t>
            </a:r>
            <a:endParaRPr lang="en-US" sz="900" dirty="0" smtClean="0">
              <a:latin typeface="Times New Roman" pitchFamily="18" charset="0"/>
              <a:cs typeface="Times New Roman" pitchFamily="18" charset="0"/>
            </a:endParaRPr>
          </a:p>
        </p:txBody>
      </p:sp>
      <p:sp>
        <p:nvSpPr>
          <p:cNvPr id="32" name="TextBox 31"/>
          <p:cNvSpPr txBox="1"/>
          <p:nvPr/>
        </p:nvSpPr>
        <p:spPr>
          <a:xfrm>
            <a:off x="2476500" y="2133600"/>
            <a:ext cx="4343400" cy="692497"/>
          </a:xfrm>
          <a:prstGeom prst="rect">
            <a:avLst/>
          </a:prstGeom>
          <a:noFill/>
        </p:spPr>
        <p:txBody>
          <a:bodyPr wrap="square" rtlCol="0">
            <a:spAutoFit/>
          </a:bodyPr>
          <a:lstStyle/>
          <a:p>
            <a:pPr lvl="0" algn="ctr"/>
            <a:r>
              <a:rPr kumimoji="0" lang="en-US" sz="1200" b="1" i="1" u="none" strike="noStrike" cap="none" normalizeH="0" baseline="0" dirty="0" smtClean="0">
                <a:ln>
                  <a:noFill/>
                </a:ln>
                <a:solidFill>
                  <a:schemeClr val="tx1"/>
                </a:solidFill>
                <a:effectLst/>
                <a:latin typeface="Times New Roman" pitchFamily="18" charset="0"/>
                <a:cs typeface="Times New Roman" pitchFamily="18" charset="0"/>
              </a:rPr>
              <a:t>Abstract    </a:t>
            </a:r>
          </a:p>
          <a:p>
            <a:pPr lvl="0" algn="ctr"/>
            <a:r>
              <a:rPr kumimoji="0" lang="en-US" sz="900" u="none" strike="noStrike" cap="none" normalizeH="0" baseline="0" dirty="0" smtClean="0">
                <a:ln>
                  <a:noFill/>
                </a:ln>
                <a:solidFill>
                  <a:schemeClr val="tx1"/>
                </a:solidFill>
                <a:effectLst/>
                <a:latin typeface="Times New Roman" pitchFamily="18" charset="0"/>
                <a:cs typeface="Times New Roman" pitchFamily="18" charset="0"/>
              </a:rPr>
              <a:t>What</a:t>
            </a:r>
            <a:r>
              <a:rPr kumimoji="0" lang="en-US" sz="900" u="none" strike="noStrike" cap="none" normalizeH="0" dirty="0" smtClean="0">
                <a:ln>
                  <a:noFill/>
                </a:ln>
                <a:solidFill>
                  <a:schemeClr val="tx1"/>
                </a:solidFill>
                <a:effectLst/>
                <a:latin typeface="Times New Roman" pitchFamily="18" charset="0"/>
                <a:cs typeface="Times New Roman" pitchFamily="18" charset="0"/>
              </a:rPr>
              <a:t> kind of NAPE abstract </a:t>
            </a:r>
            <a:r>
              <a:rPr lang="en-US" sz="900" dirty="0" smtClean="0">
                <a:latin typeface="Times New Roman" pitchFamily="18" charset="0"/>
                <a:cs typeface="Times New Roman" pitchFamily="18" charset="0"/>
              </a:rPr>
              <a:t>did you write?  _________</a:t>
            </a:r>
            <a:endParaRPr kumimoji="0" lang="en-US" sz="1050" b="1" i="0" u="none" strike="noStrike" cap="none" normalizeH="0" baseline="0" dirty="0" smtClean="0">
              <a:ln>
                <a:noFill/>
              </a:ln>
              <a:solidFill>
                <a:schemeClr val="tx1"/>
              </a:solidFill>
              <a:effectLst/>
              <a:latin typeface="Times New Roman" pitchFamily="18" charset="0"/>
              <a:cs typeface="Times New Roman" pitchFamily="18" charset="0"/>
            </a:endParaRPr>
          </a:p>
          <a:p>
            <a:pPr algn="ctr"/>
            <a:endParaRPr lang="en-US" dirty="0"/>
          </a:p>
        </p:txBody>
      </p:sp>
      <p:sp>
        <p:nvSpPr>
          <p:cNvPr id="34" name="Oval Callout 33"/>
          <p:cNvSpPr/>
          <p:nvPr/>
        </p:nvSpPr>
        <p:spPr>
          <a:xfrm>
            <a:off x="3315763" y="2133600"/>
            <a:ext cx="4228037" cy="3048000"/>
          </a:xfrm>
          <a:prstGeom prst="wedgeEllipseCallout">
            <a:avLst>
              <a:gd name="adj1" fmla="val -60138"/>
              <a:gd name="adj2" fmla="val 61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solidFill>
                  <a:srgbClr val="0000CC"/>
                </a:solidFill>
              </a:rPr>
              <a:t>Here comes an </a:t>
            </a:r>
            <a:r>
              <a:rPr lang="en-US" sz="2000" b="1" i="1" dirty="0" smtClean="0">
                <a:solidFill>
                  <a:srgbClr val="0000CC"/>
                </a:solidFill>
              </a:rPr>
              <a:t>abstract</a:t>
            </a:r>
            <a:r>
              <a:rPr lang="en-US" sz="2000" dirty="0" smtClean="0">
                <a:solidFill>
                  <a:srgbClr val="0000CC"/>
                </a:solidFill>
              </a:rPr>
              <a:t>!</a:t>
            </a:r>
          </a:p>
          <a:p>
            <a:pPr algn="ctr"/>
            <a:endParaRPr lang="en-US" sz="2000" dirty="0" smtClean="0">
              <a:solidFill>
                <a:srgbClr val="0000CC"/>
              </a:solidFill>
            </a:endParaRPr>
          </a:p>
          <a:p>
            <a:pPr algn="ctr"/>
            <a:r>
              <a:rPr lang="en-US" sz="1600" dirty="0" smtClean="0">
                <a:solidFill>
                  <a:srgbClr val="0000CC"/>
                </a:solidFill>
              </a:rPr>
              <a:t>As you read it, </a:t>
            </a:r>
            <a:r>
              <a:rPr lang="en-US" sz="1600" dirty="0" smtClean="0">
                <a:solidFill>
                  <a:srgbClr val="0000CC"/>
                </a:solidFill>
              </a:rPr>
              <a:t>notice the ways it is unlike </a:t>
            </a:r>
            <a:r>
              <a:rPr lang="en-US" sz="1600" i="1" dirty="0" smtClean="0">
                <a:solidFill>
                  <a:srgbClr val="0000CC"/>
                </a:solidFill>
              </a:rPr>
              <a:t>Telegram</a:t>
            </a:r>
            <a:r>
              <a:rPr lang="en-US" sz="1600" dirty="0" smtClean="0">
                <a:solidFill>
                  <a:srgbClr val="0000CC"/>
                </a:solidFill>
              </a:rPr>
              <a:t>:  Instead,</a:t>
            </a:r>
            <a:r>
              <a:rPr lang="en-US" sz="1600" dirty="0" smtClean="0">
                <a:solidFill>
                  <a:srgbClr val="0000CC"/>
                </a:solidFill>
              </a:rPr>
              <a:t> </a:t>
            </a:r>
            <a:r>
              <a:rPr lang="en-US" sz="1600" dirty="0" smtClean="0">
                <a:solidFill>
                  <a:srgbClr val="0000CC"/>
                </a:solidFill>
              </a:rPr>
              <a:t>it is written in complete sentences to make sense to other people who have not read the chapter.—and it will make sense to me</a:t>
            </a:r>
            <a:r>
              <a:rPr lang="en-US" sz="1600" dirty="0" smtClean="0">
                <a:solidFill>
                  <a:srgbClr val="0000CC"/>
                </a:solidFill>
              </a:rPr>
              <a:t>, also, </a:t>
            </a:r>
            <a:r>
              <a:rPr lang="en-US" sz="1600" dirty="0" smtClean="0">
                <a:solidFill>
                  <a:srgbClr val="0000CC"/>
                </a:solidFill>
              </a:rPr>
              <a:t>weeks from now.</a:t>
            </a:r>
            <a:endParaRPr lang="en-US" sz="1600" dirty="0">
              <a:solidFill>
                <a:srgbClr val="0000CC"/>
              </a:solidFill>
            </a:endParaRPr>
          </a:p>
        </p:txBody>
      </p:sp>
      <p:sp>
        <p:nvSpPr>
          <p:cNvPr id="33" name="Rectangle 32"/>
          <p:cNvSpPr/>
          <p:nvPr/>
        </p:nvSpPr>
        <p:spPr>
          <a:xfrm>
            <a:off x="304800" y="1089257"/>
            <a:ext cx="1382472" cy="104434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800" dirty="0" smtClean="0">
                <a:solidFill>
                  <a:schemeClr val="tx1"/>
                </a:solidFill>
              </a:rPr>
              <a:t>P. 118</a:t>
            </a:r>
          </a:p>
          <a:p>
            <a:r>
              <a:rPr lang="en-US" sz="1050" dirty="0" smtClean="0">
                <a:solidFill>
                  <a:schemeClr val="tx1"/>
                </a:solidFill>
              </a:rPr>
              <a:t>Washington’s popularity, </a:t>
            </a:r>
            <a:r>
              <a:rPr lang="en-US" sz="1050" dirty="0">
                <a:solidFill>
                  <a:schemeClr val="tx1"/>
                </a:solidFill>
              </a:rPr>
              <a:t>precedents, his </a:t>
            </a:r>
            <a:r>
              <a:rPr lang="en-US" sz="1050" dirty="0" smtClean="0">
                <a:solidFill>
                  <a:schemeClr val="tx1"/>
                </a:solidFill>
              </a:rPr>
              <a:t>adjustments </a:t>
            </a:r>
            <a:r>
              <a:rPr lang="en-US" sz="1050" dirty="0">
                <a:solidFill>
                  <a:schemeClr val="tx1"/>
                </a:solidFill>
              </a:rPr>
              <a:t>– hoped for Unity (Not!)</a:t>
            </a:r>
          </a:p>
        </p:txBody>
      </p:sp>
    </p:spTree>
    <p:extLst>
      <p:ext uri="{BB962C8B-B14F-4D97-AF65-F5344CB8AC3E}">
        <p14:creationId xmlns:p14="http://schemas.microsoft.com/office/powerpoint/2010/main" val="96866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tx1"/>
                                      </p:to>
                                    </p:animClr>
                                  </p:sub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subTnLst>
                                    <p:animClr clrSpc="rgb" dir="cw">
                                      <p:cBhvr override="childStyle">
                                        <p:cTn dur="1" fill="hold" display="0" masterRel="nextClick" afterEffect="1"/>
                                        <p:tgtEl>
                                          <p:spTgt spid="18"/>
                                        </p:tgtEl>
                                        <p:attrNameLst>
                                          <p:attrName>ppt_c</p:attrName>
                                        </p:attrNameLst>
                                      </p:cBhvr>
                                      <p:to>
                                        <a:schemeClr val="tx1"/>
                                      </p:to>
                                    </p:animClr>
                                  </p:subTnLst>
                                </p:cTn>
                              </p:par>
                              <p:par>
                                <p:cTn id="13" presetID="1" presetClass="entr" presetSubtype="0" fill="hold" nodeType="withEffect">
                                  <p:stCondLst>
                                    <p:cond delay="0"/>
                                  </p:stCondLst>
                                  <p:childTnLst>
                                    <p:set>
                                      <p:cBhvr>
                                        <p:cTn id="14" dur="1" fill="hold">
                                          <p:stCondLst>
                                            <p:cond delay="0"/>
                                          </p:stCondLst>
                                        </p:cTn>
                                        <p:tgtEl>
                                          <p:spTgt spid="4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6">
                                            <p:txEl>
                                              <p:pRg st="0" end="0"/>
                                            </p:txEl>
                                          </p:spTgt>
                                        </p:tgtEl>
                                        <p:attrNameLst>
                                          <p:attrName>ppt_c</p:attrName>
                                        </p:attrNameLst>
                                      </p:cBhvr>
                                      <p:to>
                                        <a:schemeClr val="tx1"/>
                                      </p:to>
                                    </p:animClr>
                                  </p:subTnLst>
                                </p:cTn>
                              </p:par>
                              <p:par>
                                <p:cTn id="15" presetID="1" presetClass="entr" presetSubtype="0" fill="hold" nodeType="withEffect">
                                  <p:stCondLst>
                                    <p:cond delay="0"/>
                                  </p:stCondLst>
                                  <p:childTnLst>
                                    <p:set>
                                      <p:cBhvr>
                                        <p:cTn id="16" dur="1" fill="hold">
                                          <p:stCondLst>
                                            <p:cond delay="0"/>
                                          </p:stCondLst>
                                        </p:cTn>
                                        <p:tgtEl>
                                          <p:spTgt spid="4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6">
                                            <p:txEl>
                                              <p:pRg st="1" end="1"/>
                                            </p:txEl>
                                          </p:spTgt>
                                        </p:tgtEl>
                                        <p:attrNameLst>
                                          <p:attrName>ppt_c</p:attrName>
                                        </p:attrNameLst>
                                      </p:cBhvr>
                                      <p:to>
                                        <a:schemeClr val="tx1"/>
                                      </p:to>
                                    </p:animClr>
                                  </p:subTnLst>
                                </p:cTn>
                              </p:par>
                              <p:par>
                                <p:cTn id="17" presetID="1" presetClass="entr" presetSubtype="0" fill="hold" nodeType="withEffect">
                                  <p:stCondLst>
                                    <p:cond delay="0"/>
                                  </p:stCondLst>
                                  <p:childTnLst>
                                    <p:set>
                                      <p:cBhvr>
                                        <p:cTn id="18" dur="1" fill="hold">
                                          <p:stCondLst>
                                            <p:cond delay="0"/>
                                          </p:stCondLst>
                                        </p:cTn>
                                        <p:tgtEl>
                                          <p:spTgt spid="4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6">
                                            <p:txEl>
                                              <p:pRg st="3" end="3"/>
                                            </p:txEl>
                                          </p:spTgt>
                                        </p:tgtEl>
                                        <p:attrNameLst>
                                          <p:attrName>ppt_c</p:attrName>
                                        </p:attrNameLst>
                                      </p:cBhvr>
                                      <p:to>
                                        <a:schemeClr val="tx1"/>
                                      </p:to>
                                    </p:animClr>
                                  </p:subTnLst>
                                </p:cTn>
                              </p:par>
                              <p:par>
                                <p:cTn id="19" presetID="1" presetClass="entr" presetSubtype="0" fill="hold" nodeType="withEffect">
                                  <p:stCondLst>
                                    <p:cond delay="0"/>
                                  </p:stCondLst>
                                  <p:childTnLst>
                                    <p:set>
                                      <p:cBhvr>
                                        <p:cTn id="20" dur="1" fill="hold">
                                          <p:stCondLst>
                                            <p:cond delay="0"/>
                                          </p:stCondLst>
                                        </p:cTn>
                                        <p:tgtEl>
                                          <p:spTgt spid="4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6">
                                            <p:txEl>
                                              <p:pRg st="4" end="4"/>
                                            </p:txEl>
                                          </p:spTgt>
                                        </p:tgtEl>
                                        <p:attrNameLst>
                                          <p:attrName>ppt_c</p:attrName>
                                        </p:attrNameLst>
                                      </p:cBhvr>
                                      <p:to>
                                        <a:schemeClr val="tx1"/>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3">
                                            <p:txEl>
                                              <p:pRg st="0" end="0"/>
                                            </p:txEl>
                                          </p:spTgt>
                                        </p:tgtEl>
                                        <p:attrNameLst>
                                          <p:attrName>ppt_c</p:attrName>
                                        </p:attrNameLst>
                                      </p:cBhvr>
                                      <p:to>
                                        <a:schemeClr val="tx1"/>
                                      </p:to>
                                    </p:animClr>
                                  </p:subTnLst>
                                </p:cTn>
                              </p:par>
                              <p:par>
                                <p:cTn id="27" presetID="1" presetClass="entr" presetSubtype="0" fill="hold" nodeType="withEffect">
                                  <p:stCondLst>
                                    <p:cond delay="0"/>
                                  </p:stCondLst>
                                  <p:childTnLst>
                                    <p:set>
                                      <p:cBhvr>
                                        <p:cTn id="28" dur="1" fill="hold">
                                          <p:stCondLst>
                                            <p:cond delay="0"/>
                                          </p:stCondLst>
                                        </p:cTn>
                                        <p:tgtEl>
                                          <p:spTgt spid="5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3">
                                            <p:txEl>
                                              <p:pRg st="1" end="1"/>
                                            </p:txEl>
                                          </p:spTgt>
                                        </p:tgtEl>
                                        <p:attrNameLst>
                                          <p:attrName>ppt_c</p:attrName>
                                        </p:attrNameLst>
                                      </p:cBhvr>
                                      <p:to>
                                        <a:schemeClr val="tx1"/>
                                      </p:to>
                                    </p:animClr>
                                  </p:subTnLst>
                                </p:cTn>
                              </p:par>
                              <p:par>
                                <p:cTn id="29" presetID="1" presetClass="entr" presetSubtype="0" fill="hold" nodeType="withEffect">
                                  <p:stCondLst>
                                    <p:cond delay="0"/>
                                  </p:stCondLst>
                                  <p:childTnLst>
                                    <p:set>
                                      <p:cBhvr>
                                        <p:cTn id="30" dur="1" fill="hold">
                                          <p:stCondLst>
                                            <p:cond delay="0"/>
                                          </p:stCondLst>
                                        </p:cTn>
                                        <p:tgtEl>
                                          <p:spTgt spid="5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3">
                                            <p:txEl>
                                              <p:pRg st="3" end="3"/>
                                            </p:txEl>
                                          </p:spTgt>
                                        </p:tgtEl>
                                        <p:attrNameLst>
                                          <p:attrName>ppt_c</p:attrName>
                                        </p:attrNameLst>
                                      </p:cBhvr>
                                      <p:to>
                                        <a:schemeClr val="tx1"/>
                                      </p:to>
                                    </p:animClr>
                                  </p:subTnLst>
                                </p:cTn>
                              </p:par>
                              <p:par>
                                <p:cTn id="31" presetID="1" presetClass="entr" presetSubtype="0" fill="hold" nodeType="withEffect">
                                  <p:stCondLst>
                                    <p:cond delay="0"/>
                                  </p:stCondLst>
                                  <p:childTnLst>
                                    <p:set>
                                      <p:cBhvr>
                                        <p:cTn id="32" dur="1" fill="hold">
                                          <p:stCondLst>
                                            <p:cond delay="0"/>
                                          </p:stCondLst>
                                        </p:cTn>
                                        <p:tgtEl>
                                          <p:spTgt spid="5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3">
                                            <p:txEl>
                                              <p:pRg st="4" end="4"/>
                                            </p:txEl>
                                          </p:spTgt>
                                        </p:tgtEl>
                                        <p:attrNameLst>
                                          <p:attrName>ppt_c</p:attrName>
                                        </p:attrNameLst>
                                      </p:cBhvr>
                                      <p:to>
                                        <a:schemeClr val="tx1"/>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4">
                                            <p:txEl>
                                              <p:pRg st="0" end="0"/>
                                            </p:txEl>
                                          </p:spTgt>
                                        </p:tgtEl>
                                        <p:attrNameLst>
                                          <p:attrName>ppt_c</p:attrName>
                                        </p:attrNameLst>
                                      </p:cBhvr>
                                      <p:to>
                                        <a:schemeClr val="tx1"/>
                                      </p:to>
                                    </p:animClr>
                                  </p:subTnLst>
                                </p:cTn>
                              </p:par>
                              <p:par>
                                <p:cTn id="39" presetID="1" presetClass="entr" presetSubtype="0" fill="hold" nodeType="withEffect">
                                  <p:stCondLst>
                                    <p:cond delay="0"/>
                                  </p:stCondLst>
                                  <p:childTnLst>
                                    <p:set>
                                      <p:cBhvr>
                                        <p:cTn id="40" dur="1" fill="hold">
                                          <p:stCondLst>
                                            <p:cond delay="0"/>
                                          </p:stCondLst>
                                        </p:cTn>
                                        <p:tgtEl>
                                          <p:spTgt spid="5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4">
                                            <p:txEl>
                                              <p:pRg st="1" end="1"/>
                                            </p:txEl>
                                          </p:spTgt>
                                        </p:tgtEl>
                                        <p:attrNameLst>
                                          <p:attrName>ppt_c</p:attrName>
                                        </p:attrNameLst>
                                      </p:cBhvr>
                                      <p:to>
                                        <a:schemeClr val="tx1"/>
                                      </p:to>
                                    </p:animClr>
                                  </p:subTnLst>
                                </p:cTn>
                              </p:par>
                              <p:par>
                                <p:cTn id="41" presetID="1" presetClass="entr" presetSubtype="0" fill="hold" nodeType="withEffect">
                                  <p:stCondLst>
                                    <p:cond delay="0"/>
                                  </p:stCondLst>
                                  <p:childTnLst>
                                    <p:set>
                                      <p:cBhvr>
                                        <p:cTn id="42" dur="1" fill="hold">
                                          <p:stCondLst>
                                            <p:cond delay="0"/>
                                          </p:stCondLst>
                                        </p:cTn>
                                        <p:tgtEl>
                                          <p:spTgt spid="5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4">
                                            <p:txEl>
                                              <p:pRg st="2" end="2"/>
                                            </p:txEl>
                                          </p:spTgt>
                                        </p:tgtEl>
                                        <p:attrNameLst>
                                          <p:attrName>ppt_c</p:attrName>
                                        </p:attrNameLst>
                                      </p:cBhvr>
                                      <p:to>
                                        <a:schemeClr val="tx1"/>
                                      </p:to>
                                    </p:animClr>
                                  </p:subTnLst>
                                </p:cTn>
                              </p:par>
                              <p:par>
                                <p:cTn id="43" presetID="1" presetClass="entr" presetSubtype="0" fill="hold" nodeType="withEffect">
                                  <p:stCondLst>
                                    <p:cond delay="0"/>
                                  </p:stCondLst>
                                  <p:childTnLst>
                                    <p:set>
                                      <p:cBhvr>
                                        <p:cTn id="44" dur="1" fill="hold">
                                          <p:stCondLst>
                                            <p:cond delay="0"/>
                                          </p:stCondLst>
                                        </p:cTn>
                                        <p:tgtEl>
                                          <p:spTgt spid="5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4">
                                            <p:txEl>
                                              <p:pRg st="3" end="3"/>
                                            </p:txEl>
                                          </p:spTgt>
                                        </p:tgtEl>
                                        <p:attrNameLst>
                                          <p:attrName>ppt_c</p:attrName>
                                        </p:attrNameLst>
                                      </p:cBhvr>
                                      <p:to>
                                        <a:schemeClr val="tx1"/>
                                      </p:to>
                                    </p:animClr>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6">
                                            <p:txEl>
                                              <p:pRg st="0" end="0"/>
                                            </p:txEl>
                                          </p:spTgt>
                                        </p:tgtEl>
                                        <p:attrNameLst>
                                          <p:attrName>ppt_c</p:attrName>
                                        </p:attrNameLst>
                                      </p:cBhvr>
                                      <p:to>
                                        <a:schemeClr val="tx1"/>
                                      </p:to>
                                    </p:animClr>
                                  </p:subTnLst>
                                </p:cTn>
                              </p:par>
                              <p:par>
                                <p:cTn id="51" presetID="1" presetClass="entr" presetSubtype="0" fill="hold" nodeType="withEffect">
                                  <p:stCondLst>
                                    <p:cond delay="0"/>
                                  </p:stCondLst>
                                  <p:childTnLst>
                                    <p:set>
                                      <p:cBhvr>
                                        <p:cTn id="52" dur="1" fill="hold">
                                          <p:stCondLst>
                                            <p:cond delay="0"/>
                                          </p:stCondLst>
                                        </p:cTn>
                                        <p:tgtEl>
                                          <p:spTgt spid="5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6">
                                            <p:txEl>
                                              <p:pRg st="1" end="1"/>
                                            </p:txEl>
                                          </p:spTgt>
                                        </p:tgtEl>
                                        <p:attrNameLst>
                                          <p:attrName>ppt_c</p:attrName>
                                        </p:attrNameLst>
                                      </p:cBhvr>
                                      <p:to>
                                        <a:schemeClr val="tx1"/>
                                      </p:to>
                                    </p:animClr>
                                  </p:subTnLst>
                                </p:cTn>
                              </p:par>
                              <p:par>
                                <p:cTn id="53" presetID="1" presetClass="entr" presetSubtype="0" fill="hold" nodeType="withEffect">
                                  <p:stCondLst>
                                    <p:cond delay="0"/>
                                  </p:stCondLst>
                                  <p:childTnLst>
                                    <p:set>
                                      <p:cBhvr>
                                        <p:cTn id="54" dur="1" fill="hold">
                                          <p:stCondLst>
                                            <p:cond delay="0"/>
                                          </p:stCondLst>
                                        </p:cTn>
                                        <p:tgtEl>
                                          <p:spTgt spid="5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6">
                                            <p:txEl>
                                              <p:pRg st="2" end="2"/>
                                            </p:txEl>
                                          </p:spTgt>
                                        </p:tgtEl>
                                        <p:attrNameLst>
                                          <p:attrName>ppt_c</p:attrName>
                                        </p:attrNameLst>
                                      </p:cBhvr>
                                      <p:to>
                                        <a:schemeClr val="tx1"/>
                                      </p:to>
                                    </p:animClr>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7">
                                            <p:txEl>
                                              <p:pRg st="0" end="0"/>
                                            </p:txEl>
                                          </p:spTgt>
                                        </p:tgtEl>
                                        <p:attrNameLst>
                                          <p:attrName>ppt_c</p:attrName>
                                        </p:attrNameLst>
                                      </p:cBhvr>
                                      <p:to>
                                        <a:schemeClr val="tx1"/>
                                      </p:to>
                                    </p:animClr>
                                  </p:subTnLst>
                                </p:cTn>
                              </p:par>
                              <p:par>
                                <p:cTn id="61" presetID="1" presetClass="entr" presetSubtype="0" fill="hold" nodeType="withEffect">
                                  <p:stCondLst>
                                    <p:cond delay="0"/>
                                  </p:stCondLst>
                                  <p:childTnLst>
                                    <p:set>
                                      <p:cBhvr>
                                        <p:cTn id="62" dur="1" fill="hold">
                                          <p:stCondLst>
                                            <p:cond delay="0"/>
                                          </p:stCondLst>
                                        </p:cTn>
                                        <p:tgtEl>
                                          <p:spTgt spid="5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7">
                                            <p:txEl>
                                              <p:pRg st="1" end="1"/>
                                            </p:txEl>
                                          </p:spTgt>
                                        </p:tgtEl>
                                        <p:attrNameLst>
                                          <p:attrName>ppt_c</p:attrName>
                                        </p:attrNameLst>
                                      </p:cBhvr>
                                      <p:to>
                                        <a:schemeClr val="tx1"/>
                                      </p:to>
                                    </p:animClr>
                                  </p:subTnLst>
                                </p:cTn>
                              </p:par>
                              <p:par>
                                <p:cTn id="63" presetID="1" presetClass="entr" presetSubtype="0" fill="hold" nodeType="withEffect">
                                  <p:stCondLst>
                                    <p:cond delay="0"/>
                                  </p:stCondLst>
                                  <p:childTnLst>
                                    <p:set>
                                      <p:cBhvr>
                                        <p:cTn id="64" dur="1" fill="hold">
                                          <p:stCondLst>
                                            <p:cond delay="0"/>
                                          </p:stCondLst>
                                        </p:cTn>
                                        <p:tgtEl>
                                          <p:spTgt spid="5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7">
                                            <p:txEl>
                                              <p:pRg st="2" end="2"/>
                                            </p:txEl>
                                          </p:spTgt>
                                        </p:tgtEl>
                                        <p:attrNameLst>
                                          <p:attrName>ppt_c</p:attrName>
                                        </p:attrNameLst>
                                      </p:cBhvr>
                                      <p:to>
                                        <a:schemeClr val="tx1"/>
                                      </p:to>
                                    </p:animClr>
                                  </p:subTnLst>
                                </p:cTn>
                              </p:par>
                              <p:par>
                                <p:cTn id="65" presetID="1" presetClass="entr" presetSubtype="0" fill="hold" nodeType="withEffect">
                                  <p:stCondLst>
                                    <p:cond delay="0"/>
                                  </p:stCondLst>
                                  <p:childTnLst>
                                    <p:set>
                                      <p:cBhvr>
                                        <p:cTn id="66" dur="1" fill="hold">
                                          <p:stCondLst>
                                            <p:cond delay="0"/>
                                          </p:stCondLst>
                                        </p:cTn>
                                        <p:tgtEl>
                                          <p:spTgt spid="5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7">
                                            <p:txEl>
                                              <p:pRg st="3" end="3"/>
                                            </p:txEl>
                                          </p:spTgt>
                                        </p:tgtEl>
                                        <p:attrNameLst>
                                          <p:attrName>ppt_c</p:attrName>
                                        </p:attrNameLst>
                                      </p:cBhvr>
                                      <p:to>
                                        <a:schemeClr val="tx1"/>
                                      </p:to>
                                    </p:animClr>
                                  </p:subTnLst>
                                </p:cTn>
                              </p:par>
                              <p:par>
                                <p:cTn id="67" presetID="1" presetClass="entr" presetSubtype="0" fill="hold" nodeType="withEffect">
                                  <p:stCondLst>
                                    <p:cond delay="0"/>
                                  </p:stCondLst>
                                  <p:childTnLst>
                                    <p:set>
                                      <p:cBhvr>
                                        <p:cTn id="68" dur="1" fill="hold">
                                          <p:stCondLst>
                                            <p:cond delay="0"/>
                                          </p:stCondLst>
                                        </p:cTn>
                                        <p:tgtEl>
                                          <p:spTgt spid="5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7">
                                            <p:txEl>
                                              <p:pRg st="4" end="4"/>
                                            </p:txEl>
                                          </p:spTgt>
                                        </p:tgtEl>
                                        <p:attrNameLst>
                                          <p:attrName>ppt_c</p:attrName>
                                        </p:attrNameLst>
                                      </p:cBhvr>
                                      <p:to>
                                        <a:schemeClr val="tx1"/>
                                      </p:to>
                                    </p:animClr>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8">
                                            <p:txEl>
                                              <p:pRg st="0" end="0"/>
                                            </p:txEl>
                                          </p:spTgt>
                                        </p:tgtEl>
                                        <p:attrNameLst>
                                          <p:attrName>ppt_c</p:attrName>
                                        </p:attrNameLst>
                                      </p:cBhvr>
                                      <p:to>
                                        <a:schemeClr val="tx1"/>
                                      </p:to>
                                    </p:animClr>
                                  </p:subTnLst>
                                </p:cTn>
                              </p:par>
                              <p:par>
                                <p:cTn id="75" presetID="1" presetClass="entr" presetSubtype="0" fill="hold" nodeType="withEffect">
                                  <p:stCondLst>
                                    <p:cond delay="0"/>
                                  </p:stCondLst>
                                  <p:childTnLst>
                                    <p:set>
                                      <p:cBhvr>
                                        <p:cTn id="76" dur="1" fill="hold">
                                          <p:stCondLst>
                                            <p:cond delay="0"/>
                                          </p:stCondLst>
                                        </p:cTn>
                                        <p:tgtEl>
                                          <p:spTgt spid="5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8">
                                            <p:txEl>
                                              <p:pRg st="1" end="1"/>
                                            </p:txEl>
                                          </p:spTgt>
                                        </p:tgtEl>
                                        <p:attrNameLst>
                                          <p:attrName>ppt_c</p:attrName>
                                        </p:attrNameLst>
                                      </p:cBhvr>
                                      <p:to>
                                        <a:schemeClr val="tx1"/>
                                      </p:to>
                                    </p:animClr>
                                  </p:subTnLst>
                                </p:cTn>
                              </p:par>
                              <p:par>
                                <p:cTn id="77" presetID="1" presetClass="entr" presetSubtype="0" fill="hold" nodeType="withEffect">
                                  <p:stCondLst>
                                    <p:cond delay="0"/>
                                  </p:stCondLst>
                                  <p:childTnLst>
                                    <p:set>
                                      <p:cBhvr>
                                        <p:cTn id="78" dur="1" fill="hold">
                                          <p:stCondLst>
                                            <p:cond delay="0"/>
                                          </p:stCondLst>
                                        </p:cTn>
                                        <p:tgtEl>
                                          <p:spTgt spid="5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8">
                                            <p:txEl>
                                              <p:pRg st="2" end="2"/>
                                            </p:txEl>
                                          </p:spTgt>
                                        </p:tgtEl>
                                        <p:attrNameLst>
                                          <p:attrName>ppt_c</p:attrName>
                                        </p:attrNameLst>
                                      </p:cBhvr>
                                      <p:to>
                                        <a:schemeClr val="tx1"/>
                                      </p:to>
                                    </p:animClr>
                                  </p:subTnLst>
                                </p:cTn>
                              </p:par>
                              <p:par>
                                <p:cTn id="79" presetID="1" presetClass="entr" presetSubtype="0" fill="hold" nodeType="withEffect">
                                  <p:stCondLst>
                                    <p:cond delay="0"/>
                                  </p:stCondLst>
                                  <p:childTnLst>
                                    <p:set>
                                      <p:cBhvr>
                                        <p:cTn id="80" dur="1" fill="hold">
                                          <p:stCondLst>
                                            <p:cond delay="0"/>
                                          </p:stCondLst>
                                        </p:cTn>
                                        <p:tgtEl>
                                          <p:spTgt spid="5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8">
                                            <p:txEl>
                                              <p:pRg st="3" end="3"/>
                                            </p:txEl>
                                          </p:spTgt>
                                        </p:tgtEl>
                                        <p:attrNameLst>
                                          <p:attrName>ppt_c</p:attrName>
                                        </p:attrNameLst>
                                      </p:cBhvr>
                                      <p:to>
                                        <a:schemeClr val="tx1"/>
                                      </p:to>
                                    </p:animClr>
                                  </p:subTnLst>
                                </p:cTn>
                              </p:par>
                              <p:par>
                                <p:cTn id="81" presetID="1" presetClass="entr" presetSubtype="0" fill="hold" nodeType="withEffect">
                                  <p:stCondLst>
                                    <p:cond delay="0"/>
                                  </p:stCondLst>
                                  <p:childTnLst>
                                    <p:set>
                                      <p:cBhvr>
                                        <p:cTn id="82" dur="1" fill="hold">
                                          <p:stCondLst>
                                            <p:cond delay="0"/>
                                          </p:stCondLst>
                                        </p:cTn>
                                        <p:tgtEl>
                                          <p:spTgt spid="5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8">
                                            <p:txEl>
                                              <p:pRg st="4" end="4"/>
                                            </p:txEl>
                                          </p:spTgt>
                                        </p:tgtEl>
                                        <p:attrNameLst>
                                          <p:attrName>ppt_c</p:attrName>
                                        </p:attrNameLst>
                                      </p:cBhvr>
                                      <p:to>
                                        <a:schemeClr val="tx1"/>
                                      </p:to>
                                    </p:animClr>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9">
                                            <p:txEl>
                                              <p:pRg st="0" end="0"/>
                                            </p:txEl>
                                          </p:spTgt>
                                        </p:tgtEl>
                                        <p:attrNameLst>
                                          <p:attrName>ppt_c</p:attrName>
                                        </p:attrNameLst>
                                      </p:cBhvr>
                                      <p:to>
                                        <a:schemeClr val="tx1"/>
                                      </p:to>
                                    </p:animClr>
                                  </p:subTnLst>
                                </p:cTn>
                              </p:par>
                              <p:par>
                                <p:cTn id="89" presetID="1" presetClass="entr" presetSubtype="0" fill="hold" nodeType="withEffect">
                                  <p:stCondLst>
                                    <p:cond delay="0"/>
                                  </p:stCondLst>
                                  <p:childTnLst>
                                    <p:set>
                                      <p:cBhvr>
                                        <p:cTn id="90" dur="1" fill="hold">
                                          <p:stCondLst>
                                            <p:cond delay="0"/>
                                          </p:stCondLst>
                                        </p:cTn>
                                        <p:tgtEl>
                                          <p:spTgt spid="5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9">
                                            <p:txEl>
                                              <p:pRg st="1" end="1"/>
                                            </p:txEl>
                                          </p:spTgt>
                                        </p:tgtEl>
                                        <p:attrNameLst>
                                          <p:attrName>ppt_c</p:attrName>
                                        </p:attrNameLst>
                                      </p:cBhvr>
                                      <p:to>
                                        <a:schemeClr val="tx1"/>
                                      </p:to>
                                    </p:animClr>
                                  </p:subTnLst>
                                </p:cTn>
                              </p:par>
                              <p:par>
                                <p:cTn id="91" presetID="1" presetClass="entr" presetSubtype="0" fill="hold" nodeType="withEffect">
                                  <p:stCondLst>
                                    <p:cond delay="0"/>
                                  </p:stCondLst>
                                  <p:childTnLst>
                                    <p:set>
                                      <p:cBhvr>
                                        <p:cTn id="92" dur="1" fill="hold">
                                          <p:stCondLst>
                                            <p:cond delay="0"/>
                                          </p:stCondLst>
                                        </p:cTn>
                                        <p:tgtEl>
                                          <p:spTgt spid="5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9">
                                            <p:txEl>
                                              <p:pRg st="2" end="2"/>
                                            </p:txEl>
                                          </p:spTgt>
                                        </p:tgtEl>
                                        <p:attrNameLst>
                                          <p:attrName>ppt_c</p:attrName>
                                        </p:attrNameLst>
                                      </p:cBhvr>
                                      <p:to>
                                        <a:schemeClr val="tx1"/>
                                      </p:to>
                                    </p:animClr>
                                  </p:subTnLst>
                                </p:cTn>
                              </p:par>
                              <p:par>
                                <p:cTn id="93" presetID="1" presetClass="entr" presetSubtype="0" fill="hold" nodeType="withEffect">
                                  <p:stCondLst>
                                    <p:cond delay="0"/>
                                  </p:stCondLst>
                                  <p:childTnLst>
                                    <p:set>
                                      <p:cBhvr>
                                        <p:cTn id="94" dur="1" fill="hold">
                                          <p:stCondLst>
                                            <p:cond delay="0"/>
                                          </p:stCondLst>
                                        </p:cTn>
                                        <p:tgtEl>
                                          <p:spTgt spid="5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9">
                                            <p:txEl>
                                              <p:pRg st="3" end="3"/>
                                            </p:txEl>
                                          </p:spTgt>
                                        </p:tgtEl>
                                        <p:attrNameLst>
                                          <p:attrName>ppt_c</p:attrName>
                                        </p:attrNameLst>
                                      </p:cBhvr>
                                      <p:to>
                                        <a:schemeClr val="tx1"/>
                                      </p:to>
                                    </p:animClr>
                                  </p:subTnLst>
                                </p:cTn>
                              </p:par>
                              <p:par>
                                <p:cTn id="95" presetID="1" presetClass="entr" presetSubtype="0" fill="hold" nodeType="withEffect">
                                  <p:stCondLst>
                                    <p:cond delay="0"/>
                                  </p:stCondLst>
                                  <p:childTnLst>
                                    <p:set>
                                      <p:cBhvr>
                                        <p:cTn id="96" dur="1" fill="hold">
                                          <p:stCondLst>
                                            <p:cond delay="0"/>
                                          </p:stCondLst>
                                        </p:cTn>
                                        <p:tgtEl>
                                          <p:spTgt spid="5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9">
                                            <p:txEl>
                                              <p:pRg st="4" end="4"/>
                                            </p:txEl>
                                          </p:spTgt>
                                        </p:tgtEl>
                                        <p:attrNameLst>
                                          <p:attrName>ppt_c</p:attrName>
                                        </p:attrNameLst>
                                      </p:cBhvr>
                                      <p:to>
                                        <a:schemeClr val="tx1"/>
                                      </p:to>
                                    </p:animClr>
                                  </p:sub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0">
                                            <p:txEl>
                                              <p:pRg st="0" end="0"/>
                                            </p:txEl>
                                          </p:spTgt>
                                        </p:tgtEl>
                                        <p:attrNameLst>
                                          <p:attrName>ppt_c</p:attrName>
                                        </p:attrNameLst>
                                      </p:cBhvr>
                                      <p:to>
                                        <a:schemeClr val="tx1"/>
                                      </p:to>
                                    </p:animClr>
                                  </p:subTnLst>
                                </p:cTn>
                              </p:par>
                              <p:par>
                                <p:cTn id="103" presetID="1" presetClass="entr" presetSubtype="0" fill="hold" nodeType="withEffect">
                                  <p:stCondLst>
                                    <p:cond delay="0"/>
                                  </p:stCondLst>
                                  <p:childTnLst>
                                    <p:set>
                                      <p:cBhvr>
                                        <p:cTn id="104" dur="1" fill="hold">
                                          <p:stCondLst>
                                            <p:cond delay="0"/>
                                          </p:stCondLst>
                                        </p:cTn>
                                        <p:tgtEl>
                                          <p:spTgt spid="6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0">
                                            <p:txEl>
                                              <p:pRg st="1" end="1"/>
                                            </p:txEl>
                                          </p:spTgt>
                                        </p:tgtEl>
                                        <p:attrNameLst>
                                          <p:attrName>ppt_c</p:attrName>
                                        </p:attrNameLst>
                                      </p:cBhvr>
                                      <p:to>
                                        <a:schemeClr val="tx1"/>
                                      </p:to>
                                    </p:animClr>
                                  </p:subTnLst>
                                </p:cTn>
                              </p:par>
                              <p:par>
                                <p:cTn id="105" presetID="1" presetClass="entr" presetSubtype="0" fill="hold" nodeType="withEffect">
                                  <p:stCondLst>
                                    <p:cond delay="0"/>
                                  </p:stCondLst>
                                  <p:childTnLst>
                                    <p:set>
                                      <p:cBhvr>
                                        <p:cTn id="106" dur="1" fill="hold">
                                          <p:stCondLst>
                                            <p:cond delay="0"/>
                                          </p:stCondLst>
                                        </p:cTn>
                                        <p:tgtEl>
                                          <p:spTgt spid="6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0">
                                            <p:txEl>
                                              <p:pRg st="2" end="2"/>
                                            </p:txEl>
                                          </p:spTgt>
                                        </p:tgtEl>
                                        <p:attrNameLst>
                                          <p:attrName>ppt_c</p:attrName>
                                        </p:attrNameLst>
                                      </p:cBhvr>
                                      <p:to>
                                        <a:schemeClr val="tx1"/>
                                      </p:to>
                                    </p:animClr>
                                  </p:subTnLst>
                                </p:cTn>
                              </p:par>
                              <p:par>
                                <p:cTn id="107" presetID="1" presetClass="entr" presetSubtype="0" fill="hold" nodeType="withEffect">
                                  <p:stCondLst>
                                    <p:cond delay="0"/>
                                  </p:stCondLst>
                                  <p:childTnLst>
                                    <p:set>
                                      <p:cBhvr>
                                        <p:cTn id="108" dur="1" fill="hold">
                                          <p:stCondLst>
                                            <p:cond delay="0"/>
                                          </p:stCondLst>
                                        </p:cTn>
                                        <p:tgtEl>
                                          <p:spTgt spid="60">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0">
                                            <p:txEl>
                                              <p:pRg st="3" end="3"/>
                                            </p:txEl>
                                          </p:spTgt>
                                        </p:tgtEl>
                                        <p:attrNameLst>
                                          <p:attrName>ppt_c</p:attrName>
                                        </p:attrNameLst>
                                      </p:cBhvr>
                                      <p:to>
                                        <a:schemeClr val="tx1"/>
                                      </p:to>
                                    </p:animClr>
                                  </p:subTnLst>
                                </p:cTn>
                              </p:par>
                              <p:par>
                                <p:cTn id="109" presetID="1" presetClass="entr" presetSubtype="0" fill="hold" nodeType="withEffect">
                                  <p:stCondLst>
                                    <p:cond delay="0"/>
                                  </p:stCondLst>
                                  <p:childTnLst>
                                    <p:set>
                                      <p:cBhvr>
                                        <p:cTn id="110" dur="1" fill="hold">
                                          <p:stCondLst>
                                            <p:cond delay="0"/>
                                          </p:stCondLst>
                                        </p:cTn>
                                        <p:tgtEl>
                                          <p:spTgt spid="60">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0">
                                            <p:txEl>
                                              <p:pRg st="4" end="4"/>
                                            </p:txEl>
                                          </p:spTgt>
                                        </p:tgtEl>
                                        <p:attrNameLst>
                                          <p:attrName>ppt_c</p:attrName>
                                        </p:attrNameLst>
                                      </p:cBhvr>
                                      <p:to>
                                        <a:schemeClr val="tx1"/>
                                      </p:to>
                                    </p:animClr>
                                  </p:sub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6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1">
                                            <p:txEl>
                                              <p:pRg st="0" end="0"/>
                                            </p:txEl>
                                          </p:spTgt>
                                        </p:tgtEl>
                                        <p:attrNameLst>
                                          <p:attrName>ppt_c</p:attrName>
                                        </p:attrNameLst>
                                      </p:cBhvr>
                                      <p:to>
                                        <a:schemeClr val="tx1"/>
                                      </p:to>
                                    </p:animClr>
                                  </p:subTnLst>
                                </p:cTn>
                              </p:par>
                              <p:par>
                                <p:cTn id="117" presetID="1" presetClass="entr" presetSubtype="0" fill="hold" nodeType="withEffect">
                                  <p:stCondLst>
                                    <p:cond delay="0"/>
                                  </p:stCondLst>
                                  <p:childTnLst>
                                    <p:set>
                                      <p:cBhvr>
                                        <p:cTn id="118" dur="1" fill="hold">
                                          <p:stCondLst>
                                            <p:cond delay="0"/>
                                          </p:stCondLst>
                                        </p:cTn>
                                        <p:tgtEl>
                                          <p:spTgt spid="6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1">
                                            <p:txEl>
                                              <p:pRg st="1" end="1"/>
                                            </p:txEl>
                                          </p:spTgt>
                                        </p:tgtEl>
                                        <p:attrNameLst>
                                          <p:attrName>ppt_c</p:attrName>
                                        </p:attrNameLst>
                                      </p:cBhvr>
                                      <p:to>
                                        <a:schemeClr val="tx1"/>
                                      </p:to>
                                    </p:animClr>
                                  </p:subTnLst>
                                </p:cTn>
                              </p:par>
                              <p:par>
                                <p:cTn id="119" presetID="1" presetClass="entr" presetSubtype="0" fill="hold" nodeType="withEffect">
                                  <p:stCondLst>
                                    <p:cond delay="0"/>
                                  </p:stCondLst>
                                  <p:childTnLst>
                                    <p:set>
                                      <p:cBhvr>
                                        <p:cTn id="120" dur="1" fill="hold">
                                          <p:stCondLst>
                                            <p:cond delay="0"/>
                                          </p:stCondLst>
                                        </p:cTn>
                                        <p:tgtEl>
                                          <p:spTgt spid="6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1">
                                            <p:txEl>
                                              <p:pRg st="2" end="2"/>
                                            </p:txEl>
                                          </p:spTgt>
                                        </p:tgtEl>
                                        <p:attrNameLst>
                                          <p:attrName>ppt_c</p:attrName>
                                        </p:attrNameLst>
                                      </p:cBhvr>
                                      <p:to>
                                        <a:schemeClr val="tx1"/>
                                      </p:to>
                                    </p:animClr>
                                  </p:subTnLst>
                                </p:cTn>
                              </p:par>
                              <p:par>
                                <p:cTn id="121" presetID="1" presetClass="entr" presetSubtype="0" fill="hold" nodeType="withEffect">
                                  <p:stCondLst>
                                    <p:cond delay="0"/>
                                  </p:stCondLst>
                                  <p:childTnLst>
                                    <p:set>
                                      <p:cBhvr>
                                        <p:cTn id="122" dur="1" fill="hold">
                                          <p:stCondLst>
                                            <p:cond delay="0"/>
                                          </p:stCondLst>
                                        </p:cTn>
                                        <p:tgtEl>
                                          <p:spTgt spid="6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1">
                                            <p:txEl>
                                              <p:pRg st="3" end="3"/>
                                            </p:txEl>
                                          </p:spTgt>
                                        </p:tgtEl>
                                        <p:attrNameLst>
                                          <p:attrName>ppt_c</p:attrName>
                                        </p:attrNameLst>
                                      </p:cBhvr>
                                      <p:to>
                                        <a:schemeClr val="tx1"/>
                                      </p:to>
                                    </p:animClr>
                                  </p:subTnLst>
                                </p:cTn>
                              </p:par>
                              <p:par>
                                <p:cTn id="123" presetID="1" presetClass="entr" presetSubtype="0" fill="hold" nodeType="withEffect">
                                  <p:stCondLst>
                                    <p:cond delay="0"/>
                                  </p:stCondLst>
                                  <p:childTnLst>
                                    <p:set>
                                      <p:cBhvr>
                                        <p:cTn id="124" dur="1" fill="hold">
                                          <p:stCondLst>
                                            <p:cond delay="0"/>
                                          </p:stCondLst>
                                        </p:cTn>
                                        <p:tgtEl>
                                          <p:spTgt spid="6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1">
                                            <p:txEl>
                                              <p:pRg st="4" end="4"/>
                                            </p:txEl>
                                          </p:spTgt>
                                        </p:tgtEl>
                                        <p:attrNameLst>
                                          <p:attrName>ppt_c</p:attrName>
                                        </p:attrNameLst>
                                      </p:cBhvr>
                                      <p:to>
                                        <a:schemeClr val="tx1"/>
                                      </p:to>
                                    </p:animClr>
                                  </p:sub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62"/>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6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2">
                                            <p:txEl>
                                              <p:pRg st="0" end="0"/>
                                            </p:txEl>
                                          </p:spTgt>
                                        </p:tgtEl>
                                        <p:attrNameLst>
                                          <p:attrName>ppt_c</p:attrName>
                                        </p:attrNameLst>
                                      </p:cBhvr>
                                      <p:to>
                                        <a:schemeClr val="tx1"/>
                                      </p:to>
                                    </p:animClr>
                                  </p:subTnLst>
                                </p:cTn>
                              </p:par>
                              <p:par>
                                <p:cTn id="131" presetID="1" presetClass="entr" presetSubtype="0" fill="hold" nodeType="withEffect">
                                  <p:stCondLst>
                                    <p:cond delay="0"/>
                                  </p:stCondLst>
                                  <p:childTnLst>
                                    <p:set>
                                      <p:cBhvr>
                                        <p:cTn id="132" dur="1" fill="hold">
                                          <p:stCondLst>
                                            <p:cond delay="0"/>
                                          </p:stCondLst>
                                        </p:cTn>
                                        <p:tgtEl>
                                          <p:spTgt spid="6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2">
                                            <p:txEl>
                                              <p:pRg st="2" end="2"/>
                                            </p:txEl>
                                          </p:spTgt>
                                        </p:tgtEl>
                                        <p:attrNameLst>
                                          <p:attrName>ppt_c</p:attrName>
                                        </p:attrNameLst>
                                      </p:cBhvr>
                                      <p:to>
                                        <a:schemeClr val="tx1"/>
                                      </p:to>
                                    </p:animClr>
                                  </p:subTnLst>
                                </p:cTn>
                              </p:par>
                              <p:par>
                                <p:cTn id="133" presetID="1" presetClass="entr" presetSubtype="0" fill="hold" nodeType="withEffect">
                                  <p:stCondLst>
                                    <p:cond delay="0"/>
                                  </p:stCondLst>
                                  <p:childTnLst>
                                    <p:set>
                                      <p:cBhvr>
                                        <p:cTn id="134" dur="1" fill="hold">
                                          <p:stCondLst>
                                            <p:cond delay="0"/>
                                          </p:stCondLst>
                                        </p:cTn>
                                        <p:tgtEl>
                                          <p:spTgt spid="6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2">
                                            <p:txEl>
                                              <p:pRg st="3" end="3"/>
                                            </p:txEl>
                                          </p:spTgt>
                                        </p:tgtEl>
                                        <p:attrNameLst>
                                          <p:attrName>ppt_c</p:attrName>
                                        </p:attrNameLst>
                                      </p:cBhvr>
                                      <p:to>
                                        <a:schemeClr val="tx1"/>
                                      </p:to>
                                    </p:animClr>
                                  </p:sub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63"/>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6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3">
                                            <p:txEl>
                                              <p:pRg st="1" end="1"/>
                                            </p:txEl>
                                          </p:spTgt>
                                        </p:tgtEl>
                                        <p:attrNameLst>
                                          <p:attrName>ppt_c</p:attrName>
                                        </p:attrNameLst>
                                      </p:cBhvr>
                                      <p:to>
                                        <a:schemeClr val="tx1"/>
                                      </p:to>
                                    </p:animClr>
                                  </p:subTnLst>
                                </p:cTn>
                              </p:par>
                              <p:par>
                                <p:cTn id="141" presetID="1" presetClass="entr" presetSubtype="0" fill="hold" nodeType="withEffect">
                                  <p:stCondLst>
                                    <p:cond delay="0"/>
                                  </p:stCondLst>
                                  <p:childTnLst>
                                    <p:set>
                                      <p:cBhvr>
                                        <p:cTn id="142" dur="1" fill="hold">
                                          <p:stCondLst>
                                            <p:cond delay="0"/>
                                          </p:stCondLst>
                                        </p:cTn>
                                        <p:tgtEl>
                                          <p:spTgt spid="6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3">
                                            <p:txEl>
                                              <p:pRg st="2" end="2"/>
                                            </p:txEl>
                                          </p:spTgt>
                                        </p:tgtEl>
                                        <p:attrNameLst>
                                          <p:attrName>ppt_c</p:attrName>
                                        </p:attrNameLst>
                                      </p:cBhvr>
                                      <p:to>
                                        <a:schemeClr val="tx1"/>
                                      </p:to>
                                    </p:animClr>
                                  </p:sub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64"/>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6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4">
                                            <p:txEl>
                                              <p:pRg st="0" end="0"/>
                                            </p:txEl>
                                          </p:spTgt>
                                        </p:tgtEl>
                                        <p:attrNameLst>
                                          <p:attrName>ppt_c</p:attrName>
                                        </p:attrNameLst>
                                      </p:cBhvr>
                                      <p:to>
                                        <a:schemeClr val="tx1"/>
                                      </p:to>
                                    </p:animClr>
                                  </p:subTnLst>
                                </p:cTn>
                              </p:par>
                              <p:par>
                                <p:cTn id="149" presetID="1" presetClass="entr" presetSubtype="0" fill="hold" nodeType="withEffect">
                                  <p:stCondLst>
                                    <p:cond delay="0"/>
                                  </p:stCondLst>
                                  <p:childTnLst>
                                    <p:set>
                                      <p:cBhvr>
                                        <p:cTn id="150" dur="1" fill="hold">
                                          <p:stCondLst>
                                            <p:cond delay="0"/>
                                          </p:stCondLst>
                                        </p:cTn>
                                        <p:tgtEl>
                                          <p:spTgt spid="6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4">
                                            <p:txEl>
                                              <p:pRg st="1" end="1"/>
                                            </p:txEl>
                                          </p:spTgt>
                                        </p:tgtEl>
                                        <p:attrNameLst>
                                          <p:attrName>ppt_c</p:attrName>
                                        </p:attrNameLst>
                                      </p:cBhvr>
                                      <p:to>
                                        <a:schemeClr val="tx1"/>
                                      </p:to>
                                    </p:animClr>
                                  </p:subTnLst>
                                </p:cTn>
                              </p:par>
                              <p:par>
                                <p:cTn id="151" presetID="1" presetClass="entr" presetSubtype="0" fill="hold" nodeType="withEffect">
                                  <p:stCondLst>
                                    <p:cond delay="0"/>
                                  </p:stCondLst>
                                  <p:childTnLst>
                                    <p:set>
                                      <p:cBhvr>
                                        <p:cTn id="152" dur="1" fill="hold">
                                          <p:stCondLst>
                                            <p:cond delay="0"/>
                                          </p:stCondLst>
                                        </p:cTn>
                                        <p:tgtEl>
                                          <p:spTgt spid="6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4">
                                            <p:txEl>
                                              <p:pRg st="2" end="2"/>
                                            </p:txEl>
                                          </p:spTgt>
                                        </p:tgtEl>
                                        <p:attrNameLst>
                                          <p:attrName>ppt_c</p:attrName>
                                        </p:attrNameLst>
                                      </p:cBhvr>
                                      <p:to>
                                        <a:schemeClr val="tx1"/>
                                      </p:to>
                                    </p:animClr>
                                  </p:sub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66"/>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6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6">
                                            <p:txEl>
                                              <p:pRg st="0" end="0"/>
                                            </p:txEl>
                                          </p:spTgt>
                                        </p:tgtEl>
                                        <p:attrNameLst>
                                          <p:attrName>ppt_c</p:attrName>
                                        </p:attrNameLst>
                                      </p:cBhvr>
                                      <p:to>
                                        <a:schemeClr val="tx1"/>
                                      </p:to>
                                    </p:animClr>
                                  </p:subTnLst>
                                </p:cTn>
                              </p:par>
                              <p:par>
                                <p:cTn id="159" presetID="1" presetClass="entr" presetSubtype="0" fill="hold" nodeType="withEffect">
                                  <p:stCondLst>
                                    <p:cond delay="0"/>
                                  </p:stCondLst>
                                  <p:childTnLst>
                                    <p:set>
                                      <p:cBhvr>
                                        <p:cTn id="160" dur="1" fill="hold">
                                          <p:stCondLst>
                                            <p:cond delay="0"/>
                                          </p:stCondLst>
                                        </p:cTn>
                                        <p:tgtEl>
                                          <p:spTgt spid="6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6">
                                            <p:txEl>
                                              <p:pRg st="1" end="1"/>
                                            </p:txEl>
                                          </p:spTgt>
                                        </p:tgtEl>
                                        <p:attrNameLst>
                                          <p:attrName>ppt_c</p:attrName>
                                        </p:attrNameLst>
                                      </p:cBhvr>
                                      <p:to>
                                        <a:schemeClr val="tx1"/>
                                      </p:to>
                                    </p:animClr>
                                  </p:subTnLst>
                                </p:cTn>
                              </p:par>
                              <p:par>
                                <p:cTn id="161" presetID="1" presetClass="entr" presetSubtype="0" fill="hold" nodeType="withEffect">
                                  <p:stCondLst>
                                    <p:cond delay="0"/>
                                  </p:stCondLst>
                                  <p:childTnLst>
                                    <p:set>
                                      <p:cBhvr>
                                        <p:cTn id="162" dur="1" fill="hold">
                                          <p:stCondLst>
                                            <p:cond delay="0"/>
                                          </p:stCondLst>
                                        </p:cTn>
                                        <p:tgtEl>
                                          <p:spTgt spid="6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6">
                                            <p:txEl>
                                              <p:pRg st="2" end="2"/>
                                            </p:txEl>
                                          </p:spTgt>
                                        </p:tgtEl>
                                        <p:attrNameLst>
                                          <p:attrName>ppt_c</p:attrName>
                                        </p:attrNameLst>
                                      </p:cBhvr>
                                      <p:to>
                                        <a:schemeClr val="tx1"/>
                                      </p:to>
                                    </p:animClr>
                                  </p:sub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67"/>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6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7">
                                            <p:txEl>
                                              <p:pRg st="0" end="0"/>
                                            </p:txEl>
                                          </p:spTgt>
                                        </p:tgtEl>
                                        <p:attrNameLst>
                                          <p:attrName>ppt_c</p:attrName>
                                        </p:attrNameLst>
                                      </p:cBhvr>
                                      <p:to>
                                        <a:schemeClr val="tx1"/>
                                      </p:to>
                                    </p:animClr>
                                  </p:subTnLst>
                                </p:cTn>
                              </p:par>
                              <p:par>
                                <p:cTn id="169" presetID="1" presetClass="entr" presetSubtype="0" fill="hold" nodeType="withEffect">
                                  <p:stCondLst>
                                    <p:cond delay="0"/>
                                  </p:stCondLst>
                                  <p:childTnLst>
                                    <p:set>
                                      <p:cBhvr>
                                        <p:cTn id="170" dur="1" fill="hold">
                                          <p:stCondLst>
                                            <p:cond delay="0"/>
                                          </p:stCondLst>
                                        </p:cTn>
                                        <p:tgtEl>
                                          <p:spTgt spid="6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7">
                                            <p:txEl>
                                              <p:pRg st="1" end="1"/>
                                            </p:txEl>
                                          </p:spTgt>
                                        </p:tgtEl>
                                        <p:attrNameLst>
                                          <p:attrName>ppt_c</p:attrName>
                                        </p:attrNameLst>
                                      </p:cBhvr>
                                      <p:to>
                                        <a:schemeClr val="tx1"/>
                                      </p:to>
                                    </p:animClr>
                                  </p:subTnLst>
                                </p:cTn>
                              </p:par>
                              <p:par>
                                <p:cTn id="171" presetID="1" presetClass="entr" presetSubtype="0" fill="hold" nodeType="withEffect">
                                  <p:stCondLst>
                                    <p:cond delay="0"/>
                                  </p:stCondLst>
                                  <p:childTnLst>
                                    <p:set>
                                      <p:cBhvr>
                                        <p:cTn id="172" dur="1" fill="hold">
                                          <p:stCondLst>
                                            <p:cond delay="0"/>
                                          </p:stCondLst>
                                        </p:cTn>
                                        <p:tgtEl>
                                          <p:spTgt spid="6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7">
                                            <p:txEl>
                                              <p:pRg st="2" end="2"/>
                                            </p:txEl>
                                          </p:spTgt>
                                        </p:tgtEl>
                                        <p:attrNameLst>
                                          <p:attrName>ppt_c</p:attrName>
                                        </p:attrNameLst>
                                      </p:cBhvr>
                                      <p:to>
                                        <a:schemeClr val="tx1"/>
                                      </p:to>
                                    </p:animClr>
                                  </p:subTnLst>
                                </p:cTn>
                              </p:par>
                              <p:par>
                                <p:cTn id="173" presetID="1" presetClass="entr" presetSubtype="0" fill="hold" nodeType="withEffect">
                                  <p:stCondLst>
                                    <p:cond delay="0"/>
                                  </p:stCondLst>
                                  <p:childTnLst>
                                    <p:set>
                                      <p:cBhvr>
                                        <p:cTn id="174" dur="1" fill="hold">
                                          <p:stCondLst>
                                            <p:cond delay="0"/>
                                          </p:stCondLst>
                                        </p:cTn>
                                        <p:tgtEl>
                                          <p:spTgt spid="6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7">
                                            <p:txEl>
                                              <p:pRg st="3" end="3"/>
                                            </p:txEl>
                                          </p:spTgt>
                                        </p:tgtEl>
                                        <p:attrNameLst>
                                          <p:attrName>ppt_c</p:attrName>
                                        </p:attrNameLst>
                                      </p:cBhvr>
                                      <p:to>
                                        <a:schemeClr val="tx1"/>
                                      </p:to>
                                    </p:animClr>
                                  </p:subTnLst>
                                </p:cTn>
                              </p:par>
                              <p:par>
                                <p:cTn id="175" presetID="1" presetClass="entr" presetSubtype="0" fill="hold" nodeType="withEffect">
                                  <p:stCondLst>
                                    <p:cond delay="0"/>
                                  </p:stCondLst>
                                  <p:childTnLst>
                                    <p:set>
                                      <p:cBhvr>
                                        <p:cTn id="176" dur="1" fill="hold">
                                          <p:stCondLst>
                                            <p:cond delay="0"/>
                                          </p:stCondLst>
                                        </p:cTn>
                                        <p:tgtEl>
                                          <p:spTgt spid="6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7">
                                            <p:txEl>
                                              <p:pRg st="4" end="4"/>
                                            </p:txEl>
                                          </p:spTgt>
                                        </p:tgtEl>
                                        <p:attrNameLst>
                                          <p:attrName>ppt_c</p:attrName>
                                        </p:attrNameLst>
                                      </p:cBhvr>
                                      <p:to>
                                        <a:schemeClr val="tx1"/>
                                      </p:to>
                                    </p:animClr>
                                  </p:subTnLst>
                                </p:cTn>
                              </p:par>
                              <p:par>
                                <p:cTn id="177" presetID="1" presetClass="entr" presetSubtype="0" fill="hold" nodeType="withEffect">
                                  <p:stCondLst>
                                    <p:cond delay="0"/>
                                  </p:stCondLst>
                                  <p:childTnLst>
                                    <p:set>
                                      <p:cBhvr>
                                        <p:cTn id="178" dur="1" fill="hold">
                                          <p:stCondLst>
                                            <p:cond delay="0"/>
                                          </p:stCondLst>
                                        </p:cTn>
                                        <p:tgtEl>
                                          <p:spTgt spid="6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7">
                                            <p:txEl>
                                              <p:pRg st="5" end="5"/>
                                            </p:txEl>
                                          </p:spTgt>
                                        </p:tgtEl>
                                        <p:attrNameLst>
                                          <p:attrName>ppt_c</p:attrName>
                                        </p:attrNameLst>
                                      </p:cBhvr>
                                      <p:to>
                                        <a:schemeClr val="tx1"/>
                                      </p:to>
                                    </p:animClr>
                                  </p:sub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68"/>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6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8">
                                            <p:txEl>
                                              <p:pRg st="0" end="0"/>
                                            </p:txEl>
                                          </p:spTgt>
                                        </p:tgtEl>
                                        <p:attrNameLst>
                                          <p:attrName>ppt_c</p:attrName>
                                        </p:attrNameLst>
                                      </p:cBhvr>
                                      <p:to>
                                        <a:schemeClr val="tx1"/>
                                      </p:to>
                                    </p:animClr>
                                  </p:subTnLst>
                                </p:cTn>
                              </p:par>
                              <p:par>
                                <p:cTn id="185" presetID="1" presetClass="entr" presetSubtype="0" fill="hold" nodeType="withEffect">
                                  <p:stCondLst>
                                    <p:cond delay="0"/>
                                  </p:stCondLst>
                                  <p:childTnLst>
                                    <p:set>
                                      <p:cBhvr>
                                        <p:cTn id="186" dur="1" fill="hold">
                                          <p:stCondLst>
                                            <p:cond delay="0"/>
                                          </p:stCondLst>
                                        </p:cTn>
                                        <p:tgtEl>
                                          <p:spTgt spid="6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8">
                                            <p:txEl>
                                              <p:pRg st="1" end="1"/>
                                            </p:txEl>
                                          </p:spTgt>
                                        </p:tgtEl>
                                        <p:attrNameLst>
                                          <p:attrName>ppt_c</p:attrName>
                                        </p:attrNameLst>
                                      </p:cBhvr>
                                      <p:to>
                                        <a:schemeClr val="tx1"/>
                                      </p:to>
                                    </p:animClr>
                                  </p:subTnLst>
                                </p:cTn>
                              </p:par>
                              <p:par>
                                <p:cTn id="187" presetID="1" presetClass="entr" presetSubtype="0" fill="hold" nodeType="withEffect">
                                  <p:stCondLst>
                                    <p:cond delay="0"/>
                                  </p:stCondLst>
                                  <p:childTnLst>
                                    <p:set>
                                      <p:cBhvr>
                                        <p:cTn id="188" dur="1" fill="hold">
                                          <p:stCondLst>
                                            <p:cond delay="0"/>
                                          </p:stCondLst>
                                        </p:cTn>
                                        <p:tgtEl>
                                          <p:spTgt spid="6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8">
                                            <p:txEl>
                                              <p:pRg st="2" end="2"/>
                                            </p:txEl>
                                          </p:spTgt>
                                        </p:tgtEl>
                                        <p:attrNameLst>
                                          <p:attrName>ppt_c</p:attrName>
                                        </p:attrNameLst>
                                      </p:cBhvr>
                                      <p:to>
                                        <a:schemeClr val="tx1"/>
                                      </p:to>
                                    </p:animClr>
                                  </p:subTnLst>
                                </p:cTn>
                              </p:par>
                              <p:par>
                                <p:cTn id="189" presetID="1" presetClass="entr" presetSubtype="0" fill="hold" nodeType="withEffect">
                                  <p:stCondLst>
                                    <p:cond delay="0"/>
                                  </p:stCondLst>
                                  <p:childTnLst>
                                    <p:set>
                                      <p:cBhvr>
                                        <p:cTn id="190" dur="1" fill="hold">
                                          <p:stCondLst>
                                            <p:cond delay="0"/>
                                          </p:stCondLst>
                                        </p:cTn>
                                        <p:tgtEl>
                                          <p:spTgt spid="6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8">
                                            <p:txEl>
                                              <p:pRg st="3" end="3"/>
                                            </p:txEl>
                                          </p:spTgt>
                                        </p:tgtEl>
                                        <p:attrNameLst>
                                          <p:attrName>ppt_c</p:attrName>
                                        </p:attrNameLst>
                                      </p:cBhvr>
                                      <p:to>
                                        <a:schemeClr val="tx1"/>
                                      </p:to>
                                    </p:animClr>
                                  </p:subTnLst>
                                </p:cTn>
                              </p:par>
                              <p:par>
                                <p:cTn id="191" presetID="1" presetClass="entr" presetSubtype="0" fill="hold" nodeType="withEffect">
                                  <p:stCondLst>
                                    <p:cond delay="0"/>
                                  </p:stCondLst>
                                  <p:childTnLst>
                                    <p:set>
                                      <p:cBhvr>
                                        <p:cTn id="192" dur="1" fill="hold">
                                          <p:stCondLst>
                                            <p:cond delay="0"/>
                                          </p:stCondLst>
                                        </p:cTn>
                                        <p:tgtEl>
                                          <p:spTgt spid="6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8">
                                            <p:txEl>
                                              <p:pRg st="4" end="4"/>
                                            </p:txEl>
                                          </p:spTgt>
                                        </p:tgtEl>
                                        <p:attrNameLst>
                                          <p:attrName>ppt_c</p:attrName>
                                        </p:attrNameLst>
                                      </p:cBhvr>
                                      <p:to>
                                        <a:schemeClr val="tx1"/>
                                      </p:to>
                                    </p:animClr>
                                  </p:subTnLst>
                                </p:cTn>
                              </p:par>
                            </p:childTnLst>
                          </p:cTn>
                        </p:par>
                      </p:childTnLst>
                    </p:cTn>
                  </p:par>
                  <p:par>
                    <p:cTn id="193" fill="hold">
                      <p:stCondLst>
                        <p:cond delay="indefinite"/>
                      </p:stCondLst>
                      <p:childTnLst>
                        <p:par>
                          <p:cTn id="194" fill="hold">
                            <p:stCondLst>
                              <p:cond delay="0"/>
                            </p:stCondLst>
                            <p:childTnLst>
                              <p:par>
                                <p:cTn id="195" presetID="1" presetClass="entr" presetSubtype="0" fill="hold" nodeType="clickEffect">
                                  <p:stCondLst>
                                    <p:cond delay="0"/>
                                  </p:stCondLst>
                                  <p:childTnLst>
                                    <p:set>
                                      <p:cBhvr>
                                        <p:cTn id="196" dur="1" fill="hold">
                                          <p:stCondLst>
                                            <p:cond delay="0"/>
                                          </p:stCondLst>
                                        </p:cTn>
                                        <p:tgtEl>
                                          <p:spTgt spid="51"/>
                                        </p:tgtEl>
                                        <p:attrNameLst>
                                          <p:attrName>style.visibility</p:attrName>
                                        </p:attrNameLst>
                                      </p:cBhvr>
                                      <p:to>
                                        <p:strVal val="visible"/>
                                      </p:to>
                                    </p:set>
                                  </p:childTnLst>
                                </p:cTn>
                              </p:par>
                            </p:childTnLst>
                          </p:cTn>
                        </p:par>
                        <p:par>
                          <p:cTn id="197" fill="hold">
                            <p:stCondLst>
                              <p:cond delay="0"/>
                            </p:stCondLst>
                            <p:childTnLst>
                              <p:par>
                                <p:cTn id="198" presetID="1" presetClass="entr" presetSubtype="0" fill="hold" grpId="0" nodeType="afterEffect">
                                  <p:stCondLst>
                                    <p:cond delay="0"/>
                                  </p:stCondLst>
                                  <p:childTnLst>
                                    <p:set>
                                      <p:cBhvr>
                                        <p:cTn id="19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6" grpId="0" animBg="1"/>
      <p:bldP spid="67" grpId="0" animBg="1"/>
      <p:bldP spid="68" grpId="0" animBg="1"/>
      <p:bldP spid="34" grpId="0" animBg="1"/>
      <p:bldP spid="3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4648200" y="77788"/>
            <a:ext cx="3581400" cy="912812"/>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033551811"/>
              </p:ext>
            </p:extLst>
          </p:nvPr>
        </p:nvGraphicFramePr>
        <p:xfrm>
          <a:off x="381001" y="1066800"/>
          <a:ext cx="8458200" cy="1066800"/>
        </p:xfrm>
        <a:graphic>
          <a:graphicData uri="http://schemas.openxmlformats.org/drawingml/2006/table">
            <a:tbl>
              <a:tblPr firstRow="1" bandRow="1">
                <a:tableStyleId>{5C22544A-7EE6-4342-B048-85BDC9FD1C3A}</a:tableStyleId>
              </a:tblPr>
              <a:tblGrid>
                <a:gridCol w="1371599"/>
                <a:gridCol w="1447801"/>
                <a:gridCol w="1409700"/>
                <a:gridCol w="1409700"/>
                <a:gridCol w="1447799"/>
                <a:gridCol w="1371601"/>
              </a:tblGrid>
              <a:tr h="1066800">
                <a:tc>
                  <a:txBody>
                    <a:bodyPr/>
                    <a:lstStyle/>
                    <a:p>
                      <a:pPr algn="ctr"/>
                      <a:r>
                        <a:rPr kumimoji="0" lang="en-US" sz="1050" b="1" i="1" u="none" strike="noStrike" cap="none" normalizeH="0" baseline="0" dirty="0" smtClean="0">
                          <a:ln>
                            <a:noFill/>
                          </a:ln>
                          <a:solidFill>
                            <a:schemeClr val="tx1"/>
                          </a:solidFill>
                          <a:effectLst/>
                          <a:latin typeface="Times New Roman" pitchFamily="18" charset="0"/>
                          <a:cs typeface="Times New Roman" pitchFamily="18" charset="0"/>
                        </a:rPr>
                        <a:t>Telegram</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135923823"/>
              </p:ext>
            </p:extLst>
          </p:nvPr>
        </p:nvGraphicFramePr>
        <p:xfrm>
          <a:off x="381000" y="2133600"/>
          <a:ext cx="1371600" cy="3200400"/>
        </p:xfrm>
        <a:graphic>
          <a:graphicData uri="http://schemas.openxmlformats.org/drawingml/2006/table">
            <a:tbl>
              <a:tblPr firstRow="1" bandRow="1">
                <a:tableStyleId>{5C22544A-7EE6-4342-B048-85BDC9FD1C3A}</a:tableStyleId>
              </a:tblPr>
              <a:tblGrid>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3571752"/>
              </p:ext>
            </p:extLst>
          </p:nvPr>
        </p:nvGraphicFramePr>
        <p:xfrm>
          <a:off x="7467600" y="2133600"/>
          <a:ext cx="1371600" cy="3200400"/>
        </p:xfrm>
        <a:graphic>
          <a:graphicData uri="http://schemas.openxmlformats.org/drawingml/2006/table">
            <a:tbl>
              <a:tblPr firstRow="1" bandRow="1">
                <a:tableStyleId>{5C22544A-7EE6-4342-B048-85BDC9FD1C3A}</a:tableStyleId>
              </a:tblPr>
              <a:tblGrid>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7" name="TextBox 16"/>
          <p:cNvSpPr txBox="1"/>
          <p:nvPr/>
        </p:nvSpPr>
        <p:spPr>
          <a:xfrm>
            <a:off x="3886200" y="2133600"/>
            <a:ext cx="1447800" cy="553998"/>
          </a:xfrm>
          <a:prstGeom prst="rect">
            <a:avLst/>
          </a:prstGeom>
          <a:noFill/>
        </p:spPr>
        <p:txBody>
          <a:bodyPr wrap="square" rtlCol="0">
            <a:spAutoFit/>
          </a:bodyPr>
          <a:lstStyle/>
          <a:p>
            <a:pPr lvl="0" algn="ctr"/>
            <a:r>
              <a:rPr kumimoji="0" lang="en-US" sz="1200" b="1" i="1" u="none" strike="noStrike" cap="none" normalizeH="0" baseline="0" dirty="0" smtClean="0">
                <a:ln>
                  <a:noFill/>
                </a:ln>
                <a:solidFill>
                  <a:schemeClr val="tx1"/>
                </a:solidFill>
                <a:effectLst/>
                <a:latin typeface="Times New Roman" pitchFamily="18" charset="0"/>
                <a:cs typeface="Times New Roman" pitchFamily="18" charset="0"/>
              </a:rPr>
              <a:t>Abstract</a:t>
            </a:r>
            <a:endParaRPr kumimoji="0" lang="en-US" sz="1050" b="1" i="0" u="none" strike="noStrike" cap="none" normalizeH="0" baseline="0" dirty="0" smtClean="0">
              <a:ln>
                <a:noFill/>
              </a:ln>
              <a:solidFill>
                <a:schemeClr val="tx1"/>
              </a:solidFill>
              <a:effectLst/>
              <a:latin typeface="Times New Roman" pitchFamily="18" charset="0"/>
              <a:cs typeface="Times New Roman" pitchFamily="18" charset="0"/>
            </a:endParaRPr>
          </a:p>
          <a:p>
            <a:pPr algn="ctr"/>
            <a:endParaRPr lang="en-US" dirty="0"/>
          </a:p>
        </p:txBody>
      </p:sp>
      <p:sp>
        <p:nvSpPr>
          <p:cNvPr id="2" name="TextBox 1"/>
          <p:cNvSpPr txBox="1"/>
          <p:nvPr/>
        </p:nvSpPr>
        <p:spPr>
          <a:xfrm>
            <a:off x="359044" y="1295400"/>
            <a:ext cx="1447800" cy="553998"/>
          </a:xfrm>
          <a:prstGeom prst="rect">
            <a:avLst/>
          </a:prstGeom>
          <a:noFill/>
        </p:spPr>
        <p:txBody>
          <a:bodyPr wrap="square" rtlCol="0">
            <a:spAutoFit/>
          </a:bodyPr>
          <a:lstStyle/>
          <a:p>
            <a:r>
              <a:rPr lang="en-US" sz="1000" dirty="0" smtClean="0"/>
              <a:t>Washington’s Adjust-</a:t>
            </a:r>
            <a:r>
              <a:rPr lang="en-US" sz="1000" dirty="0" err="1" smtClean="0"/>
              <a:t>ments</a:t>
            </a:r>
            <a:r>
              <a:rPr lang="en-US" sz="1000" dirty="0" smtClean="0"/>
              <a:t> – hoped for Unity (Not!)</a:t>
            </a:r>
            <a:endParaRPr lang="en-US" sz="1000" dirty="0"/>
          </a:p>
        </p:txBody>
      </p:sp>
      <p:sp>
        <p:nvSpPr>
          <p:cNvPr id="4" name="TextBox 3"/>
          <p:cNvSpPr txBox="1"/>
          <p:nvPr/>
        </p:nvSpPr>
        <p:spPr>
          <a:xfrm>
            <a:off x="1333500" y="1060803"/>
            <a:ext cx="533400" cy="246221"/>
          </a:xfrm>
          <a:prstGeom prst="rect">
            <a:avLst/>
          </a:prstGeom>
          <a:noFill/>
        </p:spPr>
        <p:txBody>
          <a:bodyPr wrap="square" rtlCol="0">
            <a:spAutoFit/>
          </a:bodyPr>
          <a:lstStyle/>
          <a:p>
            <a:r>
              <a:rPr lang="en-US" sz="1000" dirty="0" smtClean="0"/>
              <a:t>p 118</a:t>
            </a:r>
            <a:endParaRPr lang="en-US" sz="1000" dirty="0"/>
          </a:p>
        </p:txBody>
      </p:sp>
      <p:sp>
        <p:nvSpPr>
          <p:cNvPr id="11" name="TextBox 10"/>
          <p:cNvSpPr txBox="1"/>
          <p:nvPr/>
        </p:nvSpPr>
        <p:spPr>
          <a:xfrm>
            <a:off x="1844944" y="1238617"/>
            <a:ext cx="1447800" cy="861774"/>
          </a:xfrm>
          <a:prstGeom prst="rect">
            <a:avLst/>
          </a:prstGeom>
          <a:noFill/>
        </p:spPr>
        <p:txBody>
          <a:bodyPr wrap="square" rtlCol="0">
            <a:spAutoFit/>
          </a:bodyPr>
          <a:lstStyle/>
          <a:p>
            <a:pPr algn="ctr"/>
            <a:r>
              <a:rPr lang="en-US" sz="1000" dirty="0" smtClean="0"/>
              <a:t>Role of Govt.</a:t>
            </a:r>
          </a:p>
          <a:p>
            <a:endParaRPr lang="en-US" sz="1000" dirty="0"/>
          </a:p>
          <a:p>
            <a:pPr algn="ctr"/>
            <a:r>
              <a:rPr lang="en-US" sz="1000" dirty="0" smtClean="0"/>
              <a:t>Jefferson - - - Hamilton</a:t>
            </a:r>
          </a:p>
          <a:p>
            <a:pPr algn="ctr"/>
            <a:r>
              <a:rPr lang="en-US" sz="1000" dirty="0" smtClean="0"/>
              <a:t>(Small)           (Powerful)</a:t>
            </a:r>
          </a:p>
          <a:p>
            <a:pPr algn="ctr"/>
            <a:endParaRPr lang="en-US" sz="1000" dirty="0"/>
          </a:p>
        </p:txBody>
      </p:sp>
      <p:sp>
        <p:nvSpPr>
          <p:cNvPr id="12" name="TextBox 11"/>
          <p:cNvSpPr txBox="1"/>
          <p:nvPr/>
        </p:nvSpPr>
        <p:spPr>
          <a:xfrm>
            <a:off x="2781300" y="1023065"/>
            <a:ext cx="533400" cy="246221"/>
          </a:xfrm>
          <a:prstGeom prst="rect">
            <a:avLst/>
          </a:prstGeom>
          <a:noFill/>
        </p:spPr>
        <p:txBody>
          <a:bodyPr wrap="square" rtlCol="0">
            <a:spAutoFit/>
          </a:bodyPr>
          <a:lstStyle/>
          <a:p>
            <a:r>
              <a:rPr lang="en-US" sz="1000" dirty="0" smtClean="0"/>
              <a:t>p 120</a:t>
            </a:r>
            <a:endParaRPr lang="en-US" sz="1000" dirty="0"/>
          </a:p>
        </p:txBody>
      </p:sp>
      <p:cxnSp>
        <p:nvCxnSpPr>
          <p:cNvPr id="6" name="Straight Arrow Connector 5"/>
          <p:cNvCxnSpPr/>
          <p:nvPr/>
        </p:nvCxnSpPr>
        <p:spPr>
          <a:xfrm flipH="1">
            <a:off x="2298915" y="1463625"/>
            <a:ext cx="152400" cy="104001"/>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2590800" y="1457726"/>
            <a:ext cx="152400" cy="104001"/>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209441" y="1270119"/>
            <a:ext cx="1447800" cy="861774"/>
          </a:xfrm>
          <a:prstGeom prst="rect">
            <a:avLst/>
          </a:prstGeom>
          <a:noFill/>
        </p:spPr>
        <p:txBody>
          <a:bodyPr wrap="square" rtlCol="0">
            <a:spAutoFit/>
          </a:bodyPr>
          <a:lstStyle/>
          <a:p>
            <a:pPr algn="ctr"/>
            <a:r>
              <a:rPr lang="en-US" sz="1000" dirty="0" smtClean="0"/>
              <a:t>2 Parties Started</a:t>
            </a:r>
          </a:p>
          <a:p>
            <a:endParaRPr lang="en-US" sz="1000" dirty="0"/>
          </a:p>
          <a:p>
            <a:pPr algn="ctr"/>
            <a:r>
              <a:rPr lang="en-US" sz="1000" dirty="0" smtClean="0"/>
              <a:t>Demo-</a:t>
            </a:r>
            <a:r>
              <a:rPr lang="en-US" sz="1000" dirty="0" err="1" smtClean="0"/>
              <a:t>Repub</a:t>
            </a:r>
            <a:r>
              <a:rPr lang="en-US" sz="1000" dirty="0"/>
              <a:t> </a:t>
            </a:r>
            <a:r>
              <a:rPr lang="en-US" sz="1000" dirty="0" smtClean="0"/>
              <a:t>- - - - Fed</a:t>
            </a:r>
          </a:p>
          <a:p>
            <a:pPr algn="ctr"/>
            <a:r>
              <a:rPr lang="en-US" sz="1000" dirty="0" smtClean="0"/>
              <a:t>(Small)                 (Strong)</a:t>
            </a:r>
          </a:p>
          <a:p>
            <a:pPr algn="ctr"/>
            <a:endParaRPr lang="en-US" sz="1000" dirty="0"/>
          </a:p>
        </p:txBody>
      </p:sp>
      <p:sp>
        <p:nvSpPr>
          <p:cNvPr id="20" name="TextBox 19"/>
          <p:cNvSpPr txBox="1"/>
          <p:nvPr/>
        </p:nvSpPr>
        <p:spPr>
          <a:xfrm>
            <a:off x="4145797" y="1049179"/>
            <a:ext cx="533400" cy="246221"/>
          </a:xfrm>
          <a:prstGeom prst="rect">
            <a:avLst/>
          </a:prstGeom>
          <a:noFill/>
        </p:spPr>
        <p:txBody>
          <a:bodyPr wrap="square" rtlCol="0">
            <a:spAutoFit/>
          </a:bodyPr>
          <a:lstStyle/>
          <a:p>
            <a:r>
              <a:rPr lang="en-US" sz="1000" dirty="0" smtClean="0"/>
              <a:t>p 121</a:t>
            </a:r>
            <a:endParaRPr lang="en-US" sz="1000" dirty="0"/>
          </a:p>
        </p:txBody>
      </p:sp>
      <p:sp>
        <p:nvSpPr>
          <p:cNvPr id="21" name="TextBox 20"/>
          <p:cNvSpPr txBox="1"/>
          <p:nvPr/>
        </p:nvSpPr>
        <p:spPr>
          <a:xfrm>
            <a:off x="4626244" y="1278328"/>
            <a:ext cx="1447800" cy="1015663"/>
          </a:xfrm>
          <a:prstGeom prst="rect">
            <a:avLst/>
          </a:prstGeom>
          <a:noFill/>
        </p:spPr>
        <p:txBody>
          <a:bodyPr wrap="square" rtlCol="0">
            <a:spAutoFit/>
          </a:bodyPr>
          <a:lstStyle/>
          <a:p>
            <a:pPr algn="ctr"/>
            <a:r>
              <a:rPr lang="en-US" sz="1000" b="1" u="sng" dirty="0" smtClean="0"/>
              <a:t>Section 1</a:t>
            </a:r>
          </a:p>
          <a:p>
            <a:pPr algn="ctr"/>
            <a:r>
              <a:rPr lang="en-US" sz="1000" dirty="0" smtClean="0"/>
              <a:t>The two strongest ideologies</a:t>
            </a:r>
          </a:p>
          <a:p>
            <a:pPr algn="ctr"/>
            <a:r>
              <a:rPr lang="en-US" sz="1000" dirty="0" smtClean="0"/>
              <a:t>=</a:t>
            </a:r>
            <a:endParaRPr lang="en-US" sz="1000" dirty="0"/>
          </a:p>
          <a:p>
            <a:pPr algn="ctr"/>
            <a:r>
              <a:rPr lang="en-US" sz="1000" dirty="0" smtClean="0"/>
              <a:t>Two Political Parties</a:t>
            </a:r>
          </a:p>
          <a:p>
            <a:pPr algn="ctr"/>
            <a:endParaRPr lang="en-US" sz="1000" dirty="0"/>
          </a:p>
        </p:txBody>
      </p:sp>
      <p:sp>
        <p:nvSpPr>
          <p:cNvPr id="22" name="TextBox 21"/>
          <p:cNvSpPr txBox="1"/>
          <p:nvPr/>
        </p:nvSpPr>
        <p:spPr>
          <a:xfrm>
            <a:off x="5372100" y="1023066"/>
            <a:ext cx="948625" cy="246221"/>
          </a:xfrm>
          <a:prstGeom prst="rect">
            <a:avLst/>
          </a:prstGeom>
          <a:noFill/>
        </p:spPr>
        <p:txBody>
          <a:bodyPr wrap="square" rtlCol="0">
            <a:spAutoFit/>
          </a:bodyPr>
          <a:lstStyle/>
          <a:p>
            <a:r>
              <a:rPr lang="en-US" sz="1000" dirty="0" smtClean="0"/>
              <a:t>p 118-121</a:t>
            </a:r>
            <a:endParaRPr lang="en-US" sz="1000" dirty="0"/>
          </a:p>
        </p:txBody>
      </p:sp>
      <p:sp>
        <p:nvSpPr>
          <p:cNvPr id="23" name="TextBox 22"/>
          <p:cNvSpPr txBox="1"/>
          <p:nvPr/>
        </p:nvSpPr>
        <p:spPr>
          <a:xfrm>
            <a:off x="5997844" y="1218738"/>
            <a:ext cx="1524000" cy="1015663"/>
          </a:xfrm>
          <a:prstGeom prst="rect">
            <a:avLst/>
          </a:prstGeom>
          <a:noFill/>
        </p:spPr>
        <p:txBody>
          <a:bodyPr wrap="square" rtlCol="0">
            <a:spAutoFit/>
          </a:bodyPr>
          <a:lstStyle/>
          <a:p>
            <a:pPr algn="ctr"/>
            <a:r>
              <a:rPr lang="en-US" sz="1000" dirty="0" smtClean="0"/>
              <a:t>3 Reasons for NOT direct democracy</a:t>
            </a:r>
          </a:p>
          <a:p>
            <a:pPr algn="ctr"/>
            <a:endParaRPr lang="en-US" sz="1000" dirty="0"/>
          </a:p>
          <a:p>
            <a:pPr algn="ctr"/>
            <a:r>
              <a:rPr lang="en-US" sz="1000" dirty="0" smtClean="0"/>
              <a:t>But keep consent of the people – filtered consent</a:t>
            </a:r>
          </a:p>
          <a:p>
            <a:pPr algn="ctr"/>
            <a:endParaRPr lang="en-US" sz="1000" dirty="0"/>
          </a:p>
        </p:txBody>
      </p:sp>
      <p:sp>
        <p:nvSpPr>
          <p:cNvPr id="24" name="TextBox 23"/>
          <p:cNvSpPr txBox="1"/>
          <p:nvPr/>
        </p:nvSpPr>
        <p:spPr>
          <a:xfrm>
            <a:off x="7010400" y="1026942"/>
            <a:ext cx="533400" cy="246221"/>
          </a:xfrm>
          <a:prstGeom prst="rect">
            <a:avLst/>
          </a:prstGeom>
          <a:noFill/>
        </p:spPr>
        <p:txBody>
          <a:bodyPr wrap="square" rtlCol="0">
            <a:spAutoFit/>
          </a:bodyPr>
          <a:lstStyle/>
          <a:p>
            <a:r>
              <a:rPr lang="en-US" sz="1000" dirty="0" smtClean="0"/>
              <a:t>p 122</a:t>
            </a:r>
            <a:endParaRPr lang="en-US" sz="1000" dirty="0"/>
          </a:p>
        </p:txBody>
      </p:sp>
      <p:sp>
        <p:nvSpPr>
          <p:cNvPr id="25" name="TextBox 24"/>
          <p:cNvSpPr txBox="1"/>
          <p:nvPr/>
        </p:nvSpPr>
        <p:spPr>
          <a:xfrm>
            <a:off x="7372673" y="1201252"/>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H. of Rep.</a:t>
            </a:r>
          </a:p>
          <a:p>
            <a:pPr algn="ctr"/>
            <a:r>
              <a:rPr lang="en-US" sz="1000" dirty="0" smtClean="0"/>
              <a:t>Directly elected – 2 </a:t>
            </a:r>
            <a:r>
              <a:rPr lang="en-US" sz="1000" dirty="0" err="1" smtClean="0"/>
              <a:t>yrs</a:t>
            </a:r>
            <a:r>
              <a:rPr lang="en-US" sz="1000" dirty="0" smtClean="0"/>
              <a:t> based on population </a:t>
            </a:r>
          </a:p>
          <a:p>
            <a:pPr algn="ctr"/>
            <a:r>
              <a:rPr lang="en-US" sz="1000" dirty="0" smtClean="0"/>
              <a:t>1 rep per # of people</a:t>
            </a:r>
          </a:p>
          <a:p>
            <a:pPr algn="ctr"/>
            <a:endParaRPr lang="en-US" sz="1000" dirty="0"/>
          </a:p>
        </p:txBody>
      </p:sp>
      <p:sp>
        <p:nvSpPr>
          <p:cNvPr id="26" name="TextBox 25"/>
          <p:cNvSpPr txBox="1"/>
          <p:nvPr/>
        </p:nvSpPr>
        <p:spPr>
          <a:xfrm>
            <a:off x="8420100" y="1001378"/>
            <a:ext cx="533400" cy="246221"/>
          </a:xfrm>
          <a:prstGeom prst="rect">
            <a:avLst/>
          </a:prstGeom>
          <a:noFill/>
        </p:spPr>
        <p:txBody>
          <a:bodyPr wrap="square" rtlCol="0">
            <a:spAutoFit/>
          </a:bodyPr>
          <a:lstStyle/>
          <a:p>
            <a:r>
              <a:rPr lang="en-US" sz="1000" dirty="0" smtClean="0"/>
              <a:t>p 123</a:t>
            </a:r>
            <a:endParaRPr lang="en-US" sz="1000" dirty="0"/>
          </a:p>
        </p:txBody>
      </p:sp>
      <p:sp>
        <p:nvSpPr>
          <p:cNvPr id="27" name="TextBox 26"/>
          <p:cNvSpPr txBox="1"/>
          <p:nvPr/>
        </p:nvSpPr>
        <p:spPr>
          <a:xfrm>
            <a:off x="7398503" y="2270922"/>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Senate</a:t>
            </a:r>
          </a:p>
          <a:p>
            <a:pPr algn="ctr"/>
            <a:r>
              <a:rPr lang="en-US" sz="1000" dirty="0" smtClean="0"/>
              <a:t>For 6 </a:t>
            </a:r>
            <a:r>
              <a:rPr lang="en-US" sz="1000" dirty="0" err="1" smtClean="0"/>
              <a:t>yrs</a:t>
            </a:r>
            <a:r>
              <a:rPr lang="en-US" sz="1000" dirty="0" smtClean="0"/>
              <a:t> – 2 per state</a:t>
            </a:r>
          </a:p>
          <a:p>
            <a:pPr algn="ctr"/>
            <a:r>
              <a:rPr lang="en-US" sz="1000" dirty="0" smtClean="0"/>
              <a:t>Before 1913 elected by state legislature</a:t>
            </a:r>
          </a:p>
          <a:p>
            <a:pPr algn="ctr"/>
            <a:endParaRPr lang="en-US" sz="1000" dirty="0"/>
          </a:p>
        </p:txBody>
      </p:sp>
      <p:sp>
        <p:nvSpPr>
          <p:cNvPr id="28" name="TextBox 27"/>
          <p:cNvSpPr txBox="1"/>
          <p:nvPr/>
        </p:nvSpPr>
        <p:spPr>
          <a:xfrm>
            <a:off x="8340671" y="2086074"/>
            <a:ext cx="533400" cy="246221"/>
          </a:xfrm>
          <a:prstGeom prst="rect">
            <a:avLst/>
          </a:prstGeom>
          <a:noFill/>
        </p:spPr>
        <p:txBody>
          <a:bodyPr wrap="square" rtlCol="0">
            <a:spAutoFit/>
          </a:bodyPr>
          <a:lstStyle/>
          <a:p>
            <a:r>
              <a:rPr lang="en-US" sz="1000" dirty="0" smtClean="0"/>
              <a:t>p 123</a:t>
            </a:r>
            <a:endParaRPr lang="en-US" sz="1000" dirty="0"/>
          </a:p>
        </p:txBody>
      </p:sp>
      <p:sp>
        <p:nvSpPr>
          <p:cNvPr id="29" name="TextBox 28"/>
          <p:cNvSpPr txBox="1"/>
          <p:nvPr/>
        </p:nvSpPr>
        <p:spPr>
          <a:xfrm>
            <a:off x="7372673" y="3347958"/>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President</a:t>
            </a:r>
          </a:p>
          <a:p>
            <a:pPr algn="ctr"/>
            <a:r>
              <a:rPr lang="en-US" sz="1000" dirty="0" smtClean="0"/>
              <a:t># of Senators plus # of H. of Rep = Electoral College</a:t>
            </a:r>
          </a:p>
          <a:p>
            <a:pPr algn="ctr"/>
            <a:r>
              <a:rPr lang="en-US" sz="1000" dirty="0" smtClean="0"/>
              <a:t>4 </a:t>
            </a:r>
            <a:r>
              <a:rPr lang="en-US" sz="1000" dirty="0" err="1" smtClean="0"/>
              <a:t>yrs</a:t>
            </a:r>
            <a:r>
              <a:rPr lang="en-US" sz="1000" dirty="0" smtClean="0"/>
              <a:t> – not popular vote</a:t>
            </a:r>
          </a:p>
          <a:p>
            <a:pPr algn="ctr"/>
            <a:endParaRPr lang="en-US" sz="1000" dirty="0"/>
          </a:p>
        </p:txBody>
      </p:sp>
      <p:sp>
        <p:nvSpPr>
          <p:cNvPr id="30" name="TextBox 29"/>
          <p:cNvSpPr txBox="1"/>
          <p:nvPr/>
        </p:nvSpPr>
        <p:spPr>
          <a:xfrm>
            <a:off x="8314841" y="3163110"/>
            <a:ext cx="533400" cy="246221"/>
          </a:xfrm>
          <a:prstGeom prst="rect">
            <a:avLst/>
          </a:prstGeom>
          <a:noFill/>
        </p:spPr>
        <p:txBody>
          <a:bodyPr wrap="square" rtlCol="0">
            <a:spAutoFit/>
          </a:bodyPr>
          <a:lstStyle/>
          <a:p>
            <a:r>
              <a:rPr lang="en-US" sz="1000" dirty="0" smtClean="0"/>
              <a:t>p 124</a:t>
            </a:r>
            <a:endParaRPr lang="en-US" sz="1000" dirty="0"/>
          </a:p>
        </p:txBody>
      </p:sp>
      <p:sp>
        <p:nvSpPr>
          <p:cNvPr id="31" name="TextBox 30"/>
          <p:cNvSpPr txBox="1"/>
          <p:nvPr/>
        </p:nvSpPr>
        <p:spPr>
          <a:xfrm>
            <a:off x="7402378" y="4419600"/>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Supreme Court</a:t>
            </a:r>
          </a:p>
          <a:p>
            <a:pPr algn="ctr"/>
            <a:r>
              <a:rPr lang="en-US" sz="1000" dirty="0" smtClean="0"/>
              <a:t>Nominated by Pres.  Consent of Senate</a:t>
            </a:r>
          </a:p>
          <a:p>
            <a:pPr algn="ctr"/>
            <a:r>
              <a:rPr lang="en-US" sz="1000" dirty="0"/>
              <a:t>f</a:t>
            </a:r>
            <a:r>
              <a:rPr lang="en-US" sz="1000" dirty="0" smtClean="0"/>
              <a:t>or life</a:t>
            </a:r>
          </a:p>
          <a:p>
            <a:pPr algn="ctr"/>
            <a:endParaRPr lang="en-US" sz="1000" dirty="0"/>
          </a:p>
        </p:txBody>
      </p:sp>
      <p:sp>
        <p:nvSpPr>
          <p:cNvPr id="32" name="TextBox 31"/>
          <p:cNvSpPr txBox="1"/>
          <p:nvPr/>
        </p:nvSpPr>
        <p:spPr>
          <a:xfrm>
            <a:off x="8344546" y="4221837"/>
            <a:ext cx="533400" cy="246221"/>
          </a:xfrm>
          <a:prstGeom prst="rect">
            <a:avLst/>
          </a:prstGeom>
          <a:noFill/>
        </p:spPr>
        <p:txBody>
          <a:bodyPr wrap="square" rtlCol="0">
            <a:spAutoFit/>
          </a:bodyPr>
          <a:lstStyle/>
          <a:p>
            <a:r>
              <a:rPr lang="en-US" sz="1000" dirty="0" smtClean="0"/>
              <a:t>p 124</a:t>
            </a:r>
            <a:endParaRPr lang="en-US" sz="1000" dirty="0"/>
          </a:p>
        </p:txBody>
      </p:sp>
      <p:sp>
        <p:nvSpPr>
          <p:cNvPr id="33" name="TextBox 32"/>
          <p:cNvSpPr txBox="1"/>
          <p:nvPr/>
        </p:nvSpPr>
        <p:spPr>
          <a:xfrm>
            <a:off x="7449841" y="5458510"/>
            <a:ext cx="1745497" cy="1015663"/>
          </a:xfrm>
          <a:prstGeom prst="rect">
            <a:avLst/>
          </a:prstGeom>
          <a:noFill/>
        </p:spPr>
        <p:txBody>
          <a:bodyPr wrap="square" rtlCol="0">
            <a:spAutoFit/>
          </a:bodyPr>
          <a:lstStyle/>
          <a:p>
            <a:r>
              <a:rPr lang="en-US" sz="1000" dirty="0" smtClean="0"/>
              <a:t>Removal from Office</a:t>
            </a:r>
          </a:p>
          <a:p>
            <a:r>
              <a:rPr lang="en-US" sz="1000" dirty="0" smtClean="0"/>
              <a:t>*Voted out</a:t>
            </a:r>
          </a:p>
          <a:p>
            <a:r>
              <a:rPr lang="en-US" sz="1000" dirty="0"/>
              <a:t>*</a:t>
            </a:r>
            <a:r>
              <a:rPr lang="en-US" sz="1000" dirty="0" smtClean="0"/>
              <a:t>Congress – by members</a:t>
            </a:r>
          </a:p>
          <a:p>
            <a:r>
              <a:rPr lang="en-US" sz="1000" dirty="0" smtClean="0"/>
              <a:t>*</a:t>
            </a:r>
            <a:r>
              <a:rPr lang="en-US" sz="1000" dirty="0" err="1" smtClean="0"/>
              <a:t>Pres</a:t>
            </a:r>
            <a:r>
              <a:rPr lang="en-US" sz="1000" dirty="0" smtClean="0"/>
              <a:t> – impeach by the </a:t>
            </a:r>
          </a:p>
          <a:p>
            <a:r>
              <a:rPr lang="en-US" sz="1000" dirty="0" smtClean="0"/>
              <a:t>H of Rep, Trial by Senate</a:t>
            </a:r>
          </a:p>
          <a:p>
            <a:endParaRPr lang="en-US" sz="1000" dirty="0"/>
          </a:p>
        </p:txBody>
      </p:sp>
      <p:sp>
        <p:nvSpPr>
          <p:cNvPr id="34" name="TextBox 33"/>
          <p:cNvSpPr txBox="1"/>
          <p:nvPr/>
        </p:nvSpPr>
        <p:spPr>
          <a:xfrm>
            <a:off x="8318715" y="5288637"/>
            <a:ext cx="533400" cy="246221"/>
          </a:xfrm>
          <a:prstGeom prst="rect">
            <a:avLst/>
          </a:prstGeom>
          <a:noFill/>
        </p:spPr>
        <p:txBody>
          <a:bodyPr wrap="square" rtlCol="0">
            <a:spAutoFit/>
          </a:bodyPr>
          <a:lstStyle/>
          <a:p>
            <a:r>
              <a:rPr lang="en-US" sz="1000" dirty="0" smtClean="0"/>
              <a:t>p 124</a:t>
            </a:r>
            <a:endParaRPr lang="en-US" sz="1000" dirty="0"/>
          </a:p>
        </p:txBody>
      </p:sp>
      <p:sp>
        <p:nvSpPr>
          <p:cNvPr id="35" name="TextBox 34"/>
          <p:cNvSpPr txBox="1"/>
          <p:nvPr/>
        </p:nvSpPr>
        <p:spPr>
          <a:xfrm>
            <a:off x="5924873" y="5534858"/>
            <a:ext cx="1447800" cy="707886"/>
          </a:xfrm>
          <a:prstGeom prst="rect">
            <a:avLst/>
          </a:prstGeom>
          <a:noFill/>
        </p:spPr>
        <p:txBody>
          <a:bodyPr wrap="square" rtlCol="0">
            <a:spAutoFit/>
          </a:bodyPr>
          <a:lstStyle/>
          <a:p>
            <a:pPr algn="ctr"/>
            <a:r>
              <a:rPr lang="en-US" sz="1000" b="1" u="sng" dirty="0" smtClean="0"/>
              <a:t>Section 2</a:t>
            </a:r>
          </a:p>
          <a:p>
            <a:pPr algn="ctr"/>
            <a:r>
              <a:rPr lang="en-US" sz="1000" dirty="0" smtClean="0"/>
              <a:t>The meaning of “filtered” consent</a:t>
            </a:r>
          </a:p>
          <a:p>
            <a:pPr algn="ctr"/>
            <a:endParaRPr lang="en-US" sz="1000" dirty="0"/>
          </a:p>
        </p:txBody>
      </p:sp>
      <p:sp>
        <p:nvSpPr>
          <p:cNvPr id="36" name="TextBox 35"/>
          <p:cNvSpPr txBox="1"/>
          <p:nvPr/>
        </p:nvSpPr>
        <p:spPr>
          <a:xfrm>
            <a:off x="6670729" y="5279596"/>
            <a:ext cx="948625" cy="246221"/>
          </a:xfrm>
          <a:prstGeom prst="rect">
            <a:avLst/>
          </a:prstGeom>
          <a:noFill/>
        </p:spPr>
        <p:txBody>
          <a:bodyPr wrap="square" rtlCol="0">
            <a:spAutoFit/>
          </a:bodyPr>
          <a:lstStyle/>
          <a:p>
            <a:r>
              <a:rPr lang="en-US" sz="1000" dirty="0" smtClean="0"/>
              <a:t>p 121-124</a:t>
            </a:r>
            <a:endParaRPr lang="en-US" sz="1000" dirty="0"/>
          </a:p>
        </p:txBody>
      </p:sp>
      <p:sp>
        <p:nvSpPr>
          <p:cNvPr id="38" name="TextBox 37"/>
          <p:cNvSpPr txBox="1"/>
          <p:nvPr/>
        </p:nvSpPr>
        <p:spPr>
          <a:xfrm>
            <a:off x="3128074" y="5435438"/>
            <a:ext cx="1447800" cy="1169551"/>
          </a:xfrm>
          <a:prstGeom prst="rect">
            <a:avLst/>
          </a:prstGeom>
          <a:noFill/>
        </p:spPr>
        <p:txBody>
          <a:bodyPr wrap="square" rtlCol="0">
            <a:spAutoFit/>
          </a:bodyPr>
          <a:lstStyle/>
          <a:p>
            <a:pPr algn="ctr"/>
            <a:r>
              <a:rPr lang="en-US" sz="1000" b="1" u="sng" dirty="0" smtClean="0"/>
              <a:t>Section 3</a:t>
            </a:r>
          </a:p>
          <a:p>
            <a:pPr algn="ctr"/>
            <a:r>
              <a:rPr lang="en-US" sz="1000" dirty="0" smtClean="0"/>
              <a:t>pp. 125-127 Contrasting US system of elections (winner take all) with Parliament (proportional)</a:t>
            </a:r>
          </a:p>
          <a:p>
            <a:pPr algn="ctr"/>
            <a:endParaRPr lang="en-US" sz="1000" dirty="0"/>
          </a:p>
        </p:txBody>
      </p:sp>
      <p:sp>
        <p:nvSpPr>
          <p:cNvPr id="39" name="TextBox 38"/>
          <p:cNvSpPr txBox="1"/>
          <p:nvPr/>
        </p:nvSpPr>
        <p:spPr>
          <a:xfrm>
            <a:off x="3886200" y="5288636"/>
            <a:ext cx="948625" cy="246221"/>
          </a:xfrm>
          <a:prstGeom prst="rect">
            <a:avLst/>
          </a:prstGeom>
          <a:noFill/>
        </p:spPr>
        <p:txBody>
          <a:bodyPr wrap="square" rtlCol="0">
            <a:spAutoFit/>
          </a:bodyPr>
          <a:lstStyle/>
          <a:p>
            <a:r>
              <a:rPr lang="en-US" sz="1000" dirty="0" smtClean="0"/>
              <a:t>p 121-124</a:t>
            </a:r>
            <a:endParaRPr lang="en-US" sz="1000" dirty="0"/>
          </a:p>
        </p:txBody>
      </p:sp>
      <p:sp>
        <p:nvSpPr>
          <p:cNvPr id="8" name="TextBox 7"/>
          <p:cNvSpPr txBox="1"/>
          <p:nvPr/>
        </p:nvSpPr>
        <p:spPr>
          <a:xfrm>
            <a:off x="1752601" y="2410599"/>
            <a:ext cx="5719196" cy="2862322"/>
          </a:xfrm>
          <a:prstGeom prst="rect">
            <a:avLst/>
          </a:prstGeom>
          <a:noFill/>
        </p:spPr>
        <p:txBody>
          <a:bodyPr wrap="square" rtlCol="0">
            <a:spAutoFit/>
          </a:bodyPr>
          <a:lstStyle/>
          <a:p>
            <a:r>
              <a:rPr lang="en-US" dirty="0" smtClean="0">
                <a:solidFill>
                  <a:srgbClr val="0000CC"/>
                </a:solidFill>
              </a:rPr>
              <a:t>This chapter “From Unity to Political Parties” outlines the processes and changes in U.S. history concerning how elections of national government occur.  The Constitution supports but doesn’t specifically create political parties; however two main parties have existed throughout, though additional parties have had more or less subtle influences on elections.  This chapter explains the essential characteristics of “filtered consent,” of “Winner takes all,” and of the state of contemporary elections.  The chapter ends with a philosophical discussion of why people vote.</a:t>
            </a:r>
            <a:endParaRPr lang="en-US" dirty="0">
              <a:solidFill>
                <a:srgbClr val="0000CC"/>
              </a:solidFill>
            </a:endParaRPr>
          </a:p>
        </p:txBody>
      </p:sp>
      <p:sp>
        <p:nvSpPr>
          <p:cNvPr id="45" name="Rectangle 44"/>
          <p:cNvSpPr/>
          <p:nvPr/>
        </p:nvSpPr>
        <p:spPr>
          <a:xfrm>
            <a:off x="400049" y="1089257"/>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118</a:t>
            </a:r>
          </a:p>
          <a:p>
            <a:r>
              <a:rPr lang="en-US" sz="1050" dirty="0">
                <a:solidFill>
                  <a:schemeClr val="tx1"/>
                </a:solidFill>
              </a:rPr>
              <a:t>Washington’s popularity, precedents, his adjustments – hoped for Unity (Not!)</a:t>
            </a:r>
          </a:p>
        </p:txBody>
      </p:sp>
      <p:sp>
        <p:nvSpPr>
          <p:cNvPr id="46" name="Rectangle 45"/>
          <p:cNvSpPr/>
          <p:nvPr/>
        </p:nvSpPr>
        <p:spPr>
          <a:xfrm>
            <a:off x="1798220" y="1089257"/>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120</a:t>
            </a:r>
          </a:p>
          <a:p>
            <a:pPr algn="ctr"/>
            <a:r>
              <a:rPr lang="en-US" sz="1200" dirty="0">
                <a:solidFill>
                  <a:schemeClr val="tx1"/>
                </a:solidFill>
              </a:rPr>
              <a:t>Role of Govt</a:t>
            </a:r>
            <a:r>
              <a:rPr lang="en-US" sz="1200" dirty="0" smtClean="0">
                <a:solidFill>
                  <a:schemeClr val="tx1"/>
                </a:solidFill>
              </a:rPr>
              <a:t>.</a:t>
            </a:r>
          </a:p>
          <a:p>
            <a:pPr algn="ctr"/>
            <a:endParaRPr lang="en-US" sz="1200" dirty="0">
              <a:solidFill>
                <a:schemeClr val="tx1"/>
              </a:solidFill>
            </a:endParaRPr>
          </a:p>
          <a:p>
            <a:pPr algn="ctr"/>
            <a:r>
              <a:rPr lang="en-US" sz="1200" dirty="0" smtClean="0">
                <a:solidFill>
                  <a:schemeClr val="tx1"/>
                </a:solidFill>
              </a:rPr>
              <a:t>Jeffers -  Hamilton</a:t>
            </a:r>
          </a:p>
          <a:p>
            <a:pPr algn="ctr"/>
            <a:r>
              <a:rPr lang="en-US" sz="1200" dirty="0" smtClean="0">
                <a:solidFill>
                  <a:schemeClr val="tx1"/>
                </a:solidFill>
              </a:rPr>
              <a:t>Small - Powerful</a:t>
            </a:r>
            <a:endParaRPr lang="en-US" sz="1200" dirty="0">
              <a:solidFill>
                <a:schemeClr val="tx1"/>
              </a:solidFill>
            </a:endParaRPr>
          </a:p>
        </p:txBody>
      </p:sp>
      <p:sp>
        <p:nvSpPr>
          <p:cNvPr id="51" name="Rectangle 50"/>
          <p:cNvSpPr/>
          <p:nvPr/>
        </p:nvSpPr>
        <p:spPr>
          <a:xfrm>
            <a:off x="3208794" y="1074314"/>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121</a:t>
            </a:r>
          </a:p>
          <a:p>
            <a:pPr algn="ctr"/>
            <a:r>
              <a:rPr lang="en-US" sz="1200" dirty="0" smtClean="0">
                <a:solidFill>
                  <a:schemeClr val="tx1"/>
                </a:solidFill>
              </a:rPr>
              <a:t>2 Parties started</a:t>
            </a:r>
          </a:p>
          <a:p>
            <a:pPr algn="ctr"/>
            <a:endParaRPr lang="en-US" sz="1200" dirty="0" smtClean="0">
              <a:solidFill>
                <a:schemeClr val="tx1"/>
              </a:solidFill>
            </a:endParaRPr>
          </a:p>
          <a:p>
            <a:pPr algn="ctr"/>
            <a:r>
              <a:rPr lang="en-US" sz="1200" dirty="0" smtClean="0">
                <a:solidFill>
                  <a:schemeClr val="tx1"/>
                </a:solidFill>
              </a:rPr>
              <a:t>Demo-</a:t>
            </a:r>
            <a:r>
              <a:rPr lang="en-US" sz="1200" dirty="0" err="1" smtClean="0">
                <a:solidFill>
                  <a:schemeClr val="tx1"/>
                </a:solidFill>
              </a:rPr>
              <a:t>Repub</a:t>
            </a:r>
            <a:r>
              <a:rPr lang="en-US" sz="1200" dirty="0" smtClean="0">
                <a:solidFill>
                  <a:schemeClr val="tx1"/>
                </a:solidFill>
              </a:rPr>
              <a:t>-Fed</a:t>
            </a:r>
          </a:p>
          <a:p>
            <a:pPr algn="ctr"/>
            <a:r>
              <a:rPr lang="en-US" sz="1200" dirty="0" smtClean="0">
                <a:solidFill>
                  <a:schemeClr val="tx1"/>
                </a:solidFill>
              </a:rPr>
              <a:t>(Small)     (Strong)</a:t>
            </a:r>
            <a:endParaRPr lang="en-US" sz="1200" dirty="0">
              <a:solidFill>
                <a:schemeClr val="tx1"/>
              </a:solidFill>
            </a:endParaRPr>
          </a:p>
        </p:txBody>
      </p:sp>
      <p:sp>
        <p:nvSpPr>
          <p:cNvPr id="52" name="Rectangle 51"/>
          <p:cNvSpPr/>
          <p:nvPr/>
        </p:nvSpPr>
        <p:spPr>
          <a:xfrm>
            <a:off x="4631248" y="10668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pp. 118- 121</a:t>
            </a:r>
          </a:p>
          <a:p>
            <a:pPr algn="ctr"/>
            <a:r>
              <a:rPr lang="en-US" sz="1200" b="1" u="sng" dirty="0">
                <a:solidFill>
                  <a:schemeClr val="tx1"/>
                </a:solidFill>
              </a:rPr>
              <a:t>Section 1</a:t>
            </a:r>
          </a:p>
          <a:p>
            <a:pPr algn="ctr"/>
            <a:r>
              <a:rPr lang="en-US" sz="1200" dirty="0">
                <a:solidFill>
                  <a:schemeClr val="tx1"/>
                </a:solidFill>
              </a:rPr>
              <a:t>The two strongest </a:t>
            </a:r>
            <a:r>
              <a:rPr lang="en-US" sz="1200" dirty="0" smtClean="0">
                <a:solidFill>
                  <a:schemeClr val="tx1"/>
                </a:solidFill>
              </a:rPr>
              <a:t>ideologies =</a:t>
            </a:r>
            <a:endParaRPr lang="en-US" sz="1200" dirty="0">
              <a:solidFill>
                <a:schemeClr val="tx1"/>
              </a:solidFill>
            </a:endParaRPr>
          </a:p>
          <a:p>
            <a:pPr algn="ctr"/>
            <a:r>
              <a:rPr lang="en-US" sz="1200" dirty="0" smtClean="0">
                <a:solidFill>
                  <a:schemeClr val="tx1"/>
                </a:solidFill>
              </a:rPr>
              <a:t>2 Political </a:t>
            </a:r>
            <a:r>
              <a:rPr lang="en-US" sz="1200" dirty="0">
                <a:solidFill>
                  <a:schemeClr val="tx1"/>
                </a:solidFill>
              </a:rPr>
              <a:t>Parties</a:t>
            </a:r>
          </a:p>
        </p:txBody>
      </p:sp>
      <p:sp>
        <p:nvSpPr>
          <p:cNvPr id="53" name="Rectangle 52"/>
          <p:cNvSpPr/>
          <p:nvPr/>
        </p:nvSpPr>
        <p:spPr>
          <a:xfrm>
            <a:off x="6026257" y="10668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122</a:t>
            </a:r>
          </a:p>
          <a:p>
            <a:pPr algn="ctr"/>
            <a:r>
              <a:rPr lang="en-US" sz="1100" dirty="0" smtClean="0">
                <a:solidFill>
                  <a:schemeClr val="tx1"/>
                </a:solidFill>
              </a:rPr>
              <a:t>3 Reasons for NOT direct democracy.</a:t>
            </a:r>
          </a:p>
          <a:p>
            <a:pPr algn="ctr"/>
            <a:r>
              <a:rPr lang="en-US" sz="1100" dirty="0" smtClean="0">
                <a:solidFill>
                  <a:schemeClr val="tx1"/>
                </a:solidFill>
              </a:rPr>
              <a:t>But keep consent of the people – filtered content</a:t>
            </a:r>
            <a:endParaRPr lang="en-US" sz="1100" dirty="0">
              <a:solidFill>
                <a:schemeClr val="tx1"/>
              </a:solidFill>
            </a:endParaRPr>
          </a:p>
        </p:txBody>
      </p:sp>
      <p:sp>
        <p:nvSpPr>
          <p:cNvPr id="54" name="Rectangle 53"/>
          <p:cNvSpPr/>
          <p:nvPr/>
        </p:nvSpPr>
        <p:spPr>
          <a:xfrm>
            <a:off x="7474218" y="1067714"/>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122</a:t>
            </a:r>
          </a:p>
          <a:p>
            <a:pPr algn="ctr"/>
            <a:r>
              <a:rPr lang="en-US" sz="1000" dirty="0" smtClean="0">
                <a:solidFill>
                  <a:schemeClr val="tx1"/>
                </a:solidFill>
              </a:rPr>
              <a:t>Filtered Consent</a:t>
            </a:r>
          </a:p>
          <a:p>
            <a:pPr algn="ctr"/>
            <a:r>
              <a:rPr lang="en-US" sz="1000" dirty="0" smtClean="0">
                <a:solidFill>
                  <a:schemeClr val="tx1"/>
                </a:solidFill>
              </a:rPr>
              <a:t>H. Of Rep</a:t>
            </a:r>
          </a:p>
          <a:p>
            <a:pPr algn="ctr"/>
            <a:r>
              <a:rPr lang="en-US" sz="1000" dirty="0" smtClean="0">
                <a:solidFill>
                  <a:schemeClr val="tx1"/>
                </a:solidFill>
              </a:rPr>
              <a:t>Directly elected – </a:t>
            </a:r>
          </a:p>
          <a:p>
            <a:pPr algn="ctr"/>
            <a:r>
              <a:rPr lang="en-US" sz="1000" dirty="0" smtClean="0">
                <a:solidFill>
                  <a:schemeClr val="tx1"/>
                </a:solidFill>
              </a:rPr>
              <a:t>2 yrs. Based on population 1 per # of people</a:t>
            </a:r>
            <a:endParaRPr lang="en-US" sz="1000" dirty="0">
              <a:solidFill>
                <a:schemeClr val="tx1"/>
              </a:solidFill>
            </a:endParaRPr>
          </a:p>
        </p:txBody>
      </p:sp>
      <p:sp>
        <p:nvSpPr>
          <p:cNvPr id="55" name="Rectangle 54"/>
          <p:cNvSpPr/>
          <p:nvPr/>
        </p:nvSpPr>
        <p:spPr>
          <a:xfrm>
            <a:off x="7464693" y="21616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123</a:t>
            </a:r>
          </a:p>
          <a:p>
            <a:pPr algn="ctr"/>
            <a:r>
              <a:rPr lang="en-US" sz="1000" dirty="0">
                <a:solidFill>
                  <a:schemeClr val="tx1"/>
                </a:solidFill>
              </a:rPr>
              <a:t>Filtered Consent</a:t>
            </a:r>
          </a:p>
          <a:p>
            <a:pPr algn="ctr"/>
            <a:r>
              <a:rPr lang="en-US" sz="1000" dirty="0">
                <a:solidFill>
                  <a:schemeClr val="tx1"/>
                </a:solidFill>
              </a:rPr>
              <a:t>Senate</a:t>
            </a:r>
          </a:p>
          <a:p>
            <a:pPr algn="ctr"/>
            <a:r>
              <a:rPr lang="en-US" sz="1000" dirty="0">
                <a:solidFill>
                  <a:schemeClr val="tx1"/>
                </a:solidFill>
              </a:rPr>
              <a:t>For 6 </a:t>
            </a:r>
            <a:r>
              <a:rPr lang="en-US" sz="1000" dirty="0" err="1">
                <a:solidFill>
                  <a:schemeClr val="tx1"/>
                </a:solidFill>
              </a:rPr>
              <a:t>yrs</a:t>
            </a:r>
            <a:r>
              <a:rPr lang="en-US" sz="1000" dirty="0">
                <a:solidFill>
                  <a:schemeClr val="tx1"/>
                </a:solidFill>
              </a:rPr>
              <a:t> – 2 per state</a:t>
            </a:r>
          </a:p>
          <a:p>
            <a:pPr algn="ctr"/>
            <a:r>
              <a:rPr lang="en-US" sz="1000" dirty="0">
                <a:solidFill>
                  <a:schemeClr val="tx1"/>
                </a:solidFill>
              </a:rPr>
              <a:t>Before 1913 elected by state legislature</a:t>
            </a:r>
          </a:p>
        </p:txBody>
      </p:sp>
      <p:sp>
        <p:nvSpPr>
          <p:cNvPr id="56" name="Rectangle 55"/>
          <p:cNvSpPr/>
          <p:nvPr/>
        </p:nvSpPr>
        <p:spPr>
          <a:xfrm>
            <a:off x="7464693" y="32284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pPr algn="ctr"/>
            <a:r>
              <a:rPr lang="en-US" sz="1000" dirty="0">
                <a:solidFill>
                  <a:schemeClr val="tx1"/>
                </a:solidFill>
              </a:rPr>
              <a:t>Filtered Consent</a:t>
            </a:r>
          </a:p>
          <a:p>
            <a:pPr algn="ctr"/>
            <a:r>
              <a:rPr lang="en-US" sz="1000" dirty="0">
                <a:solidFill>
                  <a:schemeClr val="tx1"/>
                </a:solidFill>
              </a:rPr>
              <a:t>President</a:t>
            </a:r>
          </a:p>
          <a:p>
            <a:pPr algn="ctr"/>
            <a:r>
              <a:rPr lang="en-US" sz="1000" dirty="0">
                <a:solidFill>
                  <a:schemeClr val="tx1"/>
                </a:solidFill>
              </a:rPr>
              <a:t># of Senators plus # of H. of Rep = </a:t>
            </a:r>
            <a:r>
              <a:rPr lang="en-US" sz="1000" dirty="0" err="1" smtClean="0">
                <a:solidFill>
                  <a:schemeClr val="tx1"/>
                </a:solidFill>
              </a:rPr>
              <a:t>Electl</a:t>
            </a:r>
            <a:r>
              <a:rPr lang="en-US" sz="1000" dirty="0" smtClean="0">
                <a:solidFill>
                  <a:schemeClr val="tx1"/>
                </a:solidFill>
              </a:rPr>
              <a:t> Col </a:t>
            </a:r>
          </a:p>
          <a:p>
            <a:pPr algn="ctr"/>
            <a:r>
              <a:rPr lang="en-US" sz="1000" dirty="0" smtClean="0">
                <a:solidFill>
                  <a:schemeClr val="tx1"/>
                </a:solidFill>
              </a:rPr>
              <a:t>4 </a:t>
            </a:r>
            <a:r>
              <a:rPr lang="en-US" sz="1000" dirty="0" err="1">
                <a:solidFill>
                  <a:schemeClr val="tx1"/>
                </a:solidFill>
              </a:rPr>
              <a:t>yrs</a:t>
            </a:r>
            <a:r>
              <a:rPr lang="en-US" sz="1000" dirty="0">
                <a:solidFill>
                  <a:schemeClr val="tx1"/>
                </a:solidFill>
              </a:rPr>
              <a:t> – not popular vote</a:t>
            </a:r>
          </a:p>
        </p:txBody>
      </p:sp>
      <p:sp>
        <p:nvSpPr>
          <p:cNvPr id="57" name="Rectangle 56"/>
          <p:cNvSpPr/>
          <p:nvPr/>
        </p:nvSpPr>
        <p:spPr>
          <a:xfrm>
            <a:off x="7461303" y="4300351"/>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pPr algn="ctr"/>
            <a:r>
              <a:rPr lang="en-US" sz="1000" dirty="0">
                <a:solidFill>
                  <a:schemeClr val="tx1"/>
                </a:solidFill>
              </a:rPr>
              <a:t>Filtered Consent</a:t>
            </a:r>
          </a:p>
          <a:p>
            <a:pPr algn="ctr"/>
            <a:r>
              <a:rPr lang="en-US" sz="1000" dirty="0">
                <a:solidFill>
                  <a:schemeClr val="tx1"/>
                </a:solidFill>
              </a:rPr>
              <a:t>Supreme Court</a:t>
            </a:r>
          </a:p>
          <a:p>
            <a:pPr algn="ctr"/>
            <a:r>
              <a:rPr lang="en-US" sz="1000" dirty="0">
                <a:solidFill>
                  <a:schemeClr val="tx1"/>
                </a:solidFill>
              </a:rPr>
              <a:t>Nominated by Pres.  Consent of Senate</a:t>
            </a:r>
          </a:p>
          <a:p>
            <a:pPr algn="ctr"/>
            <a:r>
              <a:rPr lang="en-US" sz="1000" dirty="0">
                <a:solidFill>
                  <a:schemeClr val="tx1"/>
                </a:solidFill>
              </a:rPr>
              <a:t>for life</a:t>
            </a:r>
          </a:p>
        </p:txBody>
      </p:sp>
      <p:sp>
        <p:nvSpPr>
          <p:cNvPr id="58" name="Rectangle 57"/>
          <p:cNvSpPr/>
          <p:nvPr/>
        </p:nvSpPr>
        <p:spPr>
          <a:xfrm>
            <a:off x="7445642" y="53620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r>
              <a:rPr lang="en-US" sz="1000" dirty="0">
                <a:solidFill>
                  <a:schemeClr val="tx1"/>
                </a:solidFill>
              </a:rPr>
              <a:t>Removal from Office</a:t>
            </a:r>
          </a:p>
          <a:p>
            <a:r>
              <a:rPr lang="en-US" sz="1000" dirty="0">
                <a:solidFill>
                  <a:schemeClr val="tx1"/>
                </a:solidFill>
              </a:rPr>
              <a:t>*Voted out</a:t>
            </a:r>
          </a:p>
          <a:p>
            <a:r>
              <a:rPr lang="en-US" sz="1000" dirty="0">
                <a:solidFill>
                  <a:schemeClr val="tx1"/>
                </a:solidFill>
              </a:rPr>
              <a:t>*Congress – by </a:t>
            </a:r>
            <a:r>
              <a:rPr lang="en-US" sz="1000" dirty="0" err="1" smtClean="0">
                <a:solidFill>
                  <a:schemeClr val="tx1"/>
                </a:solidFill>
              </a:rPr>
              <a:t>mbers</a:t>
            </a:r>
            <a:endParaRPr lang="en-US" sz="1000" dirty="0">
              <a:solidFill>
                <a:schemeClr val="tx1"/>
              </a:solidFill>
            </a:endParaRPr>
          </a:p>
          <a:p>
            <a:r>
              <a:rPr lang="en-US" sz="1000" dirty="0">
                <a:solidFill>
                  <a:schemeClr val="tx1"/>
                </a:solidFill>
              </a:rPr>
              <a:t>*</a:t>
            </a:r>
            <a:r>
              <a:rPr lang="en-US" sz="1000" dirty="0" err="1">
                <a:solidFill>
                  <a:schemeClr val="tx1"/>
                </a:solidFill>
              </a:rPr>
              <a:t>Pres</a:t>
            </a:r>
            <a:r>
              <a:rPr lang="en-US" sz="1000" dirty="0">
                <a:solidFill>
                  <a:schemeClr val="tx1"/>
                </a:solidFill>
              </a:rPr>
              <a:t> – impeach by the </a:t>
            </a:r>
            <a:r>
              <a:rPr lang="en-US" sz="1000" dirty="0" smtClean="0">
                <a:solidFill>
                  <a:schemeClr val="tx1"/>
                </a:solidFill>
              </a:rPr>
              <a:t> H </a:t>
            </a:r>
            <a:r>
              <a:rPr lang="en-US" sz="1000" dirty="0">
                <a:solidFill>
                  <a:schemeClr val="tx1"/>
                </a:solidFill>
              </a:rPr>
              <a:t>of Rep, Trial by </a:t>
            </a:r>
            <a:r>
              <a:rPr lang="en-US" sz="1000" dirty="0" smtClean="0">
                <a:solidFill>
                  <a:schemeClr val="tx1"/>
                </a:solidFill>
              </a:rPr>
              <a:t>Senate</a:t>
            </a:r>
            <a:endParaRPr lang="en-US" sz="1000" dirty="0">
              <a:solidFill>
                <a:schemeClr val="tx1"/>
              </a:solidFill>
            </a:endParaRPr>
          </a:p>
        </p:txBody>
      </p:sp>
      <p:sp>
        <p:nvSpPr>
          <p:cNvPr id="59" name="Rectangle 58"/>
          <p:cNvSpPr/>
          <p:nvPr/>
        </p:nvSpPr>
        <p:spPr>
          <a:xfrm>
            <a:off x="6067745" y="5316014"/>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121-124</a:t>
            </a:r>
          </a:p>
          <a:p>
            <a:pPr algn="ctr"/>
            <a:endParaRPr lang="en-US" sz="1000" b="1" u="sng" dirty="0" smtClean="0">
              <a:solidFill>
                <a:schemeClr val="tx1"/>
              </a:solidFill>
            </a:endParaRPr>
          </a:p>
          <a:p>
            <a:pPr algn="ctr"/>
            <a:r>
              <a:rPr lang="en-US" sz="1000" b="1" u="sng" dirty="0" smtClean="0">
                <a:solidFill>
                  <a:schemeClr val="tx1"/>
                </a:solidFill>
              </a:rPr>
              <a:t>Section </a:t>
            </a:r>
            <a:r>
              <a:rPr lang="en-US" sz="1000" b="1" u="sng" dirty="0">
                <a:solidFill>
                  <a:schemeClr val="tx1"/>
                </a:solidFill>
              </a:rPr>
              <a:t>2</a:t>
            </a:r>
          </a:p>
          <a:p>
            <a:pPr algn="ctr"/>
            <a:r>
              <a:rPr lang="en-US" sz="1000" dirty="0">
                <a:solidFill>
                  <a:schemeClr val="tx1"/>
                </a:solidFill>
              </a:rPr>
              <a:t>The meaning of “filtered” consent</a:t>
            </a:r>
          </a:p>
          <a:p>
            <a:pPr algn="ctr"/>
            <a:endParaRPr lang="en-US" sz="1000" dirty="0">
              <a:solidFill>
                <a:schemeClr val="tx1"/>
              </a:solidFill>
            </a:endParaRPr>
          </a:p>
        </p:txBody>
      </p:sp>
      <p:sp>
        <p:nvSpPr>
          <p:cNvPr id="61" name="Rectangle 60"/>
          <p:cNvSpPr/>
          <p:nvPr/>
        </p:nvSpPr>
        <p:spPr>
          <a:xfrm>
            <a:off x="3208794" y="5309829"/>
            <a:ext cx="1377897" cy="1067899"/>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125-127</a:t>
            </a:r>
          </a:p>
          <a:p>
            <a:pPr algn="ctr"/>
            <a:r>
              <a:rPr lang="en-US" sz="1000" b="1" u="sng" dirty="0">
                <a:solidFill>
                  <a:schemeClr val="tx1"/>
                </a:solidFill>
              </a:rPr>
              <a:t>Section 3</a:t>
            </a:r>
          </a:p>
          <a:p>
            <a:pPr algn="ctr"/>
            <a:r>
              <a:rPr lang="en-US" sz="1000" dirty="0" smtClean="0">
                <a:solidFill>
                  <a:schemeClr val="tx1"/>
                </a:solidFill>
              </a:rPr>
              <a:t>Contrasting </a:t>
            </a:r>
            <a:r>
              <a:rPr lang="en-US" sz="1000" dirty="0">
                <a:solidFill>
                  <a:schemeClr val="tx1"/>
                </a:solidFill>
              </a:rPr>
              <a:t>US system of elections (winner take all) with Parliament (proportional)</a:t>
            </a:r>
          </a:p>
        </p:txBody>
      </p:sp>
      <p:sp>
        <p:nvSpPr>
          <p:cNvPr id="63" name="Rectangle 62"/>
          <p:cNvSpPr/>
          <p:nvPr/>
        </p:nvSpPr>
        <p:spPr>
          <a:xfrm>
            <a:off x="1828800" y="5296457"/>
            <a:ext cx="1377897" cy="116410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u="sng" dirty="0">
                <a:solidFill>
                  <a:schemeClr val="tx1"/>
                </a:solidFill>
              </a:rPr>
              <a:t>Section </a:t>
            </a:r>
            <a:r>
              <a:rPr lang="en-US" sz="1050" b="1" u="sng" dirty="0" smtClean="0">
                <a:solidFill>
                  <a:schemeClr val="tx1"/>
                </a:solidFill>
              </a:rPr>
              <a:t>4</a:t>
            </a:r>
            <a:r>
              <a:rPr lang="en-US" sz="1050" dirty="0" smtClean="0">
                <a:solidFill>
                  <a:schemeClr val="tx1"/>
                </a:solidFill>
              </a:rPr>
              <a:t>  P. 127-130</a:t>
            </a:r>
            <a:endParaRPr lang="en-US" sz="1050" b="1" u="sng" dirty="0">
              <a:solidFill>
                <a:schemeClr val="tx1"/>
              </a:solidFill>
            </a:endParaRPr>
          </a:p>
          <a:p>
            <a:r>
              <a:rPr lang="en-US" sz="1050" dirty="0" smtClean="0">
                <a:solidFill>
                  <a:schemeClr val="tx1"/>
                </a:solidFill>
              </a:rPr>
              <a:t>1-The </a:t>
            </a:r>
            <a:r>
              <a:rPr lang="en-US" sz="1050" dirty="0">
                <a:solidFill>
                  <a:schemeClr val="tx1"/>
                </a:solidFill>
              </a:rPr>
              <a:t>conditions when 3</a:t>
            </a:r>
            <a:r>
              <a:rPr lang="en-US" sz="1050" baseline="30000" dirty="0">
                <a:solidFill>
                  <a:schemeClr val="tx1"/>
                </a:solidFill>
              </a:rPr>
              <a:t>rd</a:t>
            </a:r>
            <a:r>
              <a:rPr lang="en-US" sz="1050" dirty="0">
                <a:solidFill>
                  <a:schemeClr val="tx1"/>
                </a:solidFill>
              </a:rPr>
              <a:t> parties have impact</a:t>
            </a:r>
          </a:p>
          <a:p>
            <a:r>
              <a:rPr lang="en-US" sz="1050" dirty="0" smtClean="0">
                <a:solidFill>
                  <a:schemeClr val="tx1"/>
                </a:solidFill>
              </a:rPr>
              <a:t>2-How </a:t>
            </a:r>
            <a:r>
              <a:rPr lang="en-US" sz="1050" dirty="0">
                <a:solidFill>
                  <a:schemeClr val="tx1"/>
                </a:solidFill>
              </a:rPr>
              <a:t>candidates must position themselves to win</a:t>
            </a:r>
          </a:p>
        </p:txBody>
      </p:sp>
      <p:sp>
        <p:nvSpPr>
          <p:cNvPr id="64" name="Rectangle 63"/>
          <p:cNvSpPr/>
          <p:nvPr/>
        </p:nvSpPr>
        <p:spPr>
          <a:xfrm>
            <a:off x="321641" y="5344078"/>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chemeClr val="tx1"/>
                </a:solidFill>
              </a:rPr>
              <a:t>Section </a:t>
            </a:r>
            <a:r>
              <a:rPr lang="en-US" sz="1000" b="1" u="sng" dirty="0" smtClean="0">
                <a:solidFill>
                  <a:schemeClr val="tx1"/>
                </a:solidFill>
              </a:rPr>
              <a:t>5</a:t>
            </a:r>
            <a:r>
              <a:rPr lang="en-US" sz="1000" b="1" dirty="0" smtClean="0">
                <a:solidFill>
                  <a:schemeClr val="tx1"/>
                </a:solidFill>
              </a:rPr>
              <a:t>      </a:t>
            </a:r>
            <a:r>
              <a:rPr lang="en-US" sz="1000" dirty="0" smtClean="0">
                <a:solidFill>
                  <a:schemeClr val="tx1"/>
                </a:solidFill>
              </a:rPr>
              <a:t>p 130-134</a:t>
            </a:r>
            <a:endParaRPr lang="en-US" sz="1000" b="1" u="sng" dirty="0">
              <a:solidFill>
                <a:schemeClr val="tx1"/>
              </a:solidFill>
            </a:endParaRPr>
          </a:p>
          <a:p>
            <a:r>
              <a:rPr lang="en-US" sz="1000" dirty="0">
                <a:solidFill>
                  <a:schemeClr val="tx1"/>
                </a:solidFill>
              </a:rPr>
              <a:t>Characteristics of contemporary elections.</a:t>
            </a:r>
          </a:p>
          <a:p>
            <a:r>
              <a:rPr lang="en-US" sz="1000" dirty="0" smtClean="0">
                <a:solidFill>
                  <a:schemeClr val="tx1"/>
                </a:solidFill>
              </a:rPr>
              <a:t>*Continuous </a:t>
            </a:r>
            <a:r>
              <a:rPr lang="en-US" sz="1000" dirty="0">
                <a:solidFill>
                  <a:schemeClr val="tx1"/>
                </a:solidFill>
              </a:rPr>
              <a:t>campaigns</a:t>
            </a:r>
          </a:p>
          <a:p>
            <a:r>
              <a:rPr lang="en-US" sz="1000" dirty="0" smtClean="0">
                <a:solidFill>
                  <a:schemeClr val="tx1"/>
                </a:solidFill>
              </a:rPr>
              <a:t>*Primaries- </a:t>
            </a:r>
            <a:r>
              <a:rPr lang="en-US" sz="1000" dirty="0">
                <a:solidFill>
                  <a:schemeClr val="tx1"/>
                </a:solidFill>
              </a:rPr>
              <a:t>extremes</a:t>
            </a:r>
          </a:p>
          <a:p>
            <a:r>
              <a:rPr lang="en-US" sz="1000" dirty="0" smtClean="0">
                <a:solidFill>
                  <a:schemeClr val="tx1"/>
                </a:solidFill>
              </a:rPr>
              <a:t>*General </a:t>
            </a:r>
            <a:r>
              <a:rPr lang="en-US" sz="1000" dirty="0">
                <a:solidFill>
                  <a:schemeClr val="tx1"/>
                </a:solidFill>
              </a:rPr>
              <a:t>elect – middle</a:t>
            </a:r>
          </a:p>
          <a:p>
            <a:r>
              <a:rPr lang="en-US" sz="1000" dirty="0" smtClean="0">
                <a:solidFill>
                  <a:schemeClr val="tx1"/>
                </a:solidFill>
              </a:rPr>
              <a:t>*Increased </a:t>
            </a:r>
            <a:r>
              <a:rPr lang="en-US" sz="1000" dirty="0">
                <a:solidFill>
                  <a:schemeClr val="tx1"/>
                </a:solidFill>
              </a:rPr>
              <a:t>partisanship</a:t>
            </a:r>
          </a:p>
        </p:txBody>
      </p:sp>
      <p:sp>
        <p:nvSpPr>
          <p:cNvPr id="65" name="Rectangle 64"/>
          <p:cNvSpPr/>
          <p:nvPr/>
        </p:nvSpPr>
        <p:spPr>
          <a:xfrm>
            <a:off x="295208" y="4191000"/>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chemeClr val="tx1"/>
                </a:solidFill>
              </a:rPr>
              <a:t>Section </a:t>
            </a:r>
            <a:r>
              <a:rPr lang="en-US" sz="1000" b="1" u="sng" dirty="0" smtClean="0">
                <a:solidFill>
                  <a:schemeClr val="tx1"/>
                </a:solidFill>
              </a:rPr>
              <a:t>6</a:t>
            </a:r>
            <a:r>
              <a:rPr lang="en-US" sz="1000" dirty="0" smtClean="0">
                <a:solidFill>
                  <a:schemeClr val="tx1"/>
                </a:solidFill>
              </a:rPr>
              <a:t>    p. 134-136</a:t>
            </a:r>
            <a:endParaRPr lang="en-US" sz="1000" b="1" u="sng" dirty="0">
              <a:solidFill>
                <a:schemeClr val="tx1"/>
              </a:solidFill>
            </a:endParaRPr>
          </a:p>
          <a:p>
            <a:pPr marL="53975" indent="-53975">
              <a:buFont typeface="Arial" pitchFamily="34" charset="0"/>
              <a:buChar char="•"/>
            </a:pPr>
            <a:r>
              <a:rPr lang="en-US" sz="1000" dirty="0">
                <a:solidFill>
                  <a:schemeClr val="tx1"/>
                </a:solidFill>
              </a:rPr>
              <a:t> changes in election </a:t>
            </a:r>
          </a:p>
          <a:p>
            <a:r>
              <a:rPr lang="en-US" sz="1000" dirty="0">
                <a:solidFill>
                  <a:schemeClr val="tx1"/>
                </a:solidFill>
              </a:rPr>
              <a:t>process</a:t>
            </a:r>
          </a:p>
          <a:p>
            <a:pPr marL="53975" indent="-53975">
              <a:buFont typeface="Arial" pitchFamily="34" charset="0"/>
              <a:buChar char="•"/>
            </a:pPr>
            <a:r>
              <a:rPr lang="en-US" sz="1000" dirty="0">
                <a:solidFill>
                  <a:schemeClr val="tx1"/>
                </a:solidFill>
              </a:rPr>
              <a:t>Elections &amp; individuals – not much difference</a:t>
            </a:r>
          </a:p>
          <a:p>
            <a:pPr marL="53975" indent="-53975">
              <a:buFont typeface="Arial" pitchFamily="34" charset="0"/>
              <a:buChar char="•"/>
            </a:pPr>
            <a:r>
              <a:rPr lang="en-US" sz="1000" dirty="0">
                <a:solidFill>
                  <a:schemeClr val="tx1"/>
                </a:solidFill>
              </a:rPr>
              <a:t>We vote to give consent</a:t>
            </a:r>
          </a:p>
        </p:txBody>
      </p:sp>
      <p:pic>
        <p:nvPicPr>
          <p:cNvPr id="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416" y="2883103"/>
            <a:ext cx="1309076" cy="164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Oval Callout 67"/>
          <p:cNvSpPr/>
          <p:nvPr/>
        </p:nvSpPr>
        <p:spPr>
          <a:xfrm>
            <a:off x="3315763" y="2133600"/>
            <a:ext cx="4228037" cy="3048000"/>
          </a:xfrm>
          <a:prstGeom prst="wedgeEllipseCallout">
            <a:avLst>
              <a:gd name="adj1" fmla="val -60138"/>
              <a:gd name="adj2" fmla="val 61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solidFill>
                  <a:srgbClr val="0000CC"/>
                </a:solidFill>
              </a:rPr>
              <a:t>How did I do it?</a:t>
            </a:r>
          </a:p>
          <a:p>
            <a:pPr algn="ctr"/>
            <a:endParaRPr lang="en-US" sz="2000" dirty="0" smtClean="0">
              <a:solidFill>
                <a:srgbClr val="0000CC"/>
              </a:solidFill>
            </a:endParaRPr>
          </a:p>
          <a:p>
            <a:pPr algn="ctr"/>
            <a:r>
              <a:rPr lang="en-US" sz="1600" dirty="0" smtClean="0">
                <a:solidFill>
                  <a:srgbClr val="0000CC"/>
                </a:solidFill>
              </a:rPr>
              <a:t>I read through my </a:t>
            </a:r>
            <a:r>
              <a:rPr lang="en-US" sz="1600" i="1" dirty="0" smtClean="0">
                <a:solidFill>
                  <a:srgbClr val="0000CC"/>
                </a:solidFill>
              </a:rPr>
              <a:t>Telegrams </a:t>
            </a:r>
            <a:r>
              <a:rPr lang="en-US" sz="1600" dirty="0" smtClean="0">
                <a:solidFill>
                  <a:srgbClr val="0000CC"/>
                </a:solidFill>
              </a:rPr>
              <a:t>and </a:t>
            </a:r>
            <a:r>
              <a:rPr lang="en-US" sz="1600" b="1" dirty="0" smtClean="0">
                <a:solidFill>
                  <a:srgbClr val="0000CC"/>
                </a:solidFill>
              </a:rPr>
              <a:t>synthesized </a:t>
            </a:r>
            <a:r>
              <a:rPr lang="en-US" sz="1600" dirty="0" smtClean="0">
                <a:solidFill>
                  <a:srgbClr val="0000CC"/>
                </a:solidFill>
              </a:rPr>
              <a:t>them into this abstract that captures the main points for the entire chapter.</a:t>
            </a:r>
          </a:p>
          <a:p>
            <a:pPr algn="ctr"/>
            <a:endParaRPr lang="en-US" sz="1600" dirty="0">
              <a:solidFill>
                <a:srgbClr val="0000CC"/>
              </a:solidFill>
            </a:endParaRPr>
          </a:p>
          <a:p>
            <a:pPr algn="ctr"/>
            <a:r>
              <a:rPr lang="en-US" sz="2000" dirty="0" smtClean="0">
                <a:solidFill>
                  <a:srgbClr val="0000CC"/>
                </a:solidFill>
              </a:rPr>
              <a:t>Let’s look at some more examples.</a:t>
            </a:r>
            <a:endParaRPr lang="en-US" sz="2000" dirty="0">
              <a:solidFill>
                <a:srgbClr val="0000CC"/>
              </a:solidFill>
            </a:endParaRPr>
          </a:p>
        </p:txBody>
      </p:sp>
      <p:sp>
        <p:nvSpPr>
          <p:cNvPr id="69" name="Rectangle 68"/>
          <p:cNvSpPr/>
          <p:nvPr/>
        </p:nvSpPr>
        <p:spPr>
          <a:xfrm>
            <a:off x="4683151" y="5344078"/>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u="sng" dirty="0" smtClean="0">
              <a:solidFill>
                <a:srgbClr val="FF0000"/>
              </a:solidFill>
            </a:endParaRPr>
          </a:p>
          <a:p>
            <a:pPr algn="ctr"/>
            <a:r>
              <a:rPr lang="en-US" sz="1000" b="1" u="sng" dirty="0" smtClean="0">
                <a:solidFill>
                  <a:schemeClr val="tx1"/>
                </a:solidFill>
              </a:rPr>
              <a:t>Note</a:t>
            </a:r>
            <a:r>
              <a:rPr lang="en-US" sz="1000" dirty="0" smtClean="0">
                <a:solidFill>
                  <a:schemeClr val="tx1"/>
                </a:solidFill>
              </a:rPr>
              <a:t> </a:t>
            </a:r>
            <a:r>
              <a:rPr lang="en-US" sz="1000" dirty="0">
                <a:solidFill>
                  <a:schemeClr val="tx1"/>
                </a:solidFill>
              </a:rPr>
              <a:t>– </a:t>
            </a:r>
            <a:r>
              <a:rPr lang="en-US" sz="1000" dirty="0" smtClean="0">
                <a:solidFill>
                  <a:schemeClr val="tx1"/>
                </a:solidFill>
              </a:rPr>
              <a:t>I </a:t>
            </a:r>
            <a:r>
              <a:rPr lang="en-US" sz="1000" dirty="0">
                <a:solidFill>
                  <a:schemeClr val="tx1"/>
                </a:solidFill>
              </a:rPr>
              <a:t>did </a:t>
            </a:r>
            <a:r>
              <a:rPr lang="en-US" sz="1000" i="1" dirty="0" smtClean="0">
                <a:solidFill>
                  <a:schemeClr val="tx1"/>
                </a:solidFill>
              </a:rPr>
              <a:t>Telegrams </a:t>
            </a:r>
            <a:r>
              <a:rPr lang="en-US" sz="1000" dirty="0" smtClean="0">
                <a:solidFill>
                  <a:schemeClr val="tx1"/>
                </a:solidFill>
              </a:rPr>
              <a:t>for five sub-sections </a:t>
            </a:r>
            <a:r>
              <a:rPr lang="en-US" sz="1000" dirty="0">
                <a:solidFill>
                  <a:schemeClr val="tx1"/>
                </a:solidFill>
              </a:rPr>
              <a:t>for </a:t>
            </a:r>
            <a:r>
              <a:rPr lang="en-US" sz="1000" u="sng" dirty="0">
                <a:solidFill>
                  <a:schemeClr val="tx1"/>
                </a:solidFill>
              </a:rPr>
              <a:t>Section </a:t>
            </a:r>
            <a:r>
              <a:rPr lang="en-US" sz="1000" dirty="0" smtClean="0">
                <a:solidFill>
                  <a:schemeClr val="tx1"/>
                </a:solidFill>
              </a:rPr>
              <a:t>3, three of</a:t>
            </a:r>
            <a:r>
              <a:rPr lang="en-US" sz="1000" u="sng" dirty="0">
                <a:solidFill>
                  <a:schemeClr val="tx1"/>
                </a:solidFill>
              </a:rPr>
              <a:t>4</a:t>
            </a:r>
            <a:r>
              <a:rPr lang="en-US" sz="1000" dirty="0">
                <a:solidFill>
                  <a:schemeClr val="tx1"/>
                </a:solidFill>
              </a:rPr>
              <a:t>, four for </a:t>
            </a:r>
            <a:r>
              <a:rPr lang="en-US" sz="1000" u="sng" dirty="0">
                <a:solidFill>
                  <a:schemeClr val="tx1"/>
                </a:solidFill>
              </a:rPr>
              <a:t>5</a:t>
            </a:r>
            <a:r>
              <a:rPr lang="en-US" sz="1000" dirty="0">
                <a:solidFill>
                  <a:schemeClr val="tx1"/>
                </a:solidFill>
              </a:rPr>
              <a:t>, and three for </a:t>
            </a:r>
            <a:r>
              <a:rPr lang="en-US" sz="1000" u="sng" dirty="0">
                <a:solidFill>
                  <a:schemeClr val="tx1"/>
                </a:solidFill>
              </a:rPr>
              <a:t>6</a:t>
            </a:r>
            <a:r>
              <a:rPr lang="en-US" sz="1000" dirty="0">
                <a:solidFill>
                  <a:schemeClr val="tx1"/>
                </a:solidFill>
              </a:rPr>
              <a:t> </a:t>
            </a:r>
            <a:r>
              <a:rPr lang="en-US" sz="1000" dirty="0" smtClean="0">
                <a:solidFill>
                  <a:schemeClr val="tx1"/>
                </a:solidFill>
              </a:rPr>
              <a:t>(</a:t>
            </a:r>
            <a:r>
              <a:rPr lang="en-US" sz="1000" dirty="0">
                <a:solidFill>
                  <a:schemeClr val="tx1"/>
                </a:solidFill>
              </a:rPr>
              <a:t>none shown here)</a:t>
            </a:r>
          </a:p>
          <a:p>
            <a:pPr algn="ctr"/>
            <a:r>
              <a:rPr lang="en-US" sz="1000" dirty="0" smtClean="0">
                <a:solidFill>
                  <a:schemeClr val="tx1"/>
                </a:solidFill>
              </a:rPr>
              <a:t> </a:t>
            </a:r>
            <a:endParaRPr lang="en-US" sz="1000" dirty="0">
              <a:solidFill>
                <a:schemeClr val="tx1"/>
              </a:solidFill>
            </a:endParaRPr>
          </a:p>
        </p:txBody>
      </p:sp>
      <p:sp>
        <p:nvSpPr>
          <p:cNvPr id="60" name="Text Box 2"/>
          <p:cNvSpPr txBox="1">
            <a:spLocks noChangeArrowheads="1"/>
          </p:cNvSpPr>
          <p:nvPr/>
        </p:nvSpPr>
        <p:spPr bwMode="auto">
          <a:xfrm>
            <a:off x="5105400" y="76200"/>
            <a:ext cx="3733800" cy="912812"/>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Telegram </a:t>
            </a:r>
            <a:r>
              <a:rPr kumimoji="0" lang="en-US" sz="2000" b="1" u="none" strike="noStrike" cap="none" normalizeH="0" baseline="0" dirty="0" smtClean="0">
                <a:ln>
                  <a:noFill/>
                </a:ln>
                <a:solidFill>
                  <a:schemeClr val="tx1"/>
                </a:solidFill>
                <a:effectLst/>
                <a:latin typeface="Times New Roman" pitchFamily="18" charset="0"/>
                <a:cs typeface="Times New Roman" pitchFamily="18" charset="0"/>
              </a:rPr>
              <a:t>and</a:t>
            </a: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 Make an Abstract</a:t>
            </a:r>
          </a:p>
          <a:p>
            <a:pPr marL="0" marR="0" lvl="0" indent="0" algn="ctr" defTabSz="914400" rtl="0" eaLnBrk="1" fontAlgn="base" latinLnBrk="0" hangingPunct="1">
              <a:lnSpc>
                <a:spcPct val="100000"/>
              </a:lnSpc>
              <a:spcBef>
                <a:spcPct val="0"/>
              </a:spcBef>
              <a:buClrTx/>
              <a:buSzTx/>
              <a:buFontTx/>
              <a:buNone/>
              <a:tabLst/>
            </a:pPr>
            <a:endParaRPr kumimoji="0" lang="en-US" sz="600" b="1" i="1" u="none" strike="noStrike" cap="none" normalizeH="0" baseline="0" dirty="0" smtClean="0">
              <a:ln>
                <a:noFill/>
              </a:ln>
              <a:solidFill>
                <a:schemeClr val="tx1"/>
              </a:solidFill>
              <a:effectLst/>
              <a:latin typeface="Times New Roman" pitchFamily="18" charset="0"/>
              <a:cs typeface="Times New Roman" pitchFamily="18" charset="0"/>
            </a:endParaRPr>
          </a:p>
          <a:p>
            <a:pPr algn="ctr" fontAlgn="base">
              <a:spcBef>
                <a:spcPct val="0"/>
              </a:spcBef>
            </a:pPr>
            <a:r>
              <a:rPr lang="en-US" sz="1400" dirty="0" err="1">
                <a:latin typeface="Times New Roman" pitchFamily="18" charset="0"/>
                <a:cs typeface="Times New Roman" pitchFamily="18" charset="0"/>
              </a:rPr>
              <a:t>ThinkSheet</a:t>
            </a:r>
            <a:r>
              <a:rPr lang="en-US" sz="1400" dirty="0">
                <a:latin typeface="Times New Roman" pitchFamily="18" charset="0"/>
                <a:cs typeface="Times New Roman" pitchFamily="18" charset="0"/>
              </a:rPr>
              <a:t> for </a:t>
            </a:r>
            <a:r>
              <a:rPr lang="en-US" sz="1400" u="sng" dirty="0">
                <a:latin typeface="Times New Roman" pitchFamily="18" charset="0"/>
                <a:cs typeface="Times New Roman" pitchFamily="18" charset="0"/>
              </a:rPr>
              <a:t>Synthesizing Along the Way</a:t>
            </a:r>
            <a:r>
              <a:rPr lang="en-US" sz="1400" dirty="0">
                <a:latin typeface="Times New Roman" pitchFamily="18" charset="0"/>
                <a:cs typeface="Times New Roman" pitchFamily="18" charset="0"/>
              </a:rPr>
              <a:t> and </a:t>
            </a:r>
            <a:r>
              <a:rPr lang="en-US" sz="1400" u="sng" dirty="0">
                <a:latin typeface="Times New Roman" pitchFamily="18" charset="0"/>
                <a:cs typeface="Times New Roman" pitchFamily="18" charset="0"/>
              </a:rPr>
              <a:t>Synthesizing After—Parts to Whole</a:t>
            </a:r>
            <a:endParaRPr lang="en-US" sz="1400"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25891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864151947"/>
              </p:ext>
            </p:extLst>
          </p:nvPr>
        </p:nvGraphicFramePr>
        <p:xfrm>
          <a:off x="381001" y="1066800"/>
          <a:ext cx="8458200" cy="1066800"/>
        </p:xfrm>
        <a:graphic>
          <a:graphicData uri="http://schemas.openxmlformats.org/drawingml/2006/table">
            <a:tbl>
              <a:tblPr firstRow="1" bandRow="1">
                <a:tableStyleId>{5C22544A-7EE6-4342-B048-85BDC9FD1C3A}</a:tableStyleId>
              </a:tblPr>
              <a:tblGrid>
                <a:gridCol w="1371599"/>
                <a:gridCol w="1447801"/>
                <a:gridCol w="1409700"/>
                <a:gridCol w="1409700"/>
                <a:gridCol w="1447799"/>
                <a:gridCol w="1371601"/>
              </a:tblGrid>
              <a:tr h="1066800">
                <a:tc>
                  <a:txBody>
                    <a:bodyPr/>
                    <a:lstStyle/>
                    <a:p>
                      <a:pPr algn="ctr"/>
                      <a:r>
                        <a:rPr kumimoji="0" lang="en-US" sz="1050" b="1" i="1" u="none" strike="noStrike" cap="none" normalizeH="0" baseline="0" dirty="0" smtClean="0">
                          <a:ln>
                            <a:noFill/>
                          </a:ln>
                          <a:solidFill>
                            <a:schemeClr val="tx1"/>
                          </a:solidFill>
                          <a:effectLst/>
                          <a:latin typeface="Times New Roman" pitchFamily="18" charset="0"/>
                          <a:cs typeface="Times New Roman" pitchFamily="18" charset="0"/>
                        </a:rPr>
                        <a:t>Telegram</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991843453"/>
              </p:ext>
            </p:extLst>
          </p:nvPr>
        </p:nvGraphicFramePr>
        <p:xfrm>
          <a:off x="381000" y="5334000"/>
          <a:ext cx="8458200" cy="1066800"/>
        </p:xfrm>
        <a:graphic>
          <a:graphicData uri="http://schemas.openxmlformats.org/drawingml/2006/table">
            <a:tbl>
              <a:tblPr firstRow="1" bandRow="1">
                <a:tableStyleId>{5C22544A-7EE6-4342-B048-85BDC9FD1C3A}</a:tableStyleId>
              </a:tblPr>
              <a:tblGrid>
                <a:gridCol w="1371600"/>
                <a:gridCol w="1447800"/>
                <a:gridCol w="1409700"/>
                <a:gridCol w="1409700"/>
                <a:gridCol w="1447800"/>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519096829"/>
              </p:ext>
            </p:extLst>
          </p:nvPr>
        </p:nvGraphicFramePr>
        <p:xfrm>
          <a:off x="381000" y="2133600"/>
          <a:ext cx="1371600" cy="3200400"/>
        </p:xfrm>
        <a:graphic>
          <a:graphicData uri="http://schemas.openxmlformats.org/drawingml/2006/table">
            <a:tbl>
              <a:tblPr firstRow="1" bandRow="1">
                <a:tableStyleId>{5C22544A-7EE6-4342-B048-85BDC9FD1C3A}</a:tableStyleId>
              </a:tblPr>
              <a:tblGrid>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738466230"/>
              </p:ext>
            </p:extLst>
          </p:nvPr>
        </p:nvGraphicFramePr>
        <p:xfrm>
          <a:off x="7467600" y="2133600"/>
          <a:ext cx="1371600" cy="3200400"/>
        </p:xfrm>
        <a:graphic>
          <a:graphicData uri="http://schemas.openxmlformats.org/drawingml/2006/table">
            <a:tbl>
              <a:tblPr firstRow="1" bandRow="1">
                <a:tableStyleId>{5C22544A-7EE6-4342-B048-85BDC9FD1C3A}</a:tableStyleId>
              </a:tblPr>
              <a:tblGrid>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7" name="TextBox 16"/>
          <p:cNvSpPr txBox="1"/>
          <p:nvPr/>
        </p:nvSpPr>
        <p:spPr>
          <a:xfrm>
            <a:off x="3886200" y="2133600"/>
            <a:ext cx="1447800" cy="553998"/>
          </a:xfrm>
          <a:prstGeom prst="rect">
            <a:avLst/>
          </a:prstGeom>
          <a:noFill/>
        </p:spPr>
        <p:txBody>
          <a:bodyPr wrap="square" rtlCol="0">
            <a:spAutoFit/>
          </a:bodyPr>
          <a:lstStyle/>
          <a:p>
            <a:pPr lvl="0" algn="ctr"/>
            <a:r>
              <a:rPr kumimoji="0" lang="en-US" sz="1200" b="1" i="1" u="none" strike="noStrike" cap="none" normalizeH="0" baseline="0" dirty="0" smtClean="0">
                <a:ln>
                  <a:noFill/>
                </a:ln>
                <a:solidFill>
                  <a:schemeClr val="tx1"/>
                </a:solidFill>
                <a:effectLst/>
                <a:latin typeface="Times New Roman" pitchFamily="18" charset="0"/>
                <a:cs typeface="Times New Roman" pitchFamily="18" charset="0"/>
              </a:rPr>
              <a:t>Abstract</a:t>
            </a:r>
            <a:endParaRPr kumimoji="0" lang="en-US" sz="1050" b="1" i="0" u="none" strike="noStrike" cap="none" normalizeH="0" baseline="0" dirty="0" smtClean="0">
              <a:ln>
                <a:noFill/>
              </a:ln>
              <a:solidFill>
                <a:schemeClr val="tx1"/>
              </a:solidFill>
              <a:effectLst/>
              <a:latin typeface="Times New Roman" pitchFamily="18" charset="0"/>
              <a:cs typeface="Times New Roman" pitchFamily="18" charset="0"/>
            </a:endParaRPr>
          </a:p>
          <a:p>
            <a:pPr algn="ctr"/>
            <a:endParaRPr lang="en-US" dirty="0"/>
          </a:p>
        </p:txBody>
      </p:sp>
      <p:sp>
        <p:nvSpPr>
          <p:cNvPr id="2" name="TextBox 1"/>
          <p:cNvSpPr txBox="1"/>
          <p:nvPr/>
        </p:nvSpPr>
        <p:spPr>
          <a:xfrm>
            <a:off x="359044" y="1295400"/>
            <a:ext cx="1447800" cy="553998"/>
          </a:xfrm>
          <a:prstGeom prst="rect">
            <a:avLst/>
          </a:prstGeom>
          <a:noFill/>
        </p:spPr>
        <p:txBody>
          <a:bodyPr wrap="square" rtlCol="0">
            <a:spAutoFit/>
          </a:bodyPr>
          <a:lstStyle/>
          <a:p>
            <a:r>
              <a:rPr lang="en-US" sz="1000" dirty="0" smtClean="0"/>
              <a:t>Washington’s Adjust-</a:t>
            </a:r>
            <a:r>
              <a:rPr lang="en-US" sz="1000" dirty="0" err="1" smtClean="0"/>
              <a:t>ments</a:t>
            </a:r>
            <a:r>
              <a:rPr lang="en-US" sz="1000" dirty="0" smtClean="0"/>
              <a:t> – hoped for Unity (Not!)</a:t>
            </a:r>
            <a:endParaRPr lang="en-US" sz="1000" dirty="0"/>
          </a:p>
        </p:txBody>
      </p:sp>
      <p:sp>
        <p:nvSpPr>
          <p:cNvPr id="4" name="TextBox 3"/>
          <p:cNvSpPr txBox="1"/>
          <p:nvPr/>
        </p:nvSpPr>
        <p:spPr>
          <a:xfrm>
            <a:off x="1333500" y="1060803"/>
            <a:ext cx="533400" cy="246221"/>
          </a:xfrm>
          <a:prstGeom prst="rect">
            <a:avLst/>
          </a:prstGeom>
          <a:noFill/>
        </p:spPr>
        <p:txBody>
          <a:bodyPr wrap="square" rtlCol="0">
            <a:spAutoFit/>
          </a:bodyPr>
          <a:lstStyle/>
          <a:p>
            <a:r>
              <a:rPr lang="en-US" sz="1000" dirty="0" smtClean="0"/>
              <a:t>p 118</a:t>
            </a:r>
            <a:endParaRPr lang="en-US" sz="1000" dirty="0"/>
          </a:p>
        </p:txBody>
      </p:sp>
      <p:sp>
        <p:nvSpPr>
          <p:cNvPr id="11" name="TextBox 10"/>
          <p:cNvSpPr txBox="1"/>
          <p:nvPr/>
        </p:nvSpPr>
        <p:spPr>
          <a:xfrm>
            <a:off x="1844944" y="1238617"/>
            <a:ext cx="1447800" cy="861774"/>
          </a:xfrm>
          <a:prstGeom prst="rect">
            <a:avLst/>
          </a:prstGeom>
          <a:noFill/>
        </p:spPr>
        <p:txBody>
          <a:bodyPr wrap="square" rtlCol="0">
            <a:spAutoFit/>
          </a:bodyPr>
          <a:lstStyle/>
          <a:p>
            <a:pPr algn="ctr"/>
            <a:r>
              <a:rPr lang="en-US" sz="1000" dirty="0" smtClean="0"/>
              <a:t>Role of Govt.</a:t>
            </a:r>
          </a:p>
          <a:p>
            <a:endParaRPr lang="en-US" sz="1000" dirty="0"/>
          </a:p>
          <a:p>
            <a:pPr algn="ctr"/>
            <a:r>
              <a:rPr lang="en-US" sz="1000" dirty="0" smtClean="0"/>
              <a:t>Jefferson - - - Hamilton</a:t>
            </a:r>
          </a:p>
          <a:p>
            <a:pPr algn="ctr"/>
            <a:r>
              <a:rPr lang="en-US" sz="1000" dirty="0" smtClean="0"/>
              <a:t>(Small)           (Powerful)</a:t>
            </a:r>
          </a:p>
          <a:p>
            <a:pPr algn="ctr"/>
            <a:endParaRPr lang="en-US" sz="1000" dirty="0"/>
          </a:p>
        </p:txBody>
      </p:sp>
      <p:sp>
        <p:nvSpPr>
          <p:cNvPr id="12" name="TextBox 11"/>
          <p:cNvSpPr txBox="1"/>
          <p:nvPr/>
        </p:nvSpPr>
        <p:spPr>
          <a:xfrm>
            <a:off x="2781300" y="1023065"/>
            <a:ext cx="533400" cy="246221"/>
          </a:xfrm>
          <a:prstGeom prst="rect">
            <a:avLst/>
          </a:prstGeom>
          <a:noFill/>
        </p:spPr>
        <p:txBody>
          <a:bodyPr wrap="square" rtlCol="0">
            <a:spAutoFit/>
          </a:bodyPr>
          <a:lstStyle/>
          <a:p>
            <a:r>
              <a:rPr lang="en-US" sz="1000" dirty="0" smtClean="0"/>
              <a:t>p 120</a:t>
            </a:r>
            <a:endParaRPr lang="en-US" sz="1000" dirty="0"/>
          </a:p>
        </p:txBody>
      </p:sp>
      <p:cxnSp>
        <p:nvCxnSpPr>
          <p:cNvPr id="6" name="Straight Arrow Connector 5"/>
          <p:cNvCxnSpPr/>
          <p:nvPr/>
        </p:nvCxnSpPr>
        <p:spPr>
          <a:xfrm flipH="1">
            <a:off x="2298915" y="1463625"/>
            <a:ext cx="152400" cy="104001"/>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2590800" y="1457726"/>
            <a:ext cx="152400" cy="104001"/>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209441" y="1270119"/>
            <a:ext cx="1447800" cy="861774"/>
          </a:xfrm>
          <a:prstGeom prst="rect">
            <a:avLst/>
          </a:prstGeom>
          <a:noFill/>
        </p:spPr>
        <p:txBody>
          <a:bodyPr wrap="square" rtlCol="0">
            <a:spAutoFit/>
          </a:bodyPr>
          <a:lstStyle/>
          <a:p>
            <a:pPr algn="ctr"/>
            <a:r>
              <a:rPr lang="en-US" sz="1000" dirty="0" smtClean="0"/>
              <a:t>2 Parties Started</a:t>
            </a:r>
          </a:p>
          <a:p>
            <a:endParaRPr lang="en-US" sz="1000" dirty="0"/>
          </a:p>
          <a:p>
            <a:pPr algn="ctr"/>
            <a:r>
              <a:rPr lang="en-US" sz="1000" dirty="0" smtClean="0"/>
              <a:t>Demo-</a:t>
            </a:r>
            <a:r>
              <a:rPr lang="en-US" sz="1000" dirty="0" err="1" smtClean="0"/>
              <a:t>Repub</a:t>
            </a:r>
            <a:r>
              <a:rPr lang="en-US" sz="1000" dirty="0"/>
              <a:t> </a:t>
            </a:r>
            <a:r>
              <a:rPr lang="en-US" sz="1000" dirty="0" smtClean="0"/>
              <a:t>- - - - Fed</a:t>
            </a:r>
          </a:p>
          <a:p>
            <a:pPr algn="ctr"/>
            <a:r>
              <a:rPr lang="en-US" sz="1000" dirty="0" smtClean="0"/>
              <a:t>(Small)                 (Strong)</a:t>
            </a:r>
          </a:p>
          <a:p>
            <a:pPr algn="ctr"/>
            <a:endParaRPr lang="en-US" sz="1000" dirty="0"/>
          </a:p>
        </p:txBody>
      </p:sp>
      <p:sp>
        <p:nvSpPr>
          <p:cNvPr id="20" name="TextBox 19"/>
          <p:cNvSpPr txBox="1"/>
          <p:nvPr/>
        </p:nvSpPr>
        <p:spPr>
          <a:xfrm>
            <a:off x="4145797" y="1049179"/>
            <a:ext cx="533400" cy="246221"/>
          </a:xfrm>
          <a:prstGeom prst="rect">
            <a:avLst/>
          </a:prstGeom>
          <a:noFill/>
        </p:spPr>
        <p:txBody>
          <a:bodyPr wrap="square" rtlCol="0">
            <a:spAutoFit/>
          </a:bodyPr>
          <a:lstStyle/>
          <a:p>
            <a:r>
              <a:rPr lang="en-US" sz="1000" dirty="0" smtClean="0"/>
              <a:t>p 121</a:t>
            </a:r>
            <a:endParaRPr lang="en-US" sz="1000" dirty="0"/>
          </a:p>
        </p:txBody>
      </p:sp>
      <p:sp>
        <p:nvSpPr>
          <p:cNvPr id="21" name="TextBox 20"/>
          <p:cNvSpPr txBox="1"/>
          <p:nvPr/>
        </p:nvSpPr>
        <p:spPr>
          <a:xfrm>
            <a:off x="4626244" y="1278328"/>
            <a:ext cx="1447800" cy="1015663"/>
          </a:xfrm>
          <a:prstGeom prst="rect">
            <a:avLst/>
          </a:prstGeom>
          <a:noFill/>
        </p:spPr>
        <p:txBody>
          <a:bodyPr wrap="square" rtlCol="0">
            <a:spAutoFit/>
          </a:bodyPr>
          <a:lstStyle/>
          <a:p>
            <a:pPr algn="ctr"/>
            <a:r>
              <a:rPr lang="en-US" sz="1000" b="1" u="sng" dirty="0" smtClean="0"/>
              <a:t>Section 1</a:t>
            </a:r>
          </a:p>
          <a:p>
            <a:pPr algn="ctr"/>
            <a:r>
              <a:rPr lang="en-US" sz="1000" dirty="0" smtClean="0"/>
              <a:t>The two strongest ideologies</a:t>
            </a:r>
          </a:p>
          <a:p>
            <a:pPr algn="ctr"/>
            <a:r>
              <a:rPr lang="en-US" sz="1000" dirty="0" smtClean="0"/>
              <a:t>=</a:t>
            </a:r>
            <a:endParaRPr lang="en-US" sz="1000" dirty="0"/>
          </a:p>
          <a:p>
            <a:pPr algn="ctr"/>
            <a:r>
              <a:rPr lang="en-US" sz="1000" dirty="0" smtClean="0"/>
              <a:t>Two Political Parties</a:t>
            </a:r>
          </a:p>
          <a:p>
            <a:pPr algn="ctr"/>
            <a:endParaRPr lang="en-US" sz="1000" dirty="0"/>
          </a:p>
        </p:txBody>
      </p:sp>
      <p:sp>
        <p:nvSpPr>
          <p:cNvPr id="22" name="TextBox 21"/>
          <p:cNvSpPr txBox="1"/>
          <p:nvPr/>
        </p:nvSpPr>
        <p:spPr>
          <a:xfrm>
            <a:off x="5372100" y="1023066"/>
            <a:ext cx="948625" cy="246221"/>
          </a:xfrm>
          <a:prstGeom prst="rect">
            <a:avLst/>
          </a:prstGeom>
          <a:noFill/>
        </p:spPr>
        <p:txBody>
          <a:bodyPr wrap="square" rtlCol="0">
            <a:spAutoFit/>
          </a:bodyPr>
          <a:lstStyle/>
          <a:p>
            <a:r>
              <a:rPr lang="en-US" sz="1000" dirty="0" smtClean="0"/>
              <a:t>p 118-121</a:t>
            </a:r>
            <a:endParaRPr lang="en-US" sz="1000" dirty="0"/>
          </a:p>
        </p:txBody>
      </p:sp>
      <p:sp>
        <p:nvSpPr>
          <p:cNvPr id="23" name="TextBox 22"/>
          <p:cNvSpPr txBox="1"/>
          <p:nvPr/>
        </p:nvSpPr>
        <p:spPr>
          <a:xfrm>
            <a:off x="5997844" y="1218738"/>
            <a:ext cx="1524000" cy="1015663"/>
          </a:xfrm>
          <a:prstGeom prst="rect">
            <a:avLst/>
          </a:prstGeom>
          <a:noFill/>
        </p:spPr>
        <p:txBody>
          <a:bodyPr wrap="square" rtlCol="0">
            <a:spAutoFit/>
          </a:bodyPr>
          <a:lstStyle/>
          <a:p>
            <a:pPr algn="ctr"/>
            <a:r>
              <a:rPr lang="en-US" sz="1000" dirty="0" smtClean="0"/>
              <a:t>3 Reasons for NOT direct democracy</a:t>
            </a:r>
          </a:p>
          <a:p>
            <a:pPr algn="ctr"/>
            <a:endParaRPr lang="en-US" sz="1000" dirty="0"/>
          </a:p>
          <a:p>
            <a:pPr algn="ctr"/>
            <a:r>
              <a:rPr lang="en-US" sz="1000" dirty="0" smtClean="0"/>
              <a:t>But keep consent of the people – filtered consent</a:t>
            </a:r>
          </a:p>
          <a:p>
            <a:pPr algn="ctr"/>
            <a:endParaRPr lang="en-US" sz="1000" dirty="0"/>
          </a:p>
        </p:txBody>
      </p:sp>
      <p:sp>
        <p:nvSpPr>
          <p:cNvPr id="24" name="TextBox 23"/>
          <p:cNvSpPr txBox="1"/>
          <p:nvPr/>
        </p:nvSpPr>
        <p:spPr>
          <a:xfrm>
            <a:off x="7010400" y="1026942"/>
            <a:ext cx="533400" cy="246221"/>
          </a:xfrm>
          <a:prstGeom prst="rect">
            <a:avLst/>
          </a:prstGeom>
          <a:noFill/>
        </p:spPr>
        <p:txBody>
          <a:bodyPr wrap="square" rtlCol="0">
            <a:spAutoFit/>
          </a:bodyPr>
          <a:lstStyle/>
          <a:p>
            <a:r>
              <a:rPr lang="en-US" sz="1000" dirty="0" smtClean="0"/>
              <a:t>p 122</a:t>
            </a:r>
            <a:endParaRPr lang="en-US" sz="1000" dirty="0"/>
          </a:p>
        </p:txBody>
      </p:sp>
      <p:sp>
        <p:nvSpPr>
          <p:cNvPr id="25" name="TextBox 24"/>
          <p:cNvSpPr txBox="1"/>
          <p:nvPr/>
        </p:nvSpPr>
        <p:spPr>
          <a:xfrm>
            <a:off x="7372673" y="1201252"/>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H. of Rep.</a:t>
            </a:r>
          </a:p>
          <a:p>
            <a:pPr algn="ctr"/>
            <a:r>
              <a:rPr lang="en-US" sz="1000" dirty="0" smtClean="0"/>
              <a:t>Directly elected – 2 </a:t>
            </a:r>
            <a:r>
              <a:rPr lang="en-US" sz="1000" dirty="0" err="1" smtClean="0"/>
              <a:t>yrs</a:t>
            </a:r>
            <a:r>
              <a:rPr lang="en-US" sz="1000" dirty="0" smtClean="0"/>
              <a:t> based on population </a:t>
            </a:r>
          </a:p>
          <a:p>
            <a:pPr algn="ctr"/>
            <a:r>
              <a:rPr lang="en-US" sz="1000" dirty="0" smtClean="0"/>
              <a:t>1 rep per # of people</a:t>
            </a:r>
          </a:p>
          <a:p>
            <a:pPr algn="ctr"/>
            <a:endParaRPr lang="en-US" sz="1000" dirty="0"/>
          </a:p>
        </p:txBody>
      </p:sp>
      <p:sp>
        <p:nvSpPr>
          <p:cNvPr id="26" name="TextBox 25"/>
          <p:cNvSpPr txBox="1"/>
          <p:nvPr/>
        </p:nvSpPr>
        <p:spPr>
          <a:xfrm>
            <a:off x="8420100" y="1001378"/>
            <a:ext cx="533400" cy="246221"/>
          </a:xfrm>
          <a:prstGeom prst="rect">
            <a:avLst/>
          </a:prstGeom>
          <a:noFill/>
        </p:spPr>
        <p:txBody>
          <a:bodyPr wrap="square" rtlCol="0">
            <a:spAutoFit/>
          </a:bodyPr>
          <a:lstStyle/>
          <a:p>
            <a:r>
              <a:rPr lang="en-US" sz="1000" dirty="0" smtClean="0"/>
              <a:t>p 123</a:t>
            </a:r>
            <a:endParaRPr lang="en-US" sz="1000" dirty="0"/>
          </a:p>
        </p:txBody>
      </p:sp>
      <p:sp>
        <p:nvSpPr>
          <p:cNvPr id="27" name="TextBox 26"/>
          <p:cNvSpPr txBox="1"/>
          <p:nvPr/>
        </p:nvSpPr>
        <p:spPr>
          <a:xfrm>
            <a:off x="7398503" y="2270922"/>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Senate</a:t>
            </a:r>
          </a:p>
          <a:p>
            <a:pPr algn="ctr"/>
            <a:r>
              <a:rPr lang="en-US" sz="1000" dirty="0" smtClean="0"/>
              <a:t>For 6 </a:t>
            </a:r>
            <a:r>
              <a:rPr lang="en-US" sz="1000" dirty="0" err="1" smtClean="0"/>
              <a:t>yrs</a:t>
            </a:r>
            <a:r>
              <a:rPr lang="en-US" sz="1000" dirty="0" smtClean="0"/>
              <a:t> – 2 per state</a:t>
            </a:r>
          </a:p>
          <a:p>
            <a:pPr algn="ctr"/>
            <a:r>
              <a:rPr lang="en-US" sz="1000" dirty="0" smtClean="0"/>
              <a:t>Before 1913 elected by state legislature</a:t>
            </a:r>
          </a:p>
          <a:p>
            <a:pPr algn="ctr"/>
            <a:endParaRPr lang="en-US" sz="1000" dirty="0"/>
          </a:p>
        </p:txBody>
      </p:sp>
      <p:sp>
        <p:nvSpPr>
          <p:cNvPr id="28" name="TextBox 27"/>
          <p:cNvSpPr txBox="1"/>
          <p:nvPr/>
        </p:nvSpPr>
        <p:spPr>
          <a:xfrm>
            <a:off x="8340671" y="2086074"/>
            <a:ext cx="533400" cy="246221"/>
          </a:xfrm>
          <a:prstGeom prst="rect">
            <a:avLst/>
          </a:prstGeom>
          <a:noFill/>
        </p:spPr>
        <p:txBody>
          <a:bodyPr wrap="square" rtlCol="0">
            <a:spAutoFit/>
          </a:bodyPr>
          <a:lstStyle/>
          <a:p>
            <a:r>
              <a:rPr lang="en-US" sz="1000" dirty="0" smtClean="0"/>
              <a:t>p 123</a:t>
            </a:r>
            <a:endParaRPr lang="en-US" sz="1000" dirty="0"/>
          </a:p>
        </p:txBody>
      </p:sp>
      <p:sp>
        <p:nvSpPr>
          <p:cNvPr id="29" name="TextBox 28"/>
          <p:cNvSpPr txBox="1"/>
          <p:nvPr/>
        </p:nvSpPr>
        <p:spPr>
          <a:xfrm>
            <a:off x="7372673" y="3347958"/>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President</a:t>
            </a:r>
          </a:p>
          <a:p>
            <a:pPr algn="ctr"/>
            <a:r>
              <a:rPr lang="en-US" sz="1000" dirty="0" smtClean="0"/>
              <a:t># of Senators plus # of H. of Rep = Electoral College</a:t>
            </a:r>
          </a:p>
          <a:p>
            <a:pPr algn="ctr"/>
            <a:r>
              <a:rPr lang="en-US" sz="1000" dirty="0" smtClean="0"/>
              <a:t>4 </a:t>
            </a:r>
            <a:r>
              <a:rPr lang="en-US" sz="1000" dirty="0" err="1" smtClean="0"/>
              <a:t>yrs</a:t>
            </a:r>
            <a:r>
              <a:rPr lang="en-US" sz="1000" dirty="0" smtClean="0"/>
              <a:t> – not popular vote</a:t>
            </a:r>
          </a:p>
          <a:p>
            <a:pPr algn="ctr"/>
            <a:endParaRPr lang="en-US" sz="1000" dirty="0"/>
          </a:p>
        </p:txBody>
      </p:sp>
      <p:sp>
        <p:nvSpPr>
          <p:cNvPr id="30" name="TextBox 29"/>
          <p:cNvSpPr txBox="1"/>
          <p:nvPr/>
        </p:nvSpPr>
        <p:spPr>
          <a:xfrm>
            <a:off x="8314841" y="3163110"/>
            <a:ext cx="533400" cy="246221"/>
          </a:xfrm>
          <a:prstGeom prst="rect">
            <a:avLst/>
          </a:prstGeom>
          <a:noFill/>
        </p:spPr>
        <p:txBody>
          <a:bodyPr wrap="square" rtlCol="0">
            <a:spAutoFit/>
          </a:bodyPr>
          <a:lstStyle/>
          <a:p>
            <a:r>
              <a:rPr lang="en-US" sz="1000" dirty="0" smtClean="0"/>
              <a:t>p 124</a:t>
            </a:r>
            <a:endParaRPr lang="en-US" sz="1000" dirty="0"/>
          </a:p>
        </p:txBody>
      </p:sp>
      <p:sp>
        <p:nvSpPr>
          <p:cNvPr id="31" name="TextBox 30"/>
          <p:cNvSpPr txBox="1"/>
          <p:nvPr/>
        </p:nvSpPr>
        <p:spPr>
          <a:xfrm>
            <a:off x="7402378" y="4419600"/>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Supreme Court</a:t>
            </a:r>
          </a:p>
          <a:p>
            <a:pPr algn="ctr"/>
            <a:r>
              <a:rPr lang="en-US" sz="1000" dirty="0" smtClean="0"/>
              <a:t>Nominated by Pres.  Consent of Senate</a:t>
            </a:r>
          </a:p>
          <a:p>
            <a:pPr algn="ctr"/>
            <a:r>
              <a:rPr lang="en-US" sz="1000" dirty="0"/>
              <a:t>f</a:t>
            </a:r>
            <a:r>
              <a:rPr lang="en-US" sz="1000" dirty="0" smtClean="0"/>
              <a:t>or life</a:t>
            </a:r>
          </a:p>
          <a:p>
            <a:pPr algn="ctr"/>
            <a:endParaRPr lang="en-US" sz="1000" dirty="0"/>
          </a:p>
        </p:txBody>
      </p:sp>
      <p:sp>
        <p:nvSpPr>
          <p:cNvPr id="32" name="TextBox 31"/>
          <p:cNvSpPr txBox="1"/>
          <p:nvPr/>
        </p:nvSpPr>
        <p:spPr>
          <a:xfrm>
            <a:off x="8344546" y="4221837"/>
            <a:ext cx="533400" cy="246221"/>
          </a:xfrm>
          <a:prstGeom prst="rect">
            <a:avLst/>
          </a:prstGeom>
          <a:noFill/>
        </p:spPr>
        <p:txBody>
          <a:bodyPr wrap="square" rtlCol="0">
            <a:spAutoFit/>
          </a:bodyPr>
          <a:lstStyle/>
          <a:p>
            <a:r>
              <a:rPr lang="en-US" sz="1000" dirty="0" smtClean="0"/>
              <a:t>p 124</a:t>
            </a:r>
            <a:endParaRPr lang="en-US" sz="1000" dirty="0"/>
          </a:p>
        </p:txBody>
      </p:sp>
      <p:sp>
        <p:nvSpPr>
          <p:cNvPr id="33" name="TextBox 32"/>
          <p:cNvSpPr txBox="1"/>
          <p:nvPr/>
        </p:nvSpPr>
        <p:spPr>
          <a:xfrm>
            <a:off x="7449841" y="5458510"/>
            <a:ext cx="1745497" cy="1015663"/>
          </a:xfrm>
          <a:prstGeom prst="rect">
            <a:avLst/>
          </a:prstGeom>
          <a:noFill/>
        </p:spPr>
        <p:txBody>
          <a:bodyPr wrap="square" rtlCol="0">
            <a:spAutoFit/>
          </a:bodyPr>
          <a:lstStyle/>
          <a:p>
            <a:r>
              <a:rPr lang="en-US" sz="1000" dirty="0" smtClean="0"/>
              <a:t>Removal from Office</a:t>
            </a:r>
          </a:p>
          <a:p>
            <a:r>
              <a:rPr lang="en-US" sz="1000" dirty="0" smtClean="0"/>
              <a:t>*Voted out</a:t>
            </a:r>
          </a:p>
          <a:p>
            <a:r>
              <a:rPr lang="en-US" sz="1000" dirty="0"/>
              <a:t>*</a:t>
            </a:r>
            <a:r>
              <a:rPr lang="en-US" sz="1000" dirty="0" smtClean="0"/>
              <a:t>Congress – by members</a:t>
            </a:r>
          </a:p>
          <a:p>
            <a:r>
              <a:rPr lang="en-US" sz="1000" dirty="0" smtClean="0"/>
              <a:t>*</a:t>
            </a:r>
            <a:r>
              <a:rPr lang="en-US" sz="1000" dirty="0" err="1" smtClean="0"/>
              <a:t>Pres</a:t>
            </a:r>
            <a:r>
              <a:rPr lang="en-US" sz="1000" dirty="0" smtClean="0"/>
              <a:t> – impeach by the </a:t>
            </a:r>
          </a:p>
          <a:p>
            <a:r>
              <a:rPr lang="en-US" sz="1000" dirty="0" smtClean="0"/>
              <a:t>H of Rep, Trial by Senate</a:t>
            </a:r>
          </a:p>
          <a:p>
            <a:endParaRPr lang="en-US" sz="1000" dirty="0"/>
          </a:p>
        </p:txBody>
      </p:sp>
      <p:sp>
        <p:nvSpPr>
          <p:cNvPr id="34" name="TextBox 33"/>
          <p:cNvSpPr txBox="1"/>
          <p:nvPr/>
        </p:nvSpPr>
        <p:spPr>
          <a:xfrm>
            <a:off x="8318715" y="5288637"/>
            <a:ext cx="533400" cy="246221"/>
          </a:xfrm>
          <a:prstGeom prst="rect">
            <a:avLst/>
          </a:prstGeom>
          <a:noFill/>
        </p:spPr>
        <p:txBody>
          <a:bodyPr wrap="square" rtlCol="0">
            <a:spAutoFit/>
          </a:bodyPr>
          <a:lstStyle/>
          <a:p>
            <a:r>
              <a:rPr lang="en-US" sz="1000" dirty="0" smtClean="0"/>
              <a:t>p 124</a:t>
            </a:r>
            <a:endParaRPr lang="en-US" sz="1000" dirty="0"/>
          </a:p>
        </p:txBody>
      </p:sp>
      <p:sp>
        <p:nvSpPr>
          <p:cNvPr id="35" name="TextBox 34"/>
          <p:cNvSpPr txBox="1"/>
          <p:nvPr/>
        </p:nvSpPr>
        <p:spPr>
          <a:xfrm>
            <a:off x="5924873" y="5534858"/>
            <a:ext cx="1447800" cy="707886"/>
          </a:xfrm>
          <a:prstGeom prst="rect">
            <a:avLst/>
          </a:prstGeom>
          <a:noFill/>
        </p:spPr>
        <p:txBody>
          <a:bodyPr wrap="square" rtlCol="0">
            <a:spAutoFit/>
          </a:bodyPr>
          <a:lstStyle/>
          <a:p>
            <a:pPr algn="ctr"/>
            <a:r>
              <a:rPr lang="en-US" sz="1000" b="1" u="sng" dirty="0" smtClean="0"/>
              <a:t>Section 2</a:t>
            </a:r>
          </a:p>
          <a:p>
            <a:pPr algn="ctr"/>
            <a:r>
              <a:rPr lang="en-US" sz="1000" dirty="0" smtClean="0"/>
              <a:t>The meaning of “filtered” consent</a:t>
            </a:r>
          </a:p>
          <a:p>
            <a:pPr algn="ctr"/>
            <a:endParaRPr lang="en-US" sz="1000" dirty="0"/>
          </a:p>
        </p:txBody>
      </p:sp>
      <p:sp>
        <p:nvSpPr>
          <p:cNvPr id="36" name="TextBox 35"/>
          <p:cNvSpPr txBox="1"/>
          <p:nvPr/>
        </p:nvSpPr>
        <p:spPr>
          <a:xfrm>
            <a:off x="6670729" y="5279596"/>
            <a:ext cx="948625" cy="246221"/>
          </a:xfrm>
          <a:prstGeom prst="rect">
            <a:avLst/>
          </a:prstGeom>
          <a:noFill/>
        </p:spPr>
        <p:txBody>
          <a:bodyPr wrap="square" rtlCol="0">
            <a:spAutoFit/>
          </a:bodyPr>
          <a:lstStyle/>
          <a:p>
            <a:r>
              <a:rPr lang="en-US" sz="1000" dirty="0" smtClean="0"/>
              <a:t>p 121-124</a:t>
            </a:r>
            <a:endParaRPr lang="en-US" sz="1000" dirty="0"/>
          </a:p>
        </p:txBody>
      </p:sp>
      <p:sp>
        <p:nvSpPr>
          <p:cNvPr id="38" name="TextBox 37"/>
          <p:cNvSpPr txBox="1"/>
          <p:nvPr/>
        </p:nvSpPr>
        <p:spPr>
          <a:xfrm>
            <a:off x="3128074" y="5458510"/>
            <a:ext cx="1447800" cy="1169551"/>
          </a:xfrm>
          <a:prstGeom prst="rect">
            <a:avLst/>
          </a:prstGeom>
          <a:noFill/>
        </p:spPr>
        <p:txBody>
          <a:bodyPr wrap="square" rtlCol="0">
            <a:spAutoFit/>
          </a:bodyPr>
          <a:lstStyle/>
          <a:p>
            <a:pPr algn="ctr"/>
            <a:r>
              <a:rPr lang="en-US" sz="1000" b="1" u="sng" dirty="0" smtClean="0"/>
              <a:t>Section 3</a:t>
            </a:r>
          </a:p>
          <a:p>
            <a:pPr algn="ctr"/>
            <a:r>
              <a:rPr lang="en-US" sz="1000" dirty="0" smtClean="0"/>
              <a:t>pp. 125-127 Contrasting US system of elections (winner take all) with Parliament (proportional)</a:t>
            </a:r>
          </a:p>
          <a:p>
            <a:pPr algn="ctr"/>
            <a:endParaRPr lang="en-US" sz="1000" dirty="0"/>
          </a:p>
        </p:txBody>
      </p:sp>
      <p:sp>
        <p:nvSpPr>
          <p:cNvPr id="39" name="TextBox 38"/>
          <p:cNvSpPr txBox="1"/>
          <p:nvPr/>
        </p:nvSpPr>
        <p:spPr>
          <a:xfrm>
            <a:off x="3886200" y="5288636"/>
            <a:ext cx="948625" cy="246221"/>
          </a:xfrm>
          <a:prstGeom prst="rect">
            <a:avLst/>
          </a:prstGeom>
          <a:noFill/>
        </p:spPr>
        <p:txBody>
          <a:bodyPr wrap="square" rtlCol="0">
            <a:spAutoFit/>
          </a:bodyPr>
          <a:lstStyle/>
          <a:p>
            <a:r>
              <a:rPr lang="en-US" sz="1000" dirty="0" smtClean="0"/>
              <a:t>p 121-124</a:t>
            </a:r>
            <a:endParaRPr lang="en-US" sz="1000" dirty="0"/>
          </a:p>
        </p:txBody>
      </p:sp>
      <p:pic>
        <p:nvPicPr>
          <p:cNvPr id="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220" y="2816207"/>
            <a:ext cx="15164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Oval Callout 45"/>
          <p:cNvSpPr/>
          <p:nvPr/>
        </p:nvSpPr>
        <p:spPr>
          <a:xfrm>
            <a:off x="3846163" y="2209184"/>
            <a:ext cx="3469037" cy="2237350"/>
          </a:xfrm>
          <a:prstGeom prst="wedgeEllipseCallout">
            <a:avLst>
              <a:gd name="adj1" fmla="val -70022"/>
              <a:gd name="adj2" fmla="val 1259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Here is a </a:t>
            </a:r>
            <a:r>
              <a:rPr lang="en-US" sz="2400" b="1" i="1" dirty="0" smtClean="0">
                <a:solidFill>
                  <a:srgbClr val="0000CC"/>
                </a:solidFill>
              </a:rPr>
              <a:t>News Release</a:t>
            </a:r>
            <a:r>
              <a:rPr lang="en-US" sz="2400" dirty="0" smtClean="0">
                <a:solidFill>
                  <a:srgbClr val="0000CC"/>
                </a:solidFill>
              </a:rPr>
              <a:t> example.</a:t>
            </a:r>
            <a:endParaRPr lang="en-US" sz="2400" i="1" dirty="0">
              <a:solidFill>
                <a:srgbClr val="0000CC"/>
              </a:solidFill>
            </a:endParaRPr>
          </a:p>
        </p:txBody>
      </p:sp>
      <p:sp>
        <p:nvSpPr>
          <p:cNvPr id="51" name="Rectangle 50"/>
          <p:cNvSpPr/>
          <p:nvPr/>
        </p:nvSpPr>
        <p:spPr>
          <a:xfrm>
            <a:off x="400049" y="1089257"/>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118</a:t>
            </a:r>
          </a:p>
          <a:p>
            <a:r>
              <a:rPr lang="en-US" sz="1200" dirty="0" smtClean="0">
                <a:solidFill>
                  <a:schemeClr val="tx1"/>
                </a:solidFill>
              </a:rPr>
              <a:t>Washington’s Adjustments </a:t>
            </a:r>
            <a:r>
              <a:rPr lang="en-US" sz="1200" dirty="0">
                <a:solidFill>
                  <a:schemeClr val="tx1"/>
                </a:solidFill>
              </a:rPr>
              <a:t>– hoped for Unity (Not!)</a:t>
            </a:r>
          </a:p>
        </p:txBody>
      </p:sp>
      <p:sp>
        <p:nvSpPr>
          <p:cNvPr id="52" name="Rectangle 51"/>
          <p:cNvSpPr/>
          <p:nvPr/>
        </p:nvSpPr>
        <p:spPr>
          <a:xfrm>
            <a:off x="1798220" y="1089257"/>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120</a:t>
            </a:r>
          </a:p>
          <a:p>
            <a:pPr algn="ctr"/>
            <a:r>
              <a:rPr lang="en-US" sz="1200" dirty="0">
                <a:solidFill>
                  <a:schemeClr val="tx1"/>
                </a:solidFill>
              </a:rPr>
              <a:t>Role of Govt</a:t>
            </a:r>
            <a:r>
              <a:rPr lang="en-US" sz="1200" dirty="0" smtClean="0">
                <a:solidFill>
                  <a:schemeClr val="tx1"/>
                </a:solidFill>
              </a:rPr>
              <a:t>.</a:t>
            </a:r>
          </a:p>
          <a:p>
            <a:pPr algn="ctr"/>
            <a:endParaRPr lang="en-US" sz="1200" dirty="0">
              <a:solidFill>
                <a:schemeClr val="tx1"/>
              </a:solidFill>
            </a:endParaRPr>
          </a:p>
          <a:p>
            <a:pPr algn="ctr"/>
            <a:r>
              <a:rPr lang="en-US" sz="1200" dirty="0" smtClean="0">
                <a:solidFill>
                  <a:schemeClr val="tx1"/>
                </a:solidFill>
              </a:rPr>
              <a:t>Jeffers -  Hamilton</a:t>
            </a:r>
          </a:p>
          <a:p>
            <a:pPr algn="ctr"/>
            <a:r>
              <a:rPr lang="en-US" sz="1200" dirty="0" smtClean="0">
                <a:solidFill>
                  <a:schemeClr val="tx1"/>
                </a:solidFill>
              </a:rPr>
              <a:t>Small - Powerful</a:t>
            </a:r>
            <a:endParaRPr lang="en-US" sz="1200" dirty="0">
              <a:solidFill>
                <a:schemeClr val="tx1"/>
              </a:solidFill>
            </a:endParaRPr>
          </a:p>
        </p:txBody>
      </p:sp>
      <p:sp>
        <p:nvSpPr>
          <p:cNvPr id="53" name="Rectangle 52"/>
          <p:cNvSpPr/>
          <p:nvPr/>
        </p:nvSpPr>
        <p:spPr>
          <a:xfrm>
            <a:off x="3208794" y="1074314"/>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121</a:t>
            </a:r>
          </a:p>
          <a:p>
            <a:pPr algn="ctr"/>
            <a:r>
              <a:rPr lang="en-US" sz="1200" dirty="0" smtClean="0">
                <a:solidFill>
                  <a:schemeClr val="tx1"/>
                </a:solidFill>
              </a:rPr>
              <a:t>2 Parties started</a:t>
            </a:r>
          </a:p>
          <a:p>
            <a:pPr algn="ctr"/>
            <a:endParaRPr lang="en-US" sz="1200" dirty="0" smtClean="0">
              <a:solidFill>
                <a:schemeClr val="tx1"/>
              </a:solidFill>
            </a:endParaRPr>
          </a:p>
          <a:p>
            <a:pPr algn="ctr"/>
            <a:r>
              <a:rPr lang="en-US" sz="1200" dirty="0" smtClean="0">
                <a:solidFill>
                  <a:schemeClr val="tx1"/>
                </a:solidFill>
              </a:rPr>
              <a:t>Demo-</a:t>
            </a:r>
            <a:r>
              <a:rPr lang="en-US" sz="1200" dirty="0" err="1" smtClean="0">
                <a:solidFill>
                  <a:schemeClr val="tx1"/>
                </a:solidFill>
              </a:rPr>
              <a:t>Repub</a:t>
            </a:r>
            <a:r>
              <a:rPr lang="en-US" sz="1200" dirty="0" smtClean="0">
                <a:solidFill>
                  <a:schemeClr val="tx1"/>
                </a:solidFill>
              </a:rPr>
              <a:t>-Fed</a:t>
            </a:r>
          </a:p>
          <a:p>
            <a:pPr algn="ctr"/>
            <a:r>
              <a:rPr lang="en-US" sz="1200" dirty="0" smtClean="0">
                <a:solidFill>
                  <a:schemeClr val="tx1"/>
                </a:solidFill>
              </a:rPr>
              <a:t>(Small)     (Strong)</a:t>
            </a:r>
            <a:endParaRPr lang="en-US" sz="1200" dirty="0">
              <a:solidFill>
                <a:schemeClr val="tx1"/>
              </a:solidFill>
            </a:endParaRPr>
          </a:p>
        </p:txBody>
      </p:sp>
      <p:sp>
        <p:nvSpPr>
          <p:cNvPr id="54" name="Rectangle 53"/>
          <p:cNvSpPr/>
          <p:nvPr/>
        </p:nvSpPr>
        <p:spPr>
          <a:xfrm>
            <a:off x="4631248" y="10668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pp. 118- 121</a:t>
            </a:r>
          </a:p>
          <a:p>
            <a:pPr algn="ctr"/>
            <a:r>
              <a:rPr lang="en-US" sz="1200" b="1" u="sng" dirty="0">
                <a:solidFill>
                  <a:schemeClr val="tx1"/>
                </a:solidFill>
              </a:rPr>
              <a:t>Section 1</a:t>
            </a:r>
          </a:p>
          <a:p>
            <a:pPr algn="ctr"/>
            <a:r>
              <a:rPr lang="en-US" sz="1200" dirty="0">
                <a:solidFill>
                  <a:schemeClr val="tx1"/>
                </a:solidFill>
              </a:rPr>
              <a:t>The two strongest </a:t>
            </a:r>
            <a:r>
              <a:rPr lang="en-US" sz="1200" dirty="0" smtClean="0">
                <a:solidFill>
                  <a:schemeClr val="tx1"/>
                </a:solidFill>
              </a:rPr>
              <a:t>ideologies =</a:t>
            </a:r>
            <a:endParaRPr lang="en-US" sz="1200" dirty="0">
              <a:solidFill>
                <a:schemeClr val="tx1"/>
              </a:solidFill>
            </a:endParaRPr>
          </a:p>
          <a:p>
            <a:pPr algn="ctr"/>
            <a:r>
              <a:rPr lang="en-US" sz="1200" dirty="0" smtClean="0">
                <a:solidFill>
                  <a:schemeClr val="tx1"/>
                </a:solidFill>
              </a:rPr>
              <a:t>2 Political </a:t>
            </a:r>
            <a:r>
              <a:rPr lang="en-US" sz="1200" dirty="0">
                <a:solidFill>
                  <a:schemeClr val="tx1"/>
                </a:solidFill>
              </a:rPr>
              <a:t>Parties</a:t>
            </a:r>
          </a:p>
        </p:txBody>
      </p:sp>
      <p:sp>
        <p:nvSpPr>
          <p:cNvPr id="55" name="Rectangle 54"/>
          <p:cNvSpPr/>
          <p:nvPr/>
        </p:nvSpPr>
        <p:spPr>
          <a:xfrm>
            <a:off x="6026257" y="10668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122</a:t>
            </a:r>
          </a:p>
          <a:p>
            <a:pPr algn="ctr"/>
            <a:r>
              <a:rPr lang="en-US" sz="1100" dirty="0" smtClean="0">
                <a:solidFill>
                  <a:schemeClr val="tx1"/>
                </a:solidFill>
              </a:rPr>
              <a:t>3 Reasons for NOT direct democracy.</a:t>
            </a:r>
          </a:p>
          <a:p>
            <a:pPr algn="ctr"/>
            <a:r>
              <a:rPr lang="en-US" sz="1100" dirty="0" smtClean="0">
                <a:solidFill>
                  <a:schemeClr val="tx1"/>
                </a:solidFill>
              </a:rPr>
              <a:t>But keep consent of the people – filtered content</a:t>
            </a:r>
            <a:endParaRPr lang="en-US" sz="1100" dirty="0">
              <a:solidFill>
                <a:schemeClr val="tx1"/>
              </a:solidFill>
            </a:endParaRPr>
          </a:p>
        </p:txBody>
      </p:sp>
      <p:sp>
        <p:nvSpPr>
          <p:cNvPr id="56" name="Rectangle 55"/>
          <p:cNvSpPr/>
          <p:nvPr/>
        </p:nvSpPr>
        <p:spPr>
          <a:xfrm>
            <a:off x="7474218" y="1067714"/>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122</a:t>
            </a:r>
          </a:p>
          <a:p>
            <a:pPr algn="ctr"/>
            <a:r>
              <a:rPr lang="en-US" sz="1000" dirty="0" smtClean="0">
                <a:solidFill>
                  <a:schemeClr val="tx1"/>
                </a:solidFill>
              </a:rPr>
              <a:t>Filtered Consent</a:t>
            </a:r>
          </a:p>
          <a:p>
            <a:pPr algn="ctr"/>
            <a:r>
              <a:rPr lang="en-US" sz="1000" dirty="0" smtClean="0">
                <a:solidFill>
                  <a:schemeClr val="tx1"/>
                </a:solidFill>
              </a:rPr>
              <a:t>H. Of Rep</a:t>
            </a:r>
          </a:p>
          <a:p>
            <a:pPr algn="ctr"/>
            <a:r>
              <a:rPr lang="en-US" sz="1000" dirty="0" smtClean="0">
                <a:solidFill>
                  <a:schemeClr val="tx1"/>
                </a:solidFill>
              </a:rPr>
              <a:t>Directly elected – </a:t>
            </a:r>
          </a:p>
          <a:p>
            <a:pPr algn="ctr"/>
            <a:r>
              <a:rPr lang="en-US" sz="1000" dirty="0" smtClean="0">
                <a:solidFill>
                  <a:schemeClr val="tx1"/>
                </a:solidFill>
              </a:rPr>
              <a:t>2 yrs. Based on population 1 per # of people</a:t>
            </a:r>
            <a:endParaRPr lang="en-US" sz="1000" dirty="0">
              <a:solidFill>
                <a:schemeClr val="tx1"/>
              </a:solidFill>
            </a:endParaRPr>
          </a:p>
        </p:txBody>
      </p:sp>
      <p:sp>
        <p:nvSpPr>
          <p:cNvPr id="57" name="Rectangle 56"/>
          <p:cNvSpPr/>
          <p:nvPr/>
        </p:nvSpPr>
        <p:spPr>
          <a:xfrm>
            <a:off x="7464693" y="21616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123</a:t>
            </a:r>
          </a:p>
          <a:p>
            <a:pPr algn="ctr"/>
            <a:r>
              <a:rPr lang="en-US" sz="1000" dirty="0">
                <a:solidFill>
                  <a:schemeClr val="tx1"/>
                </a:solidFill>
              </a:rPr>
              <a:t>Filtered Consent</a:t>
            </a:r>
          </a:p>
          <a:p>
            <a:pPr algn="ctr"/>
            <a:r>
              <a:rPr lang="en-US" sz="1000" dirty="0">
                <a:solidFill>
                  <a:schemeClr val="tx1"/>
                </a:solidFill>
              </a:rPr>
              <a:t>Senate</a:t>
            </a:r>
          </a:p>
          <a:p>
            <a:pPr algn="ctr"/>
            <a:r>
              <a:rPr lang="en-US" sz="1000" dirty="0">
                <a:solidFill>
                  <a:schemeClr val="tx1"/>
                </a:solidFill>
              </a:rPr>
              <a:t>For 6 </a:t>
            </a:r>
            <a:r>
              <a:rPr lang="en-US" sz="1000" dirty="0" err="1">
                <a:solidFill>
                  <a:schemeClr val="tx1"/>
                </a:solidFill>
              </a:rPr>
              <a:t>yrs</a:t>
            </a:r>
            <a:r>
              <a:rPr lang="en-US" sz="1000" dirty="0">
                <a:solidFill>
                  <a:schemeClr val="tx1"/>
                </a:solidFill>
              </a:rPr>
              <a:t> – 2 per state</a:t>
            </a:r>
          </a:p>
          <a:p>
            <a:pPr algn="ctr"/>
            <a:r>
              <a:rPr lang="en-US" sz="1000" dirty="0">
                <a:solidFill>
                  <a:schemeClr val="tx1"/>
                </a:solidFill>
              </a:rPr>
              <a:t>Before 1913 elected by state legislature</a:t>
            </a:r>
          </a:p>
        </p:txBody>
      </p:sp>
      <p:sp>
        <p:nvSpPr>
          <p:cNvPr id="58" name="Rectangle 57"/>
          <p:cNvSpPr/>
          <p:nvPr/>
        </p:nvSpPr>
        <p:spPr>
          <a:xfrm>
            <a:off x="7464693" y="32284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pPr algn="ctr"/>
            <a:r>
              <a:rPr lang="en-US" sz="1000" dirty="0">
                <a:solidFill>
                  <a:schemeClr val="tx1"/>
                </a:solidFill>
              </a:rPr>
              <a:t>Filtered Consent</a:t>
            </a:r>
          </a:p>
          <a:p>
            <a:pPr algn="ctr"/>
            <a:r>
              <a:rPr lang="en-US" sz="1000" dirty="0">
                <a:solidFill>
                  <a:schemeClr val="tx1"/>
                </a:solidFill>
              </a:rPr>
              <a:t>President</a:t>
            </a:r>
          </a:p>
          <a:p>
            <a:pPr algn="ctr"/>
            <a:r>
              <a:rPr lang="en-US" sz="1000" dirty="0">
                <a:solidFill>
                  <a:schemeClr val="tx1"/>
                </a:solidFill>
              </a:rPr>
              <a:t># of Senators plus # of H. of Rep = </a:t>
            </a:r>
            <a:r>
              <a:rPr lang="en-US" sz="1000" dirty="0" err="1" smtClean="0">
                <a:solidFill>
                  <a:schemeClr val="tx1"/>
                </a:solidFill>
              </a:rPr>
              <a:t>Electl</a:t>
            </a:r>
            <a:r>
              <a:rPr lang="en-US" sz="1000" dirty="0" smtClean="0">
                <a:solidFill>
                  <a:schemeClr val="tx1"/>
                </a:solidFill>
              </a:rPr>
              <a:t> Col </a:t>
            </a:r>
          </a:p>
          <a:p>
            <a:pPr algn="ctr"/>
            <a:r>
              <a:rPr lang="en-US" sz="1000" dirty="0" smtClean="0">
                <a:solidFill>
                  <a:schemeClr val="tx1"/>
                </a:solidFill>
              </a:rPr>
              <a:t>4 </a:t>
            </a:r>
            <a:r>
              <a:rPr lang="en-US" sz="1000" dirty="0" err="1">
                <a:solidFill>
                  <a:schemeClr val="tx1"/>
                </a:solidFill>
              </a:rPr>
              <a:t>yrs</a:t>
            </a:r>
            <a:r>
              <a:rPr lang="en-US" sz="1000" dirty="0">
                <a:solidFill>
                  <a:schemeClr val="tx1"/>
                </a:solidFill>
              </a:rPr>
              <a:t> – not popular vote</a:t>
            </a:r>
          </a:p>
        </p:txBody>
      </p:sp>
      <p:sp>
        <p:nvSpPr>
          <p:cNvPr id="59" name="Rectangle 58"/>
          <p:cNvSpPr/>
          <p:nvPr/>
        </p:nvSpPr>
        <p:spPr>
          <a:xfrm>
            <a:off x="7461303" y="4300351"/>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pPr algn="ctr"/>
            <a:r>
              <a:rPr lang="en-US" sz="1000" dirty="0">
                <a:solidFill>
                  <a:schemeClr val="tx1"/>
                </a:solidFill>
              </a:rPr>
              <a:t>Filtered Consent</a:t>
            </a:r>
          </a:p>
          <a:p>
            <a:pPr algn="ctr"/>
            <a:r>
              <a:rPr lang="en-US" sz="1000" dirty="0">
                <a:solidFill>
                  <a:schemeClr val="tx1"/>
                </a:solidFill>
              </a:rPr>
              <a:t>Supreme Court</a:t>
            </a:r>
          </a:p>
          <a:p>
            <a:pPr algn="ctr"/>
            <a:r>
              <a:rPr lang="en-US" sz="1000" dirty="0">
                <a:solidFill>
                  <a:schemeClr val="tx1"/>
                </a:solidFill>
              </a:rPr>
              <a:t>Nominated by Pres.  Consent of Senate</a:t>
            </a:r>
          </a:p>
          <a:p>
            <a:pPr algn="ctr"/>
            <a:r>
              <a:rPr lang="en-US" sz="1000" dirty="0">
                <a:solidFill>
                  <a:schemeClr val="tx1"/>
                </a:solidFill>
              </a:rPr>
              <a:t>for life</a:t>
            </a:r>
          </a:p>
        </p:txBody>
      </p:sp>
      <p:sp>
        <p:nvSpPr>
          <p:cNvPr id="60" name="Rectangle 59"/>
          <p:cNvSpPr/>
          <p:nvPr/>
        </p:nvSpPr>
        <p:spPr>
          <a:xfrm>
            <a:off x="7445642" y="53620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r>
              <a:rPr lang="en-US" sz="1000" dirty="0">
                <a:solidFill>
                  <a:schemeClr val="tx1"/>
                </a:solidFill>
              </a:rPr>
              <a:t>Removal from Office</a:t>
            </a:r>
          </a:p>
          <a:p>
            <a:r>
              <a:rPr lang="en-US" sz="1000" dirty="0">
                <a:solidFill>
                  <a:schemeClr val="tx1"/>
                </a:solidFill>
              </a:rPr>
              <a:t>*Voted out</a:t>
            </a:r>
          </a:p>
          <a:p>
            <a:r>
              <a:rPr lang="en-US" sz="1000" dirty="0">
                <a:solidFill>
                  <a:schemeClr val="tx1"/>
                </a:solidFill>
              </a:rPr>
              <a:t>*Congress – by </a:t>
            </a:r>
            <a:r>
              <a:rPr lang="en-US" sz="1000" dirty="0" err="1" smtClean="0">
                <a:solidFill>
                  <a:schemeClr val="tx1"/>
                </a:solidFill>
              </a:rPr>
              <a:t>mbers</a:t>
            </a:r>
            <a:endParaRPr lang="en-US" sz="1000" dirty="0">
              <a:solidFill>
                <a:schemeClr val="tx1"/>
              </a:solidFill>
            </a:endParaRPr>
          </a:p>
          <a:p>
            <a:r>
              <a:rPr lang="en-US" sz="1000" dirty="0">
                <a:solidFill>
                  <a:schemeClr val="tx1"/>
                </a:solidFill>
              </a:rPr>
              <a:t>*</a:t>
            </a:r>
            <a:r>
              <a:rPr lang="en-US" sz="1000" dirty="0" err="1">
                <a:solidFill>
                  <a:schemeClr val="tx1"/>
                </a:solidFill>
              </a:rPr>
              <a:t>Pres</a:t>
            </a:r>
            <a:r>
              <a:rPr lang="en-US" sz="1000" dirty="0">
                <a:solidFill>
                  <a:schemeClr val="tx1"/>
                </a:solidFill>
              </a:rPr>
              <a:t> – impeach by the </a:t>
            </a:r>
            <a:r>
              <a:rPr lang="en-US" sz="1000" dirty="0" smtClean="0">
                <a:solidFill>
                  <a:schemeClr val="tx1"/>
                </a:solidFill>
              </a:rPr>
              <a:t> H </a:t>
            </a:r>
            <a:r>
              <a:rPr lang="en-US" sz="1000" dirty="0">
                <a:solidFill>
                  <a:schemeClr val="tx1"/>
                </a:solidFill>
              </a:rPr>
              <a:t>of Rep, Trial by </a:t>
            </a:r>
            <a:r>
              <a:rPr lang="en-US" sz="1000" dirty="0" smtClean="0">
                <a:solidFill>
                  <a:schemeClr val="tx1"/>
                </a:solidFill>
              </a:rPr>
              <a:t>Senate</a:t>
            </a:r>
            <a:endParaRPr lang="en-US" sz="1000" dirty="0">
              <a:solidFill>
                <a:schemeClr val="tx1"/>
              </a:solidFill>
            </a:endParaRPr>
          </a:p>
        </p:txBody>
      </p:sp>
      <p:sp>
        <p:nvSpPr>
          <p:cNvPr id="61" name="Rectangle 60"/>
          <p:cNvSpPr/>
          <p:nvPr/>
        </p:nvSpPr>
        <p:spPr>
          <a:xfrm>
            <a:off x="6067745" y="5316014"/>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121-124</a:t>
            </a:r>
          </a:p>
          <a:p>
            <a:pPr algn="ctr"/>
            <a:endParaRPr lang="en-US" sz="1000" b="1" u="sng" dirty="0" smtClean="0">
              <a:solidFill>
                <a:schemeClr val="tx1"/>
              </a:solidFill>
            </a:endParaRPr>
          </a:p>
          <a:p>
            <a:pPr algn="ctr"/>
            <a:r>
              <a:rPr lang="en-US" sz="1000" b="1" u="sng" dirty="0" smtClean="0">
                <a:solidFill>
                  <a:schemeClr val="tx1"/>
                </a:solidFill>
              </a:rPr>
              <a:t>Section </a:t>
            </a:r>
            <a:r>
              <a:rPr lang="en-US" sz="1000" b="1" u="sng" dirty="0">
                <a:solidFill>
                  <a:schemeClr val="tx1"/>
                </a:solidFill>
              </a:rPr>
              <a:t>2</a:t>
            </a:r>
          </a:p>
          <a:p>
            <a:pPr algn="ctr"/>
            <a:r>
              <a:rPr lang="en-US" sz="1000" dirty="0">
                <a:solidFill>
                  <a:schemeClr val="tx1"/>
                </a:solidFill>
              </a:rPr>
              <a:t>The meaning of “filtered” consent</a:t>
            </a:r>
          </a:p>
          <a:p>
            <a:pPr algn="ctr"/>
            <a:endParaRPr lang="en-US" sz="1000" dirty="0">
              <a:solidFill>
                <a:schemeClr val="tx1"/>
              </a:solidFill>
            </a:endParaRPr>
          </a:p>
        </p:txBody>
      </p:sp>
      <p:sp>
        <p:nvSpPr>
          <p:cNvPr id="63" name="Rectangle 62"/>
          <p:cNvSpPr/>
          <p:nvPr/>
        </p:nvSpPr>
        <p:spPr>
          <a:xfrm>
            <a:off x="3208794" y="5309829"/>
            <a:ext cx="1377897" cy="1067899"/>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125-127</a:t>
            </a:r>
          </a:p>
          <a:p>
            <a:pPr algn="ctr"/>
            <a:r>
              <a:rPr lang="en-US" sz="1000" b="1" u="sng" dirty="0">
                <a:solidFill>
                  <a:schemeClr val="tx1"/>
                </a:solidFill>
              </a:rPr>
              <a:t>Section 3</a:t>
            </a:r>
          </a:p>
          <a:p>
            <a:pPr algn="ctr"/>
            <a:r>
              <a:rPr lang="en-US" sz="1000" dirty="0" smtClean="0">
                <a:solidFill>
                  <a:schemeClr val="tx1"/>
                </a:solidFill>
              </a:rPr>
              <a:t>Contrasting </a:t>
            </a:r>
            <a:r>
              <a:rPr lang="en-US" sz="1000" dirty="0">
                <a:solidFill>
                  <a:schemeClr val="tx1"/>
                </a:solidFill>
              </a:rPr>
              <a:t>US system of elections (winner take all) with Parliament (proportional)</a:t>
            </a:r>
          </a:p>
        </p:txBody>
      </p:sp>
      <p:sp>
        <p:nvSpPr>
          <p:cNvPr id="65" name="Rectangle 64"/>
          <p:cNvSpPr/>
          <p:nvPr/>
        </p:nvSpPr>
        <p:spPr>
          <a:xfrm>
            <a:off x="1774407" y="5269857"/>
            <a:ext cx="1377897" cy="116410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u="sng" dirty="0">
                <a:solidFill>
                  <a:schemeClr val="tx1"/>
                </a:solidFill>
              </a:rPr>
              <a:t>Section </a:t>
            </a:r>
            <a:r>
              <a:rPr lang="en-US" sz="1050" b="1" u="sng" dirty="0" smtClean="0">
                <a:solidFill>
                  <a:schemeClr val="tx1"/>
                </a:solidFill>
              </a:rPr>
              <a:t>4</a:t>
            </a:r>
            <a:r>
              <a:rPr lang="en-US" sz="1050" dirty="0" smtClean="0">
                <a:solidFill>
                  <a:schemeClr val="tx1"/>
                </a:solidFill>
              </a:rPr>
              <a:t>  P. 127-130</a:t>
            </a:r>
            <a:endParaRPr lang="en-US" sz="1050" b="1" u="sng" dirty="0">
              <a:solidFill>
                <a:schemeClr val="tx1"/>
              </a:solidFill>
            </a:endParaRPr>
          </a:p>
          <a:p>
            <a:r>
              <a:rPr lang="en-US" sz="1050" dirty="0" smtClean="0">
                <a:solidFill>
                  <a:schemeClr val="tx1"/>
                </a:solidFill>
              </a:rPr>
              <a:t>1-The </a:t>
            </a:r>
            <a:r>
              <a:rPr lang="en-US" sz="1050" dirty="0">
                <a:solidFill>
                  <a:schemeClr val="tx1"/>
                </a:solidFill>
              </a:rPr>
              <a:t>conditions when 3</a:t>
            </a:r>
            <a:r>
              <a:rPr lang="en-US" sz="1050" baseline="30000" dirty="0">
                <a:solidFill>
                  <a:schemeClr val="tx1"/>
                </a:solidFill>
              </a:rPr>
              <a:t>rd</a:t>
            </a:r>
            <a:r>
              <a:rPr lang="en-US" sz="1050" dirty="0">
                <a:solidFill>
                  <a:schemeClr val="tx1"/>
                </a:solidFill>
              </a:rPr>
              <a:t> parties have impact</a:t>
            </a:r>
          </a:p>
          <a:p>
            <a:r>
              <a:rPr lang="en-US" sz="1050" dirty="0" smtClean="0">
                <a:solidFill>
                  <a:schemeClr val="tx1"/>
                </a:solidFill>
              </a:rPr>
              <a:t>2-How </a:t>
            </a:r>
            <a:r>
              <a:rPr lang="en-US" sz="1050" dirty="0">
                <a:solidFill>
                  <a:schemeClr val="tx1"/>
                </a:solidFill>
              </a:rPr>
              <a:t>candidates must position themselves to win</a:t>
            </a:r>
          </a:p>
        </p:txBody>
      </p:sp>
      <p:sp>
        <p:nvSpPr>
          <p:cNvPr id="66" name="Rectangle 65"/>
          <p:cNvSpPr/>
          <p:nvPr/>
        </p:nvSpPr>
        <p:spPr>
          <a:xfrm>
            <a:off x="321385" y="5348197"/>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chemeClr val="tx1"/>
                </a:solidFill>
              </a:rPr>
              <a:t>Section </a:t>
            </a:r>
            <a:r>
              <a:rPr lang="en-US" sz="1000" b="1" u="sng" dirty="0" smtClean="0">
                <a:solidFill>
                  <a:schemeClr val="tx1"/>
                </a:solidFill>
              </a:rPr>
              <a:t>5</a:t>
            </a:r>
            <a:r>
              <a:rPr lang="en-US" sz="1000" b="1" dirty="0" smtClean="0">
                <a:solidFill>
                  <a:schemeClr val="tx1"/>
                </a:solidFill>
              </a:rPr>
              <a:t>      </a:t>
            </a:r>
            <a:r>
              <a:rPr lang="en-US" sz="1000" dirty="0" smtClean="0">
                <a:solidFill>
                  <a:schemeClr val="tx1"/>
                </a:solidFill>
              </a:rPr>
              <a:t>p 130-134</a:t>
            </a:r>
            <a:endParaRPr lang="en-US" sz="1000" b="1" u="sng" dirty="0">
              <a:solidFill>
                <a:schemeClr val="tx1"/>
              </a:solidFill>
            </a:endParaRPr>
          </a:p>
          <a:p>
            <a:r>
              <a:rPr lang="en-US" sz="1000" dirty="0">
                <a:solidFill>
                  <a:schemeClr val="tx1"/>
                </a:solidFill>
              </a:rPr>
              <a:t>Characteristics of contemporary elections.</a:t>
            </a:r>
          </a:p>
          <a:p>
            <a:r>
              <a:rPr lang="en-US" sz="1000" dirty="0" smtClean="0">
                <a:solidFill>
                  <a:schemeClr val="tx1"/>
                </a:solidFill>
              </a:rPr>
              <a:t>*Continuous </a:t>
            </a:r>
            <a:r>
              <a:rPr lang="en-US" sz="1000" dirty="0">
                <a:solidFill>
                  <a:schemeClr val="tx1"/>
                </a:solidFill>
              </a:rPr>
              <a:t>campaigns</a:t>
            </a:r>
          </a:p>
          <a:p>
            <a:r>
              <a:rPr lang="en-US" sz="1000" dirty="0" smtClean="0">
                <a:solidFill>
                  <a:schemeClr val="tx1"/>
                </a:solidFill>
              </a:rPr>
              <a:t>*Primaries- </a:t>
            </a:r>
            <a:r>
              <a:rPr lang="en-US" sz="1000" dirty="0">
                <a:solidFill>
                  <a:schemeClr val="tx1"/>
                </a:solidFill>
              </a:rPr>
              <a:t>extremes</a:t>
            </a:r>
          </a:p>
          <a:p>
            <a:r>
              <a:rPr lang="en-US" sz="1000" dirty="0" smtClean="0">
                <a:solidFill>
                  <a:schemeClr val="tx1"/>
                </a:solidFill>
              </a:rPr>
              <a:t>*General </a:t>
            </a:r>
            <a:r>
              <a:rPr lang="en-US" sz="1000" dirty="0">
                <a:solidFill>
                  <a:schemeClr val="tx1"/>
                </a:solidFill>
              </a:rPr>
              <a:t>elect – middle</a:t>
            </a:r>
          </a:p>
          <a:p>
            <a:r>
              <a:rPr lang="en-US" sz="1000" dirty="0" smtClean="0">
                <a:solidFill>
                  <a:schemeClr val="tx1"/>
                </a:solidFill>
              </a:rPr>
              <a:t>*Increased </a:t>
            </a:r>
            <a:r>
              <a:rPr lang="en-US" sz="1000" dirty="0">
                <a:solidFill>
                  <a:schemeClr val="tx1"/>
                </a:solidFill>
              </a:rPr>
              <a:t>partisanship</a:t>
            </a:r>
          </a:p>
        </p:txBody>
      </p:sp>
      <p:sp>
        <p:nvSpPr>
          <p:cNvPr id="67" name="Rectangle 66"/>
          <p:cNvSpPr/>
          <p:nvPr/>
        </p:nvSpPr>
        <p:spPr>
          <a:xfrm>
            <a:off x="363603" y="4230250"/>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chemeClr val="tx1"/>
                </a:solidFill>
              </a:rPr>
              <a:t>Section </a:t>
            </a:r>
            <a:r>
              <a:rPr lang="en-US" sz="1000" b="1" u="sng" dirty="0" smtClean="0">
                <a:solidFill>
                  <a:schemeClr val="tx1"/>
                </a:solidFill>
              </a:rPr>
              <a:t>6</a:t>
            </a:r>
            <a:r>
              <a:rPr lang="en-US" sz="1000" dirty="0" smtClean="0">
                <a:solidFill>
                  <a:schemeClr val="tx1"/>
                </a:solidFill>
              </a:rPr>
              <a:t>    p. 134-136</a:t>
            </a:r>
            <a:endParaRPr lang="en-US" sz="1000" b="1" u="sng" dirty="0">
              <a:solidFill>
                <a:schemeClr val="tx1"/>
              </a:solidFill>
            </a:endParaRPr>
          </a:p>
          <a:p>
            <a:pPr marL="53975" indent="-53975">
              <a:buFont typeface="Arial" pitchFamily="34" charset="0"/>
              <a:buChar char="•"/>
            </a:pPr>
            <a:r>
              <a:rPr lang="en-US" sz="1000" dirty="0">
                <a:solidFill>
                  <a:schemeClr val="tx1"/>
                </a:solidFill>
              </a:rPr>
              <a:t> changes in election </a:t>
            </a:r>
          </a:p>
          <a:p>
            <a:r>
              <a:rPr lang="en-US" sz="1000" dirty="0">
                <a:solidFill>
                  <a:schemeClr val="tx1"/>
                </a:solidFill>
              </a:rPr>
              <a:t>process</a:t>
            </a:r>
          </a:p>
          <a:p>
            <a:pPr marL="53975" indent="-53975">
              <a:buFont typeface="Arial" pitchFamily="34" charset="0"/>
              <a:buChar char="•"/>
            </a:pPr>
            <a:r>
              <a:rPr lang="en-US" sz="1000" dirty="0">
                <a:solidFill>
                  <a:schemeClr val="tx1"/>
                </a:solidFill>
              </a:rPr>
              <a:t>Elections &amp; individuals – not much difference</a:t>
            </a:r>
          </a:p>
          <a:p>
            <a:pPr marL="53975" indent="-53975">
              <a:buFont typeface="Arial" pitchFamily="34" charset="0"/>
              <a:buChar char="•"/>
            </a:pPr>
            <a:r>
              <a:rPr lang="en-US" sz="1000" dirty="0">
                <a:solidFill>
                  <a:schemeClr val="tx1"/>
                </a:solidFill>
              </a:rPr>
              <a:t>We vote to give consent</a:t>
            </a:r>
          </a:p>
        </p:txBody>
      </p:sp>
      <p:sp>
        <p:nvSpPr>
          <p:cNvPr id="68" name="Text Box 2"/>
          <p:cNvSpPr txBox="1">
            <a:spLocks noChangeArrowheads="1"/>
          </p:cNvSpPr>
          <p:nvPr/>
        </p:nvSpPr>
        <p:spPr bwMode="auto">
          <a:xfrm>
            <a:off x="5105400" y="76200"/>
            <a:ext cx="3733800" cy="912812"/>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Telegram </a:t>
            </a:r>
            <a:r>
              <a:rPr kumimoji="0" lang="en-US" sz="2000" b="1" u="none" strike="noStrike" cap="none" normalizeH="0" baseline="0" dirty="0" smtClean="0">
                <a:ln>
                  <a:noFill/>
                </a:ln>
                <a:solidFill>
                  <a:schemeClr val="tx1"/>
                </a:solidFill>
                <a:effectLst/>
                <a:latin typeface="Times New Roman" pitchFamily="18" charset="0"/>
                <a:cs typeface="Times New Roman" pitchFamily="18" charset="0"/>
              </a:rPr>
              <a:t>and</a:t>
            </a: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 Make an Abstract</a:t>
            </a:r>
          </a:p>
          <a:p>
            <a:pPr marL="0" marR="0" lvl="0" indent="0" algn="ctr" defTabSz="914400" rtl="0" eaLnBrk="1" fontAlgn="base" latinLnBrk="0" hangingPunct="1">
              <a:lnSpc>
                <a:spcPct val="100000"/>
              </a:lnSpc>
              <a:spcBef>
                <a:spcPct val="0"/>
              </a:spcBef>
              <a:buClrTx/>
              <a:buSzTx/>
              <a:buFontTx/>
              <a:buNone/>
              <a:tabLst/>
            </a:pPr>
            <a:endParaRPr kumimoji="0" lang="en-US" sz="600" b="1" i="1" u="none" strike="noStrike" cap="none" normalizeH="0" baseline="0" dirty="0" smtClean="0">
              <a:ln>
                <a:noFill/>
              </a:ln>
              <a:solidFill>
                <a:schemeClr val="tx1"/>
              </a:solidFill>
              <a:effectLst/>
              <a:latin typeface="Times New Roman" pitchFamily="18" charset="0"/>
              <a:cs typeface="Times New Roman" pitchFamily="18" charset="0"/>
            </a:endParaRPr>
          </a:p>
          <a:p>
            <a:pPr algn="ctr" fontAlgn="base">
              <a:spcBef>
                <a:spcPct val="0"/>
              </a:spcBef>
            </a:pPr>
            <a:r>
              <a:rPr lang="en-US" sz="1400" dirty="0" err="1">
                <a:latin typeface="Times New Roman" pitchFamily="18" charset="0"/>
                <a:cs typeface="Times New Roman" pitchFamily="18" charset="0"/>
              </a:rPr>
              <a:t>ThinkSheet</a:t>
            </a:r>
            <a:r>
              <a:rPr lang="en-US" sz="1400" dirty="0">
                <a:latin typeface="Times New Roman" pitchFamily="18" charset="0"/>
                <a:cs typeface="Times New Roman" pitchFamily="18" charset="0"/>
              </a:rPr>
              <a:t> for </a:t>
            </a:r>
            <a:r>
              <a:rPr lang="en-US" sz="1400" u="sng" dirty="0">
                <a:latin typeface="Times New Roman" pitchFamily="18" charset="0"/>
                <a:cs typeface="Times New Roman" pitchFamily="18" charset="0"/>
              </a:rPr>
              <a:t>Synthesizing Along the Way</a:t>
            </a:r>
            <a:r>
              <a:rPr lang="en-US" sz="1400" dirty="0">
                <a:latin typeface="Times New Roman" pitchFamily="18" charset="0"/>
                <a:cs typeface="Times New Roman" pitchFamily="18" charset="0"/>
              </a:rPr>
              <a:t> and </a:t>
            </a:r>
            <a:r>
              <a:rPr lang="en-US" sz="1400" u="sng" dirty="0">
                <a:latin typeface="Times New Roman" pitchFamily="18" charset="0"/>
                <a:cs typeface="Times New Roman" pitchFamily="18" charset="0"/>
              </a:rPr>
              <a:t>Synthesizing After—Parts to Whole</a:t>
            </a:r>
            <a:endParaRPr lang="en-US" sz="1400"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9" name="Rectangle 68"/>
          <p:cNvSpPr/>
          <p:nvPr/>
        </p:nvSpPr>
        <p:spPr>
          <a:xfrm>
            <a:off x="4683151" y="5344078"/>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u="sng" dirty="0" smtClean="0">
              <a:solidFill>
                <a:srgbClr val="FF0000"/>
              </a:solidFill>
            </a:endParaRPr>
          </a:p>
          <a:p>
            <a:pPr algn="ctr"/>
            <a:r>
              <a:rPr lang="en-US" sz="1000" b="1" u="sng" dirty="0" smtClean="0">
                <a:solidFill>
                  <a:schemeClr val="tx1"/>
                </a:solidFill>
              </a:rPr>
              <a:t>Note</a:t>
            </a:r>
            <a:r>
              <a:rPr lang="en-US" sz="1000" dirty="0" smtClean="0">
                <a:solidFill>
                  <a:schemeClr val="tx1"/>
                </a:solidFill>
              </a:rPr>
              <a:t> </a:t>
            </a:r>
            <a:r>
              <a:rPr lang="en-US" sz="1000" dirty="0">
                <a:solidFill>
                  <a:schemeClr val="tx1"/>
                </a:solidFill>
              </a:rPr>
              <a:t>– </a:t>
            </a:r>
            <a:r>
              <a:rPr lang="en-US" sz="1000" dirty="0" smtClean="0">
                <a:solidFill>
                  <a:schemeClr val="tx1"/>
                </a:solidFill>
              </a:rPr>
              <a:t>I </a:t>
            </a:r>
            <a:r>
              <a:rPr lang="en-US" sz="1000" dirty="0">
                <a:solidFill>
                  <a:schemeClr val="tx1"/>
                </a:solidFill>
              </a:rPr>
              <a:t>did </a:t>
            </a:r>
            <a:r>
              <a:rPr lang="en-US" sz="1000" i="1" dirty="0" smtClean="0">
                <a:solidFill>
                  <a:schemeClr val="tx1"/>
                </a:solidFill>
              </a:rPr>
              <a:t>Telegrams </a:t>
            </a:r>
            <a:r>
              <a:rPr lang="en-US" sz="1000" dirty="0" smtClean="0">
                <a:solidFill>
                  <a:schemeClr val="tx1"/>
                </a:solidFill>
              </a:rPr>
              <a:t>for five sub-sections </a:t>
            </a:r>
            <a:r>
              <a:rPr lang="en-US" sz="1000" dirty="0">
                <a:solidFill>
                  <a:schemeClr val="tx1"/>
                </a:solidFill>
              </a:rPr>
              <a:t>for </a:t>
            </a:r>
            <a:r>
              <a:rPr lang="en-US" sz="1000" u="sng" dirty="0">
                <a:solidFill>
                  <a:schemeClr val="tx1"/>
                </a:solidFill>
              </a:rPr>
              <a:t>Section </a:t>
            </a:r>
            <a:r>
              <a:rPr lang="en-US" sz="1000" dirty="0" smtClean="0">
                <a:solidFill>
                  <a:schemeClr val="tx1"/>
                </a:solidFill>
              </a:rPr>
              <a:t>3, three of</a:t>
            </a:r>
            <a:r>
              <a:rPr lang="en-US" sz="1000" u="sng" dirty="0">
                <a:solidFill>
                  <a:schemeClr val="tx1"/>
                </a:solidFill>
              </a:rPr>
              <a:t>4</a:t>
            </a:r>
            <a:r>
              <a:rPr lang="en-US" sz="1000" dirty="0">
                <a:solidFill>
                  <a:schemeClr val="tx1"/>
                </a:solidFill>
              </a:rPr>
              <a:t>, four for </a:t>
            </a:r>
            <a:r>
              <a:rPr lang="en-US" sz="1000" u="sng" dirty="0">
                <a:solidFill>
                  <a:schemeClr val="tx1"/>
                </a:solidFill>
              </a:rPr>
              <a:t>5</a:t>
            </a:r>
            <a:r>
              <a:rPr lang="en-US" sz="1000" dirty="0">
                <a:solidFill>
                  <a:schemeClr val="tx1"/>
                </a:solidFill>
              </a:rPr>
              <a:t>, and three for </a:t>
            </a:r>
            <a:r>
              <a:rPr lang="en-US" sz="1000" u="sng" dirty="0">
                <a:solidFill>
                  <a:schemeClr val="tx1"/>
                </a:solidFill>
              </a:rPr>
              <a:t>6</a:t>
            </a:r>
            <a:r>
              <a:rPr lang="en-US" sz="1000" dirty="0">
                <a:solidFill>
                  <a:schemeClr val="tx1"/>
                </a:solidFill>
              </a:rPr>
              <a:t> </a:t>
            </a:r>
            <a:r>
              <a:rPr lang="en-US" sz="1000" dirty="0" smtClean="0">
                <a:solidFill>
                  <a:schemeClr val="tx1"/>
                </a:solidFill>
              </a:rPr>
              <a:t>(</a:t>
            </a:r>
            <a:r>
              <a:rPr lang="en-US" sz="1000" dirty="0">
                <a:solidFill>
                  <a:schemeClr val="tx1"/>
                </a:solidFill>
              </a:rPr>
              <a:t>none shown here)</a:t>
            </a:r>
          </a:p>
          <a:p>
            <a:pPr algn="ctr"/>
            <a:r>
              <a:rPr lang="en-US" sz="1000" dirty="0" smtClean="0">
                <a:solidFill>
                  <a:schemeClr val="tx1"/>
                </a:solidFill>
              </a:rPr>
              <a:t> </a:t>
            </a:r>
            <a:endParaRPr lang="en-US" sz="1000" dirty="0">
              <a:solidFill>
                <a:schemeClr val="tx1"/>
              </a:solidFill>
            </a:endParaRPr>
          </a:p>
        </p:txBody>
      </p:sp>
    </p:spTree>
    <p:extLst>
      <p:ext uri="{BB962C8B-B14F-4D97-AF65-F5344CB8AC3E}">
        <p14:creationId xmlns:p14="http://schemas.microsoft.com/office/powerpoint/2010/main" val="39525596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856983622"/>
              </p:ext>
            </p:extLst>
          </p:nvPr>
        </p:nvGraphicFramePr>
        <p:xfrm>
          <a:off x="381001" y="1066800"/>
          <a:ext cx="8458200" cy="1066800"/>
        </p:xfrm>
        <a:graphic>
          <a:graphicData uri="http://schemas.openxmlformats.org/drawingml/2006/table">
            <a:tbl>
              <a:tblPr firstRow="1" bandRow="1">
                <a:tableStyleId>{5C22544A-7EE6-4342-B048-85BDC9FD1C3A}</a:tableStyleId>
              </a:tblPr>
              <a:tblGrid>
                <a:gridCol w="1371599"/>
                <a:gridCol w="1447801"/>
                <a:gridCol w="1409700"/>
                <a:gridCol w="1409700"/>
                <a:gridCol w="1447799"/>
                <a:gridCol w="1371601"/>
              </a:tblGrid>
              <a:tr h="1066800">
                <a:tc>
                  <a:txBody>
                    <a:bodyPr/>
                    <a:lstStyle/>
                    <a:p>
                      <a:pPr algn="ctr"/>
                      <a:r>
                        <a:rPr kumimoji="0" lang="en-US" sz="1050" b="1" i="1" u="none" strike="noStrike" cap="none" normalizeH="0" baseline="0" dirty="0" smtClean="0">
                          <a:ln>
                            <a:noFill/>
                          </a:ln>
                          <a:solidFill>
                            <a:schemeClr val="tx1"/>
                          </a:solidFill>
                          <a:effectLst/>
                          <a:latin typeface="Times New Roman" pitchFamily="18" charset="0"/>
                          <a:cs typeface="Times New Roman" pitchFamily="18" charset="0"/>
                        </a:rPr>
                        <a:t>Telegram</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861093284"/>
              </p:ext>
            </p:extLst>
          </p:nvPr>
        </p:nvGraphicFramePr>
        <p:xfrm>
          <a:off x="381000" y="5334000"/>
          <a:ext cx="8458200" cy="1066800"/>
        </p:xfrm>
        <a:graphic>
          <a:graphicData uri="http://schemas.openxmlformats.org/drawingml/2006/table">
            <a:tbl>
              <a:tblPr firstRow="1" bandRow="1">
                <a:tableStyleId>{5C22544A-7EE6-4342-B048-85BDC9FD1C3A}</a:tableStyleId>
              </a:tblPr>
              <a:tblGrid>
                <a:gridCol w="1371600"/>
                <a:gridCol w="1447800"/>
                <a:gridCol w="1409700"/>
                <a:gridCol w="1409700"/>
                <a:gridCol w="1447800"/>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796707163"/>
              </p:ext>
            </p:extLst>
          </p:nvPr>
        </p:nvGraphicFramePr>
        <p:xfrm>
          <a:off x="381000" y="2133600"/>
          <a:ext cx="1371600" cy="3200400"/>
        </p:xfrm>
        <a:graphic>
          <a:graphicData uri="http://schemas.openxmlformats.org/drawingml/2006/table">
            <a:tbl>
              <a:tblPr firstRow="1" bandRow="1">
                <a:tableStyleId>{5C22544A-7EE6-4342-B048-85BDC9FD1C3A}</a:tableStyleId>
              </a:tblPr>
              <a:tblGrid>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800384778"/>
              </p:ext>
            </p:extLst>
          </p:nvPr>
        </p:nvGraphicFramePr>
        <p:xfrm>
          <a:off x="7467600" y="2133600"/>
          <a:ext cx="1371600" cy="3200400"/>
        </p:xfrm>
        <a:graphic>
          <a:graphicData uri="http://schemas.openxmlformats.org/drawingml/2006/table">
            <a:tbl>
              <a:tblPr firstRow="1" bandRow="1">
                <a:tableStyleId>{5C22544A-7EE6-4342-B048-85BDC9FD1C3A}</a:tableStyleId>
              </a:tblPr>
              <a:tblGrid>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7" name="TextBox 16"/>
          <p:cNvSpPr txBox="1"/>
          <p:nvPr/>
        </p:nvSpPr>
        <p:spPr>
          <a:xfrm>
            <a:off x="3886200" y="2133600"/>
            <a:ext cx="1447800" cy="553998"/>
          </a:xfrm>
          <a:prstGeom prst="rect">
            <a:avLst/>
          </a:prstGeom>
          <a:noFill/>
        </p:spPr>
        <p:txBody>
          <a:bodyPr wrap="square" rtlCol="0">
            <a:spAutoFit/>
          </a:bodyPr>
          <a:lstStyle/>
          <a:p>
            <a:pPr lvl="0" algn="ctr"/>
            <a:r>
              <a:rPr kumimoji="0" lang="en-US" sz="1200" b="1" i="1" u="none" strike="noStrike" cap="none" normalizeH="0" baseline="0" dirty="0" smtClean="0">
                <a:ln>
                  <a:noFill/>
                </a:ln>
                <a:solidFill>
                  <a:schemeClr val="tx1"/>
                </a:solidFill>
                <a:effectLst/>
                <a:latin typeface="Times New Roman" pitchFamily="18" charset="0"/>
                <a:cs typeface="Times New Roman" pitchFamily="18" charset="0"/>
              </a:rPr>
              <a:t>Abstract</a:t>
            </a:r>
            <a:endParaRPr kumimoji="0" lang="en-US" sz="1050" b="1" i="0" u="none" strike="noStrike" cap="none" normalizeH="0" baseline="0" dirty="0" smtClean="0">
              <a:ln>
                <a:noFill/>
              </a:ln>
              <a:solidFill>
                <a:schemeClr val="tx1"/>
              </a:solidFill>
              <a:effectLst/>
              <a:latin typeface="Times New Roman" pitchFamily="18" charset="0"/>
              <a:cs typeface="Times New Roman" pitchFamily="18" charset="0"/>
            </a:endParaRPr>
          </a:p>
          <a:p>
            <a:pPr algn="ctr"/>
            <a:endParaRPr lang="en-US" dirty="0"/>
          </a:p>
        </p:txBody>
      </p:sp>
      <p:sp>
        <p:nvSpPr>
          <p:cNvPr id="2" name="TextBox 1"/>
          <p:cNvSpPr txBox="1"/>
          <p:nvPr/>
        </p:nvSpPr>
        <p:spPr>
          <a:xfrm>
            <a:off x="359044" y="1295400"/>
            <a:ext cx="1447800" cy="553998"/>
          </a:xfrm>
          <a:prstGeom prst="rect">
            <a:avLst/>
          </a:prstGeom>
          <a:noFill/>
        </p:spPr>
        <p:txBody>
          <a:bodyPr wrap="square" rtlCol="0">
            <a:spAutoFit/>
          </a:bodyPr>
          <a:lstStyle/>
          <a:p>
            <a:r>
              <a:rPr lang="en-US" sz="1000" dirty="0" smtClean="0"/>
              <a:t>Washington’s Adjust-</a:t>
            </a:r>
            <a:r>
              <a:rPr lang="en-US" sz="1000" dirty="0" err="1" smtClean="0"/>
              <a:t>ments</a:t>
            </a:r>
            <a:r>
              <a:rPr lang="en-US" sz="1000" dirty="0" smtClean="0"/>
              <a:t> – hoped for Unity (Not!)</a:t>
            </a:r>
            <a:endParaRPr lang="en-US" sz="1000" dirty="0"/>
          </a:p>
        </p:txBody>
      </p:sp>
      <p:sp>
        <p:nvSpPr>
          <p:cNvPr id="4" name="TextBox 3"/>
          <p:cNvSpPr txBox="1"/>
          <p:nvPr/>
        </p:nvSpPr>
        <p:spPr>
          <a:xfrm>
            <a:off x="1333500" y="1060803"/>
            <a:ext cx="533400" cy="246221"/>
          </a:xfrm>
          <a:prstGeom prst="rect">
            <a:avLst/>
          </a:prstGeom>
          <a:noFill/>
        </p:spPr>
        <p:txBody>
          <a:bodyPr wrap="square" rtlCol="0">
            <a:spAutoFit/>
          </a:bodyPr>
          <a:lstStyle/>
          <a:p>
            <a:r>
              <a:rPr lang="en-US" sz="1000" dirty="0" smtClean="0"/>
              <a:t>p 118</a:t>
            </a:r>
            <a:endParaRPr lang="en-US" sz="1000" dirty="0"/>
          </a:p>
        </p:txBody>
      </p:sp>
      <p:sp>
        <p:nvSpPr>
          <p:cNvPr id="11" name="TextBox 10"/>
          <p:cNvSpPr txBox="1"/>
          <p:nvPr/>
        </p:nvSpPr>
        <p:spPr>
          <a:xfrm>
            <a:off x="1844944" y="1238617"/>
            <a:ext cx="1447800" cy="861774"/>
          </a:xfrm>
          <a:prstGeom prst="rect">
            <a:avLst/>
          </a:prstGeom>
          <a:noFill/>
        </p:spPr>
        <p:txBody>
          <a:bodyPr wrap="square" rtlCol="0">
            <a:spAutoFit/>
          </a:bodyPr>
          <a:lstStyle/>
          <a:p>
            <a:pPr algn="ctr"/>
            <a:r>
              <a:rPr lang="en-US" sz="1000" dirty="0" smtClean="0"/>
              <a:t>Role of Govt.</a:t>
            </a:r>
          </a:p>
          <a:p>
            <a:endParaRPr lang="en-US" sz="1000" dirty="0"/>
          </a:p>
          <a:p>
            <a:pPr algn="ctr"/>
            <a:r>
              <a:rPr lang="en-US" sz="1000" dirty="0" smtClean="0"/>
              <a:t>Jefferson - - - Hamilton</a:t>
            </a:r>
          </a:p>
          <a:p>
            <a:pPr algn="ctr"/>
            <a:r>
              <a:rPr lang="en-US" sz="1000" dirty="0" smtClean="0"/>
              <a:t>(Small)           (Powerful)</a:t>
            </a:r>
          </a:p>
          <a:p>
            <a:pPr algn="ctr"/>
            <a:endParaRPr lang="en-US" sz="1000" dirty="0"/>
          </a:p>
        </p:txBody>
      </p:sp>
      <p:sp>
        <p:nvSpPr>
          <p:cNvPr id="12" name="TextBox 11"/>
          <p:cNvSpPr txBox="1"/>
          <p:nvPr/>
        </p:nvSpPr>
        <p:spPr>
          <a:xfrm>
            <a:off x="2781300" y="1023065"/>
            <a:ext cx="533400" cy="246221"/>
          </a:xfrm>
          <a:prstGeom prst="rect">
            <a:avLst/>
          </a:prstGeom>
          <a:noFill/>
        </p:spPr>
        <p:txBody>
          <a:bodyPr wrap="square" rtlCol="0">
            <a:spAutoFit/>
          </a:bodyPr>
          <a:lstStyle/>
          <a:p>
            <a:r>
              <a:rPr lang="en-US" sz="1000" dirty="0" smtClean="0"/>
              <a:t>p 120</a:t>
            </a:r>
            <a:endParaRPr lang="en-US" sz="1000" dirty="0"/>
          </a:p>
        </p:txBody>
      </p:sp>
      <p:cxnSp>
        <p:nvCxnSpPr>
          <p:cNvPr id="6" name="Straight Arrow Connector 5"/>
          <p:cNvCxnSpPr/>
          <p:nvPr/>
        </p:nvCxnSpPr>
        <p:spPr>
          <a:xfrm flipH="1">
            <a:off x="2298915" y="1463625"/>
            <a:ext cx="152400" cy="104001"/>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2590800" y="1457726"/>
            <a:ext cx="152400" cy="104001"/>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209441" y="1270119"/>
            <a:ext cx="1447800" cy="861774"/>
          </a:xfrm>
          <a:prstGeom prst="rect">
            <a:avLst/>
          </a:prstGeom>
          <a:noFill/>
        </p:spPr>
        <p:txBody>
          <a:bodyPr wrap="square" rtlCol="0">
            <a:spAutoFit/>
          </a:bodyPr>
          <a:lstStyle/>
          <a:p>
            <a:pPr algn="ctr"/>
            <a:r>
              <a:rPr lang="en-US" sz="1000" dirty="0" smtClean="0"/>
              <a:t>2 Parties Started</a:t>
            </a:r>
          </a:p>
          <a:p>
            <a:endParaRPr lang="en-US" sz="1000" dirty="0"/>
          </a:p>
          <a:p>
            <a:pPr algn="ctr"/>
            <a:r>
              <a:rPr lang="en-US" sz="1000" dirty="0" smtClean="0"/>
              <a:t>Demo-</a:t>
            </a:r>
            <a:r>
              <a:rPr lang="en-US" sz="1000" dirty="0" err="1" smtClean="0"/>
              <a:t>Repub</a:t>
            </a:r>
            <a:r>
              <a:rPr lang="en-US" sz="1000" dirty="0"/>
              <a:t> </a:t>
            </a:r>
            <a:r>
              <a:rPr lang="en-US" sz="1000" dirty="0" smtClean="0"/>
              <a:t>- - - - Fed</a:t>
            </a:r>
          </a:p>
          <a:p>
            <a:pPr algn="ctr"/>
            <a:r>
              <a:rPr lang="en-US" sz="1000" dirty="0" smtClean="0"/>
              <a:t>(Small)                 (Strong)</a:t>
            </a:r>
          </a:p>
          <a:p>
            <a:pPr algn="ctr"/>
            <a:endParaRPr lang="en-US" sz="1000" dirty="0"/>
          </a:p>
        </p:txBody>
      </p:sp>
      <p:sp>
        <p:nvSpPr>
          <p:cNvPr id="20" name="TextBox 19"/>
          <p:cNvSpPr txBox="1"/>
          <p:nvPr/>
        </p:nvSpPr>
        <p:spPr>
          <a:xfrm>
            <a:off x="4145797" y="1049179"/>
            <a:ext cx="533400" cy="246221"/>
          </a:xfrm>
          <a:prstGeom prst="rect">
            <a:avLst/>
          </a:prstGeom>
          <a:noFill/>
        </p:spPr>
        <p:txBody>
          <a:bodyPr wrap="square" rtlCol="0">
            <a:spAutoFit/>
          </a:bodyPr>
          <a:lstStyle/>
          <a:p>
            <a:r>
              <a:rPr lang="en-US" sz="1000" dirty="0" smtClean="0"/>
              <a:t>p 121</a:t>
            </a:r>
            <a:endParaRPr lang="en-US" sz="1000" dirty="0"/>
          </a:p>
        </p:txBody>
      </p:sp>
      <p:sp>
        <p:nvSpPr>
          <p:cNvPr id="21" name="TextBox 20"/>
          <p:cNvSpPr txBox="1"/>
          <p:nvPr/>
        </p:nvSpPr>
        <p:spPr>
          <a:xfrm>
            <a:off x="4626244" y="1278328"/>
            <a:ext cx="1447800" cy="1015663"/>
          </a:xfrm>
          <a:prstGeom prst="rect">
            <a:avLst/>
          </a:prstGeom>
          <a:noFill/>
        </p:spPr>
        <p:txBody>
          <a:bodyPr wrap="square" rtlCol="0">
            <a:spAutoFit/>
          </a:bodyPr>
          <a:lstStyle/>
          <a:p>
            <a:pPr algn="ctr"/>
            <a:r>
              <a:rPr lang="en-US" sz="1000" b="1" u="sng" dirty="0" smtClean="0"/>
              <a:t>Section 1</a:t>
            </a:r>
          </a:p>
          <a:p>
            <a:pPr algn="ctr"/>
            <a:r>
              <a:rPr lang="en-US" sz="1000" dirty="0" smtClean="0"/>
              <a:t>The two strongest ideologies</a:t>
            </a:r>
          </a:p>
          <a:p>
            <a:pPr algn="ctr"/>
            <a:r>
              <a:rPr lang="en-US" sz="1000" dirty="0" smtClean="0"/>
              <a:t>=</a:t>
            </a:r>
            <a:endParaRPr lang="en-US" sz="1000" dirty="0"/>
          </a:p>
          <a:p>
            <a:pPr algn="ctr"/>
            <a:r>
              <a:rPr lang="en-US" sz="1000" dirty="0" smtClean="0"/>
              <a:t>Two Political Parties</a:t>
            </a:r>
          </a:p>
          <a:p>
            <a:pPr algn="ctr"/>
            <a:endParaRPr lang="en-US" sz="1000" dirty="0"/>
          </a:p>
        </p:txBody>
      </p:sp>
      <p:sp>
        <p:nvSpPr>
          <p:cNvPr id="22" name="TextBox 21"/>
          <p:cNvSpPr txBox="1"/>
          <p:nvPr/>
        </p:nvSpPr>
        <p:spPr>
          <a:xfrm>
            <a:off x="5372100" y="1023066"/>
            <a:ext cx="948625" cy="246221"/>
          </a:xfrm>
          <a:prstGeom prst="rect">
            <a:avLst/>
          </a:prstGeom>
          <a:noFill/>
        </p:spPr>
        <p:txBody>
          <a:bodyPr wrap="square" rtlCol="0">
            <a:spAutoFit/>
          </a:bodyPr>
          <a:lstStyle/>
          <a:p>
            <a:r>
              <a:rPr lang="en-US" sz="1000" dirty="0" smtClean="0"/>
              <a:t>p 118-121</a:t>
            </a:r>
            <a:endParaRPr lang="en-US" sz="1000" dirty="0"/>
          </a:p>
        </p:txBody>
      </p:sp>
      <p:sp>
        <p:nvSpPr>
          <p:cNvPr id="23" name="TextBox 22"/>
          <p:cNvSpPr txBox="1"/>
          <p:nvPr/>
        </p:nvSpPr>
        <p:spPr>
          <a:xfrm>
            <a:off x="5997844" y="1218738"/>
            <a:ext cx="1524000" cy="1015663"/>
          </a:xfrm>
          <a:prstGeom prst="rect">
            <a:avLst/>
          </a:prstGeom>
          <a:noFill/>
        </p:spPr>
        <p:txBody>
          <a:bodyPr wrap="square" rtlCol="0">
            <a:spAutoFit/>
          </a:bodyPr>
          <a:lstStyle/>
          <a:p>
            <a:pPr algn="ctr"/>
            <a:r>
              <a:rPr lang="en-US" sz="1000" dirty="0" smtClean="0"/>
              <a:t>3 Reasons for NOT direct democracy</a:t>
            </a:r>
          </a:p>
          <a:p>
            <a:pPr algn="ctr"/>
            <a:endParaRPr lang="en-US" sz="1000" dirty="0"/>
          </a:p>
          <a:p>
            <a:pPr algn="ctr"/>
            <a:r>
              <a:rPr lang="en-US" sz="1000" dirty="0" smtClean="0"/>
              <a:t>But keep consent of the people – filtered consent</a:t>
            </a:r>
          </a:p>
          <a:p>
            <a:pPr algn="ctr"/>
            <a:endParaRPr lang="en-US" sz="1000" dirty="0"/>
          </a:p>
        </p:txBody>
      </p:sp>
      <p:sp>
        <p:nvSpPr>
          <p:cNvPr id="24" name="TextBox 23"/>
          <p:cNvSpPr txBox="1"/>
          <p:nvPr/>
        </p:nvSpPr>
        <p:spPr>
          <a:xfrm>
            <a:off x="7010400" y="1026942"/>
            <a:ext cx="533400" cy="246221"/>
          </a:xfrm>
          <a:prstGeom prst="rect">
            <a:avLst/>
          </a:prstGeom>
          <a:noFill/>
        </p:spPr>
        <p:txBody>
          <a:bodyPr wrap="square" rtlCol="0">
            <a:spAutoFit/>
          </a:bodyPr>
          <a:lstStyle/>
          <a:p>
            <a:r>
              <a:rPr lang="en-US" sz="1000" dirty="0" smtClean="0"/>
              <a:t>p 122</a:t>
            </a:r>
            <a:endParaRPr lang="en-US" sz="1000" dirty="0"/>
          </a:p>
        </p:txBody>
      </p:sp>
      <p:sp>
        <p:nvSpPr>
          <p:cNvPr id="25" name="TextBox 24"/>
          <p:cNvSpPr txBox="1"/>
          <p:nvPr/>
        </p:nvSpPr>
        <p:spPr>
          <a:xfrm>
            <a:off x="7372673" y="1201252"/>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H. of Rep.</a:t>
            </a:r>
          </a:p>
          <a:p>
            <a:pPr algn="ctr"/>
            <a:r>
              <a:rPr lang="en-US" sz="1000" dirty="0" smtClean="0"/>
              <a:t>Directly elected – 2 </a:t>
            </a:r>
            <a:r>
              <a:rPr lang="en-US" sz="1000" dirty="0" err="1" smtClean="0"/>
              <a:t>yrs</a:t>
            </a:r>
            <a:r>
              <a:rPr lang="en-US" sz="1000" dirty="0" smtClean="0"/>
              <a:t> based on population </a:t>
            </a:r>
          </a:p>
          <a:p>
            <a:pPr algn="ctr"/>
            <a:r>
              <a:rPr lang="en-US" sz="1000" dirty="0" smtClean="0"/>
              <a:t>1 rep per # of people</a:t>
            </a:r>
          </a:p>
          <a:p>
            <a:pPr algn="ctr"/>
            <a:endParaRPr lang="en-US" sz="1000" dirty="0"/>
          </a:p>
        </p:txBody>
      </p:sp>
      <p:sp>
        <p:nvSpPr>
          <p:cNvPr id="26" name="TextBox 25"/>
          <p:cNvSpPr txBox="1"/>
          <p:nvPr/>
        </p:nvSpPr>
        <p:spPr>
          <a:xfrm>
            <a:off x="8420100" y="1001378"/>
            <a:ext cx="533400" cy="246221"/>
          </a:xfrm>
          <a:prstGeom prst="rect">
            <a:avLst/>
          </a:prstGeom>
          <a:noFill/>
        </p:spPr>
        <p:txBody>
          <a:bodyPr wrap="square" rtlCol="0">
            <a:spAutoFit/>
          </a:bodyPr>
          <a:lstStyle/>
          <a:p>
            <a:r>
              <a:rPr lang="en-US" sz="1000" dirty="0" smtClean="0"/>
              <a:t>p 123</a:t>
            </a:r>
            <a:endParaRPr lang="en-US" sz="1000" dirty="0"/>
          </a:p>
        </p:txBody>
      </p:sp>
      <p:sp>
        <p:nvSpPr>
          <p:cNvPr id="27" name="TextBox 26"/>
          <p:cNvSpPr txBox="1"/>
          <p:nvPr/>
        </p:nvSpPr>
        <p:spPr>
          <a:xfrm>
            <a:off x="7398503" y="2270922"/>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Senate</a:t>
            </a:r>
          </a:p>
          <a:p>
            <a:pPr algn="ctr"/>
            <a:r>
              <a:rPr lang="en-US" sz="1000" dirty="0" smtClean="0"/>
              <a:t>For 6 </a:t>
            </a:r>
            <a:r>
              <a:rPr lang="en-US" sz="1000" dirty="0" err="1" smtClean="0"/>
              <a:t>yrs</a:t>
            </a:r>
            <a:r>
              <a:rPr lang="en-US" sz="1000" dirty="0" smtClean="0"/>
              <a:t> – 2 per state</a:t>
            </a:r>
          </a:p>
          <a:p>
            <a:pPr algn="ctr"/>
            <a:r>
              <a:rPr lang="en-US" sz="1000" dirty="0" smtClean="0"/>
              <a:t>Before 1913 elected by state legislature</a:t>
            </a:r>
          </a:p>
          <a:p>
            <a:pPr algn="ctr"/>
            <a:endParaRPr lang="en-US" sz="1000" dirty="0"/>
          </a:p>
        </p:txBody>
      </p:sp>
      <p:sp>
        <p:nvSpPr>
          <p:cNvPr id="28" name="TextBox 27"/>
          <p:cNvSpPr txBox="1"/>
          <p:nvPr/>
        </p:nvSpPr>
        <p:spPr>
          <a:xfrm>
            <a:off x="8340671" y="2086074"/>
            <a:ext cx="533400" cy="246221"/>
          </a:xfrm>
          <a:prstGeom prst="rect">
            <a:avLst/>
          </a:prstGeom>
          <a:noFill/>
        </p:spPr>
        <p:txBody>
          <a:bodyPr wrap="square" rtlCol="0">
            <a:spAutoFit/>
          </a:bodyPr>
          <a:lstStyle/>
          <a:p>
            <a:r>
              <a:rPr lang="en-US" sz="1000" dirty="0" smtClean="0"/>
              <a:t>p 123</a:t>
            </a:r>
            <a:endParaRPr lang="en-US" sz="1000" dirty="0"/>
          </a:p>
        </p:txBody>
      </p:sp>
      <p:sp>
        <p:nvSpPr>
          <p:cNvPr id="29" name="TextBox 28"/>
          <p:cNvSpPr txBox="1"/>
          <p:nvPr/>
        </p:nvSpPr>
        <p:spPr>
          <a:xfrm>
            <a:off x="7372673" y="3347958"/>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President</a:t>
            </a:r>
          </a:p>
          <a:p>
            <a:pPr algn="ctr"/>
            <a:r>
              <a:rPr lang="en-US" sz="1000" dirty="0" smtClean="0"/>
              <a:t># of Senators plus # of H. of Rep = Electoral College</a:t>
            </a:r>
          </a:p>
          <a:p>
            <a:pPr algn="ctr"/>
            <a:r>
              <a:rPr lang="en-US" sz="1000" dirty="0" smtClean="0"/>
              <a:t>4 </a:t>
            </a:r>
            <a:r>
              <a:rPr lang="en-US" sz="1000" dirty="0" err="1" smtClean="0"/>
              <a:t>yrs</a:t>
            </a:r>
            <a:r>
              <a:rPr lang="en-US" sz="1000" dirty="0" smtClean="0"/>
              <a:t> – not popular vote</a:t>
            </a:r>
          </a:p>
          <a:p>
            <a:pPr algn="ctr"/>
            <a:endParaRPr lang="en-US" sz="1000" dirty="0"/>
          </a:p>
        </p:txBody>
      </p:sp>
      <p:sp>
        <p:nvSpPr>
          <p:cNvPr id="30" name="TextBox 29"/>
          <p:cNvSpPr txBox="1"/>
          <p:nvPr/>
        </p:nvSpPr>
        <p:spPr>
          <a:xfrm>
            <a:off x="8314841" y="3163110"/>
            <a:ext cx="533400" cy="246221"/>
          </a:xfrm>
          <a:prstGeom prst="rect">
            <a:avLst/>
          </a:prstGeom>
          <a:noFill/>
        </p:spPr>
        <p:txBody>
          <a:bodyPr wrap="square" rtlCol="0">
            <a:spAutoFit/>
          </a:bodyPr>
          <a:lstStyle/>
          <a:p>
            <a:r>
              <a:rPr lang="en-US" sz="1000" dirty="0" smtClean="0"/>
              <a:t>p 124</a:t>
            </a:r>
            <a:endParaRPr lang="en-US" sz="1000" dirty="0"/>
          </a:p>
        </p:txBody>
      </p:sp>
      <p:sp>
        <p:nvSpPr>
          <p:cNvPr id="31" name="TextBox 30"/>
          <p:cNvSpPr txBox="1"/>
          <p:nvPr/>
        </p:nvSpPr>
        <p:spPr>
          <a:xfrm>
            <a:off x="7402378" y="4419600"/>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Supreme Court</a:t>
            </a:r>
          </a:p>
          <a:p>
            <a:pPr algn="ctr"/>
            <a:r>
              <a:rPr lang="en-US" sz="1000" dirty="0" smtClean="0"/>
              <a:t>Nominated by Pres.  Consent of Senate</a:t>
            </a:r>
          </a:p>
          <a:p>
            <a:pPr algn="ctr"/>
            <a:r>
              <a:rPr lang="en-US" sz="1000" dirty="0"/>
              <a:t>f</a:t>
            </a:r>
            <a:r>
              <a:rPr lang="en-US" sz="1000" dirty="0" smtClean="0"/>
              <a:t>or life</a:t>
            </a:r>
          </a:p>
          <a:p>
            <a:pPr algn="ctr"/>
            <a:endParaRPr lang="en-US" sz="1000" dirty="0"/>
          </a:p>
        </p:txBody>
      </p:sp>
      <p:sp>
        <p:nvSpPr>
          <p:cNvPr id="32" name="TextBox 31"/>
          <p:cNvSpPr txBox="1"/>
          <p:nvPr/>
        </p:nvSpPr>
        <p:spPr>
          <a:xfrm>
            <a:off x="8344546" y="4221837"/>
            <a:ext cx="533400" cy="246221"/>
          </a:xfrm>
          <a:prstGeom prst="rect">
            <a:avLst/>
          </a:prstGeom>
          <a:noFill/>
        </p:spPr>
        <p:txBody>
          <a:bodyPr wrap="square" rtlCol="0">
            <a:spAutoFit/>
          </a:bodyPr>
          <a:lstStyle/>
          <a:p>
            <a:r>
              <a:rPr lang="en-US" sz="1000" dirty="0" smtClean="0"/>
              <a:t>p 124</a:t>
            </a:r>
            <a:endParaRPr lang="en-US" sz="1000" dirty="0"/>
          </a:p>
        </p:txBody>
      </p:sp>
      <p:sp>
        <p:nvSpPr>
          <p:cNvPr id="33" name="TextBox 32"/>
          <p:cNvSpPr txBox="1"/>
          <p:nvPr/>
        </p:nvSpPr>
        <p:spPr>
          <a:xfrm>
            <a:off x="7449841" y="5458510"/>
            <a:ext cx="1745497" cy="1015663"/>
          </a:xfrm>
          <a:prstGeom prst="rect">
            <a:avLst/>
          </a:prstGeom>
          <a:noFill/>
        </p:spPr>
        <p:txBody>
          <a:bodyPr wrap="square" rtlCol="0">
            <a:spAutoFit/>
          </a:bodyPr>
          <a:lstStyle/>
          <a:p>
            <a:r>
              <a:rPr lang="en-US" sz="1000" dirty="0" smtClean="0"/>
              <a:t>Removal from Office</a:t>
            </a:r>
          </a:p>
          <a:p>
            <a:r>
              <a:rPr lang="en-US" sz="1000" dirty="0" smtClean="0"/>
              <a:t>*Voted out</a:t>
            </a:r>
          </a:p>
          <a:p>
            <a:r>
              <a:rPr lang="en-US" sz="1000" dirty="0"/>
              <a:t>*</a:t>
            </a:r>
            <a:r>
              <a:rPr lang="en-US" sz="1000" dirty="0" smtClean="0"/>
              <a:t>Congress – by members</a:t>
            </a:r>
          </a:p>
          <a:p>
            <a:r>
              <a:rPr lang="en-US" sz="1000" dirty="0" smtClean="0"/>
              <a:t>*</a:t>
            </a:r>
            <a:r>
              <a:rPr lang="en-US" sz="1000" dirty="0" err="1" smtClean="0"/>
              <a:t>Pres</a:t>
            </a:r>
            <a:r>
              <a:rPr lang="en-US" sz="1000" dirty="0" smtClean="0"/>
              <a:t> – impeach by the </a:t>
            </a:r>
          </a:p>
          <a:p>
            <a:r>
              <a:rPr lang="en-US" sz="1000" dirty="0" smtClean="0"/>
              <a:t>H of Rep, Trial by Senate</a:t>
            </a:r>
          </a:p>
          <a:p>
            <a:endParaRPr lang="en-US" sz="1000" dirty="0"/>
          </a:p>
        </p:txBody>
      </p:sp>
      <p:sp>
        <p:nvSpPr>
          <p:cNvPr id="34" name="TextBox 33"/>
          <p:cNvSpPr txBox="1"/>
          <p:nvPr/>
        </p:nvSpPr>
        <p:spPr>
          <a:xfrm>
            <a:off x="8318715" y="5288637"/>
            <a:ext cx="533400" cy="246221"/>
          </a:xfrm>
          <a:prstGeom prst="rect">
            <a:avLst/>
          </a:prstGeom>
          <a:noFill/>
        </p:spPr>
        <p:txBody>
          <a:bodyPr wrap="square" rtlCol="0">
            <a:spAutoFit/>
          </a:bodyPr>
          <a:lstStyle/>
          <a:p>
            <a:r>
              <a:rPr lang="en-US" sz="1000" dirty="0" smtClean="0"/>
              <a:t>p 124</a:t>
            </a:r>
            <a:endParaRPr lang="en-US" sz="1000" dirty="0"/>
          </a:p>
        </p:txBody>
      </p:sp>
      <p:sp>
        <p:nvSpPr>
          <p:cNvPr id="35" name="TextBox 34"/>
          <p:cNvSpPr txBox="1"/>
          <p:nvPr/>
        </p:nvSpPr>
        <p:spPr>
          <a:xfrm>
            <a:off x="5924873" y="5534858"/>
            <a:ext cx="1447800" cy="707886"/>
          </a:xfrm>
          <a:prstGeom prst="rect">
            <a:avLst/>
          </a:prstGeom>
          <a:noFill/>
        </p:spPr>
        <p:txBody>
          <a:bodyPr wrap="square" rtlCol="0">
            <a:spAutoFit/>
          </a:bodyPr>
          <a:lstStyle/>
          <a:p>
            <a:pPr algn="ctr"/>
            <a:r>
              <a:rPr lang="en-US" sz="1000" b="1" u="sng" dirty="0" smtClean="0"/>
              <a:t>Section 2</a:t>
            </a:r>
          </a:p>
          <a:p>
            <a:pPr algn="ctr"/>
            <a:r>
              <a:rPr lang="en-US" sz="1000" dirty="0" smtClean="0"/>
              <a:t>The meaning of “filtered” consent</a:t>
            </a:r>
          </a:p>
          <a:p>
            <a:pPr algn="ctr"/>
            <a:endParaRPr lang="en-US" sz="1000" dirty="0"/>
          </a:p>
        </p:txBody>
      </p:sp>
      <p:sp>
        <p:nvSpPr>
          <p:cNvPr id="36" name="TextBox 35"/>
          <p:cNvSpPr txBox="1"/>
          <p:nvPr/>
        </p:nvSpPr>
        <p:spPr>
          <a:xfrm>
            <a:off x="6670729" y="5279596"/>
            <a:ext cx="948625" cy="246221"/>
          </a:xfrm>
          <a:prstGeom prst="rect">
            <a:avLst/>
          </a:prstGeom>
          <a:noFill/>
        </p:spPr>
        <p:txBody>
          <a:bodyPr wrap="square" rtlCol="0">
            <a:spAutoFit/>
          </a:bodyPr>
          <a:lstStyle/>
          <a:p>
            <a:r>
              <a:rPr lang="en-US" sz="1000" dirty="0" smtClean="0"/>
              <a:t>p 121-124</a:t>
            </a:r>
            <a:endParaRPr lang="en-US" sz="1000" dirty="0"/>
          </a:p>
        </p:txBody>
      </p:sp>
      <p:sp>
        <p:nvSpPr>
          <p:cNvPr id="37" name="TextBox 36"/>
          <p:cNvSpPr txBox="1"/>
          <p:nvPr/>
        </p:nvSpPr>
        <p:spPr>
          <a:xfrm>
            <a:off x="4553918" y="5476101"/>
            <a:ext cx="1520125" cy="707886"/>
          </a:xfrm>
          <a:prstGeom prst="rect">
            <a:avLst/>
          </a:prstGeom>
          <a:noFill/>
        </p:spPr>
        <p:txBody>
          <a:bodyPr wrap="square" rtlCol="0">
            <a:spAutoFit/>
          </a:bodyPr>
          <a:lstStyle/>
          <a:p>
            <a:pPr algn="ctr"/>
            <a:r>
              <a:rPr lang="en-US" sz="1000" b="1" u="sng" dirty="0" smtClean="0"/>
              <a:t>Note</a:t>
            </a:r>
            <a:r>
              <a:rPr lang="en-US" sz="1000" dirty="0" smtClean="0"/>
              <a:t> – I did five subsections for </a:t>
            </a:r>
            <a:r>
              <a:rPr lang="en-US" sz="1000" u="sng" dirty="0"/>
              <a:t>S</a:t>
            </a:r>
            <a:r>
              <a:rPr lang="en-US" sz="1000" u="sng" dirty="0" smtClean="0"/>
              <a:t>ection 3 </a:t>
            </a:r>
            <a:r>
              <a:rPr lang="en-US" sz="1000" dirty="0" smtClean="0"/>
              <a:t>(not shown here)</a:t>
            </a:r>
          </a:p>
          <a:p>
            <a:pPr algn="ctr"/>
            <a:endParaRPr lang="en-US" sz="1000" dirty="0"/>
          </a:p>
        </p:txBody>
      </p:sp>
      <p:sp>
        <p:nvSpPr>
          <p:cNvPr id="38" name="TextBox 37"/>
          <p:cNvSpPr txBox="1"/>
          <p:nvPr/>
        </p:nvSpPr>
        <p:spPr>
          <a:xfrm>
            <a:off x="3128074" y="5458510"/>
            <a:ext cx="1447800" cy="1169551"/>
          </a:xfrm>
          <a:prstGeom prst="rect">
            <a:avLst/>
          </a:prstGeom>
          <a:noFill/>
        </p:spPr>
        <p:txBody>
          <a:bodyPr wrap="square" rtlCol="0">
            <a:spAutoFit/>
          </a:bodyPr>
          <a:lstStyle/>
          <a:p>
            <a:pPr algn="ctr"/>
            <a:r>
              <a:rPr lang="en-US" sz="1000" b="1" u="sng" dirty="0" smtClean="0"/>
              <a:t>Section 3</a:t>
            </a:r>
          </a:p>
          <a:p>
            <a:pPr algn="ctr"/>
            <a:r>
              <a:rPr lang="en-US" sz="1000" dirty="0" smtClean="0"/>
              <a:t>pp. 125-127 Contrasting US system of elections (winner take all) with Parliament (proportional)</a:t>
            </a:r>
          </a:p>
          <a:p>
            <a:pPr algn="ctr"/>
            <a:endParaRPr lang="en-US" sz="1000" dirty="0"/>
          </a:p>
        </p:txBody>
      </p:sp>
      <p:sp>
        <p:nvSpPr>
          <p:cNvPr id="39" name="TextBox 38"/>
          <p:cNvSpPr txBox="1"/>
          <p:nvPr/>
        </p:nvSpPr>
        <p:spPr>
          <a:xfrm>
            <a:off x="3886200" y="5288636"/>
            <a:ext cx="948625" cy="246221"/>
          </a:xfrm>
          <a:prstGeom prst="rect">
            <a:avLst/>
          </a:prstGeom>
          <a:noFill/>
        </p:spPr>
        <p:txBody>
          <a:bodyPr wrap="square" rtlCol="0">
            <a:spAutoFit/>
          </a:bodyPr>
          <a:lstStyle/>
          <a:p>
            <a:r>
              <a:rPr lang="en-US" sz="1000" dirty="0" smtClean="0"/>
              <a:t>p 121-124</a:t>
            </a:r>
            <a:endParaRPr lang="en-US" sz="1000" dirty="0"/>
          </a:p>
        </p:txBody>
      </p:sp>
      <p:sp>
        <p:nvSpPr>
          <p:cNvPr id="42" name="TextBox 41"/>
          <p:cNvSpPr txBox="1"/>
          <p:nvPr/>
        </p:nvSpPr>
        <p:spPr>
          <a:xfrm>
            <a:off x="1711272" y="5479338"/>
            <a:ext cx="1520125" cy="707886"/>
          </a:xfrm>
          <a:prstGeom prst="rect">
            <a:avLst/>
          </a:prstGeom>
          <a:noFill/>
        </p:spPr>
        <p:txBody>
          <a:bodyPr wrap="square" rtlCol="0">
            <a:spAutoFit/>
          </a:bodyPr>
          <a:lstStyle/>
          <a:p>
            <a:pPr algn="ctr"/>
            <a:r>
              <a:rPr lang="en-US" sz="1000" b="1" u="sng" dirty="0" smtClean="0"/>
              <a:t>Note</a:t>
            </a:r>
            <a:r>
              <a:rPr lang="en-US" sz="1000" dirty="0" smtClean="0"/>
              <a:t> – I did three subsections for </a:t>
            </a:r>
            <a:r>
              <a:rPr lang="en-US" sz="1000" u="sng" dirty="0"/>
              <a:t>S</a:t>
            </a:r>
            <a:r>
              <a:rPr lang="en-US" sz="1000" u="sng" dirty="0" smtClean="0"/>
              <a:t>ection 4 </a:t>
            </a:r>
            <a:r>
              <a:rPr lang="en-US" sz="1000" dirty="0" smtClean="0"/>
              <a:t>(not shown here)</a:t>
            </a:r>
          </a:p>
          <a:p>
            <a:pPr algn="ctr"/>
            <a:endParaRPr lang="en-US" sz="1000" dirty="0"/>
          </a:p>
        </p:txBody>
      </p:sp>
      <p:sp>
        <p:nvSpPr>
          <p:cNvPr id="43" name="TextBox 42"/>
          <p:cNvSpPr txBox="1"/>
          <p:nvPr/>
        </p:nvSpPr>
        <p:spPr>
          <a:xfrm>
            <a:off x="304800" y="5305961"/>
            <a:ext cx="1447800" cy="1323439"/>
          </a:xfrm>
          <a:prstGeom prst="rect">
            <a:avLst/>
          </a:prstGeom>
          <a:noFill/>
        </p:spPr>
        <p:txBody>
          <a:bodyPr wrap="square" rtlCol="0">
            <a:spAutoFit/>
          </a:bodyPr>
          <a:lstStyle/>
          <a:p>
            <a:r>
              <a:rPr lang="en-US" sz="1000" b="1" u="sng" dirty="0" smtClean="0"/>
              <a:t>Section 4</a:t>
            </a:r>
          </a:p>
          <a:p>
            <a:pPr marL="228600" indent="-228600">
              <a:buAutoNum type="arabicPeriod"/>
            </a:pPr>
            <a:r>
              <a:rPr lang="en-US" sz="1000" dirty="0" smtClean="0"/>
              <a:t>The conditions when 3</a:t>
            </a:r>
            <a:r>
              <a:rPr lang="en-US" sz="1000" baseline="30000" dirty="0" smtClean="0"/>
              <a:t>rd</a:t>
            </a:r>
            <a:r>
              <a:rPr lang="en-US" sz="1000" dirty="0" smtClean="0"/>
              <a:t> parties have impact</a:t>
            </a:r>
          </a:p>
          <a:p>
            <a:pPr marL="228600" indent="-228600">
              <a:buAutoNum type="arabicPeriod"/>
            </a:pPr>
            <a:r>
              <a:rPr lang="en-US" sz="1000" dirty="0" smtClean="0"/>
              <a:t>How </a:t>
            </a:r>
            <a:r>
              <a:rPr lang="en-US" sz="1000" dirty="0"/>
              <a:t>c</a:t>
            </a:r>
            <a:r>
              <a:rPr lang="en-US" sz="1000" dirty="0" smtClean="0"/>
              <a:t>andidates must position themselves to win</a:t>
            </a:r>
          </a:p>
          <a:p>
            <a:pPr algn="ctr"/>
            <a:endParaRPr lang="en-US" sz="1000" dirty="0"/>
          </a:p>
        </p:txBody>
      </p:sp>
      <p:sp>
        <p:nvSpPr>
          <p:cNvPr id="44" name="TextBox 43"/>
          <p:cNvSpPr txBox="1"/>
          <p:nvPr/>
        </p:nvSpPr>
        <p:spPr>
          <a:xfrm>
            <a:off x="1104900" y="5288635"/>
            <a:ext cx="948625" cy="246221"/>
          </a:xfrm>
          <a:prstGeom prst="rect">
            <a:avLst/>
          </a:prstGeom>
          <a:noFill/>
        </p:spPr>
        <p:txBody>
          <a:bodyPr wrap="square" rtlCol="0">
            <a:spAutoFit/>
          </a:bodyPr>
          <a:lstStyle/>
          <a:p>
            <a:r>
              <a:rPr lang="en-US" sz="1000" dirty="0" smtClean="0"/>
              <a:t>P127-130</a:t>
            </a:r>
            <a:endParaRPr lang="en-US" sz="1000" dirty="0"/>
          </a:p>
        </p:txBody>
      </p:sp>
      <p:sp>
        <p:nvSpPr>
          <p:cNvPr id="47" name="TextBox 46"/>
          <p:cNvSpPr txBox="1"/>
          <p:nvPr/>
        </p:nvSpPr>
        <p:spPr>
          <a:xfrm>
            <a:off x="324173" y="4221837"/>
            <a:ext cx="1748725" cy="1323439"/>
          </a:xfrm>
          <a:prstGeom prst="rect">
            <a:avLst/>
          </a:prstGeom>
          <a:noFill/>
        </p:spPr>
        <p:txBody>
          <a:bodyPr wrap="square" rtlCol="0">
            <a:spAutoFit/>
          </a:bodyPr>
          <a:lstStyle/>
          <a:p>
            <a:r>
              <a:rPr lang="en-US" sz="1000" b="1" u="sng" dirty="0" smtClean="0"/>
              <a:t>Section 5</a:t>
            </a:r>
          </a:p>
          <a:p>
            <a:r>
              <a:rPr lang="en-US" sz="1000" dirty="0" smtClean="0"/>
              <a:t>Characteristics of contemporary elections.</a:t>
            </a:r>
          </a:p>
          <a:p>
            <a:pPr marL="171450" indent="-171450">
              <a:buFont typeface="Arial" pitchFamily="34" charset="0"/>
              <a:buChar char="•"/>
            </a:pPr>
            <a:r>
              <a:rPr lang="en-US" sz="1000" dirty="0" smtClean="0"/>
              <a:t>Continuous campaigns</a:t>
            </a:r>
          </a:p>
          <a:p>
            <a:pPr marL="171450" indent="-171450">
              <a:buFont typeface="Arial" pitchFamily="34" charset="0"/>
              <a:buChar char="•"/>
            </a:pPr>
            <a:r>
              <a:rPr lang="en-US" sz="1000" dirty="0" smtClean="0"/>
              <a:t>Primaries- extremes</a:t>
            </a:r>
          </a:p>
          <a:p>
            <a:pPr marL="171450" indent="-171450">
              <a:buFont typeface="Arial" pitchFamily="34" charset="0"/>
              <a:buChar char="•"/>
            </a:pPr>
            <a:r>
              <a:rPr lang="en-US" sz="1000" dirty="0" smtClean="0"/>
              <a:t>General elect – middle</a:t>
            </a:r>
          </a:p>
          <a:p>
            <a:pPr marL="171450" indent="-171450">
              <a:buFont typeface="Arial" pitchFamily="34" charset="0"/>
              <a:buChar char="•"/>
            </a:pPr>
            <a:r>
              <a:rPr lang="en-US" sz="1000" dirty="0" smtClean="0"/>
              <a:t>Increased partisanship</a:t>
            </a:r>
          </a:p>
          <a:p>
            <a:pPr algn="ctr"/>
            <a:endParaRPr lang="en-US" sz="1000" dirty="0"/>
          </a:p>
        </p:txBody>
      </p:sp>
      <p:sp>
        <p:nvSpPr>
          <p:cNvPr id="49" name="TextBox 48"/>
          <p:cNvSpPr txBox="1"/>
          <p:nvPr/>
        </p:nvSpPr>
        <p:spPr>
          <a:xfrm>
            <a:off x="1106192" y="4200313"/>
            <a:ext cx="948625" cy="246221"/>
          </a:xfrm>
          <a:prstGeom prst="rect">
            <a:avLst/>
          </a:prstGeom>
          <a:noFill/>
        </p:spPr>
        <p:txBody>
          <a:bodyPr wrap="square" rtlCol="0">
            <a:spAutoFit/>
          </a:bodyPr>
          <a:lstStyle/>
          <a:p>
            <a:r>
              <a:rPr lang="en-US" sz="1000" dirty="0" smtClean="0"/>
              <a:t>p 130-134</a:t>
            </a:r>
            <a:endParaRPr lang="en-US" sz="1000" dirty="0"/>
          </a:p>
        </p:txBody>
      </p:sp>
      <p:pic>
        <p:nvPicPr>
          <p:cNvPr id="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192" y="2410599"/>
            <a:ext cx="15164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Oval Callout 51"/>
          <p:cNvSpPr/>
          <p:nvPr/>
        </p:nvSpPr>
        <p:spPr>
          <a:xfrm>
            <a:off x="3048000" y="2209184"/>
            <a:ext cx="4229100" cy="2896216"/>
          </a:xfrm>
          <a:prstGeom prst="wedgeEllipseCallout">
            <a:avLst>
              <a:gd name="adj1" fmla="val -70022"/>
              <a:gd name="adj2" fmla="val -228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smtClean="0">
                <a:solidFill>
                  <a:srgbClr val="0000CC"/>
                </a:solidFill>
              </a:rPr>
              <a:t>A news release focuses on the </a:t>
            </a:r>
            <a:r>
              <a:rPr lang="en-US" sz="2200" b="1" i="1" dirty="0" smtClean="0">
                <a:solidFill>
                  <a:srgbClr val="0000CC"/>
                </a:solidFill>
              </a:rPr>
              <a:t>who, what, when, where, why, </a:t>
            </a:r>
            <a:r>
              <a:rPr lang="en-US" sz="2200" b="1" i="1" dirty="0" smtClean="0">
                <a:solidFill>
                  <a:srgbClr val="0000CC"/>
                </a:solidFill>
              </a:rPr>
              <a:t>how, </a:t>
            </a:r>
            <a:r>
              <a:rPr lang="en-US" sz="2200" dirty="0" smtClean="0">
                <a:solidFill>
                  <a:srgbClr val="0000CC"/>
                </a:solidFill>
              </a:rPr>
              <a:t>and you state it in one sentence, like the lead sentence in a news article.</a:t>
            </a:r>
            <a:endParaRPr lang="en-US" sz="2200" b="1" i="1" dirty="0">
              <a:solidFill>
                <a:srgbClr val="0000CC"/>
              </a:solidFill>
            </a:endParaRPr>
          </a:p>
        </p:txBody>
      </p:sp>
      <p:sp>
        <p:nvSpPr>
          <p:cNvPr id="45" name="Rectangle 44"/>
          <p:cNvSpPr/>
          <p:nvPr/>
        </p:nvSpPr>
        <p:spPr>
          <a:xfrm>
            <a:off x="400049" y="1089257"/>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118</a:t>
            </a:r>
          </a:p>
          <a:p>
            <a:r>
              <a:rPr lang="en-US" sz="1200" dirty="0" smtClean="0">
                <a:solidFill>
                  <a:schemeClr val="tx1"/>
                </a:solidFill>
              </a:rPr>
              <a:t>Washington’s Adjustments </a:t>
            </a:r>
            <a:r>
              <a:rPr lang="en-US" sz="1200" dirty="0">
                <a:solidFill>
                  <a:schemeClr val="tx1"/>
                </a:solidFill>
              </a:rPr>
              <a:t>– hoped for Unity (Not!)</a:t>
            </a:r>
          </a:p>
        </p:txBody>
      </p:sp>
      <p:sp>
        <p:nvSpPr>
          <p:cNvPr id="46" name="Rectangle 45"/>
          <p:cNvSpPr/>
          <p:nvPr/>
        </p:nvSpPr>
        <p:spPr>
          <a:xfrm>
            <a:off x="1798220" y="1089257"/>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120</a:t>
            </a:r>
          </a:p>
          <a:p>
            <a:pPr algn="ctr"/>
            <a:r>
              <a:rPr lang="en-US" sz="1200" dirty="0">
                <a:solidFill>
                  <a:schemeClr val="tx1"/>
                </a:solidFill>
              </a:rPr>
              <a:t>Role of Govt</a:t>
            </a:r>
            <a:r>
              <a:rPr lang="en-US" sz="1200" dirty="0" smtClean="0">
                <a:solidFill>
                  <a:schemeClr val="tx1"/>
                </a:solidFill>
              </a:rPr>
              <a:t>.</a:t>
            </a:r>
          </a:p>
          <a:p>
            <a:pPr algn="ctr"/>
            <a:endParaRPr lang="en-US" sz="1200" dirty="0">
              <a:solidFill>
                <a:schemeClr val="tx1"/>
              </a:solidFill>
            </a:endParaRPr>
          </a:p>
          <a:p>
            <a:pPr algn="ctr"/>
            <a:r>
              <a:rPr lang="en-US" sz="1200" dirty="0" smtClean="0">
                <a:solidFill>
                  <a:schemeClr val="tx1"/>
                </a:solidFill>
              </a:rPr>
              <a:t>Jeffers -  Hamilton</a:t>
            </a:r>
          </a:p>
          <a:p>
            <a:pPr algn="ctr"/>
            <a:r>
              <a:rPr lang="en-US" sz="1200" dirty="0" smtClean="0">
                <a:solidFill>
                  <a:schemeClr val="tx1"/>
                </a:solidFill>
              </a:rPr>
              <a:t>Small - Powerful</a:t>
            </a:r>
            <a:endParaRPr lang="en-US" sz="1200" dirty="0">
              <a:solidFill>
                <a:schemeClr val="tx1"/>
              </a:solidFill>
            </a:endParaRPr>
          </a:p>
        </p:txBody>
      </p:sp>
      <p:sp>
        <p:nvSpPr>
          <p:cNvPr id="53" name="Rectangle 52"/>
          <p:cNvSpPr/>
          <p:nvPr/>
        </p:nvSpPr>
        <p:spPr>
          <a:xfrm>
            <a:off x="3208794" y="1074314"/>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121</a:t>
            </a:r>
          </a:p>
          <a:p>
            <a:pPr algn="ctr"/>
            <a:r>
              <a:rPr lang="en-US" sz="1200" dirty="0" smtClean="0">
                <a:solidFill>
                  <a:schemeClr val="tx1"/>
                </a:solidFill>
              </a:rPr>
              <a:t>2 Parties started</a:t>
            </a:r>
          </a:p>
          <a:p>
            <a:pPr algn="ctr"/>
            <a:endParaRPr lang="en-US" sz="1200" dirty="0" smtClean="0">
              <a:solidFill>
                <a:schemeClr val="tx1"/>
              </a:solidFill>
            </a:endParaRPr>
          </a:p>
          <a:p>
            <a:pPr algn="ctr"/>
            <a:r>
              <a:rPr lang="en-US" sz="1200" dirty="0" smtClean="0">
                <a:solidFill>
                  <a:schemeClr val="tx1"/>
                </a:solidFill>
              </a:rPr>
              <a:t>Demo-</a:t>
            </a:r>
            <a:r>
              <a:rPr lang="en-US" sz="1200" dirty="0" err="1" smtClean="0">
                <a:solidFill>
                  <a:schemeClr val="tx1"/>
                </a:solidFill>
              </a:rPr>
              <a:t>Repub</a:t>
            </a:r>
            <a:r>
              <a:rPr lang="en-US" sz="1200" dirty="0" smtClean="0">
                <a:solidFill>
                  <a:schemeClr val="tx1"/>
                </a:solidFill>
              </a:rPr>
              <a:t>-Fed</a:t>
            </a:r>
          </a:p>
          <a:p>
            <a:pPr algn="ctr"/>
            <a:r>
              <a:rPr lang="en-US" sz="1200" dirty="0" smtClean="0">
                <a:solidFill>
                  <a:schemeClr val="tx1"/>
                </a:solidFill>
              </a:rPr>
              <a:t>(Small)     (Strong)</a:t>
            </a:r>
            <a:endParaRPr lang="en-US" sz="1200" dirty="0">
              <a:solidFill>
                <a:schemeClr val="tx1"/>
              </a:solidFill>
            </a:endParaRPr>
          </a:p>
        </p:txBody>
      </p:sp>
      <p:sp>
        <p:nvSpPr>
          <p:cNvPr id="54" name="Rectangle 53"/>
          <p:cNvSpPr/>
          <p:nvPr/>
        </p:nvSpPr>
        <p:spPr>
          <a:xfrm>
            <a:off x="4631248" y="10668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pp. 118- 121</a:t>
            </a:r>
          </a:p>
          <a:p>
            <a:pPr algn="ctr"/>
            <a:r>
              <a:rPr lang="en-US" sz="1200" b="1" u="sng" dirty="0">
                <a:solidFill>
                  <a:schemeClr val="tx1"/>
                </a:solidFill>
              </a:rPr>
              <a:t>Section 1</a:t>
            </a:r>
          </a:p>
          <a:p>
            <a:pPr algn="ctr"/>
            <a:r>
              <a:rPr lang="en-US" sz="1200" dirty="0">
                <a:solidFill>
                  <a:schemeClr val="tx1"/>
                </a:solidFill>
              </a:rPr>
              <a:t>The two strongest </a:t>
            </a:r>
            <a:r>
              <a:rPr lang="en-US" sz="1200" dirty="0" smtClean="0">
                <a:solidFill>
                  <a:schemeClr val="tx1"/>
                </a:solidFill>
              </a:rPr>
              <a:t>ideologies =</a:t>
            </a:r>
            <a:endParaRPr lang="en-US" sz="1200" dirty="0">
              <a:solidFill>
                <a:schemeClr val="tx1"/>
              </a:solidFill>
            </a:endParaRPr>
          </a:p>
          <a:p>
            <a:pPr algn="ctr"/>
            <a:r>
              <a:rPr lang="en-US" sz="1200" dirty="0" smtClean="0">
                <a:solidFill>
                  <a:schemeClr val="tx1"/>
                </a:solidFill>
              </a:rPr>
              <a:t>2 Political </a:t>
            </a:r>
            <a:r>
              <a:rPr lang="en-US" sz="1200" dirty="0">
                <a:solidFill>
                  <a:schemeClr val="tx1"/>
                </a:solidFill>
              </a:rPr>
              <a:t>Parties</a:t>
            </a:r>
          </a:p>
        </p:txBody>
      </p:sp>
      <p:sp>
        <p:nvSpPr>
          <p:cNvPr id="55" name="Rectangle 54"/>
          <p:cNvSpPr/>
          <p:nvPr/>
        </p:nvSpPr>
        <p:spPr>
          <a:xfrm>
            <a:off x="6026257" y="10668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122</a:t>
            </a:r>
          </a:p>
          <a:p>
            <a:pPr algn="ctr"/>
            <a:r>
              <a:rPr lang="en-US" sz="1100" dirty="0" smtClean="0">
                <a:solidFill>
                  <a:schemeClr val="tx1"/>
                </a:solidFill>
              </a:rPr>
              <a:t>3 Reasons for NOT direct democracy.</a:t>
            </a:r>
          </a:p>
          <a:p>
            <a:pPr algn="ctr"/>
            <a:r>
              <a:rPr lang="en-US" sz="1100" dirty="0" smtClean="0">
                <a:solidFill>
                  <a:schemeClr val="tx1"/>
                </a:solidFill>
              </a:rPr>
              <a:t>But keep consent of the people – filtered content</a:t>
            </a:r>
            <a:endParaRPr lang="en-US" sz="1100" dirty="0">
              <a:solidFill>
                <a:schemeClr val="tx1"/>
              </a:solidFill>
            </a:endParaRPr>
          </a:p>
        </p:txBody>
      </p:sp>
      <p:sp>
        <p:nvSpPr>
          <p:cNvPr id="56" name="Rectangle 55"/>
          <p:cNvSpPr/>
          <p:nvPr/>
        </p:nvSpPr>
        <p:spPr>
          <a:xfrm>
            <a:off x="7474218" y="1067714"/>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122</a:t>
            </a:r>
          </a:p>
          <a:p>
            <a:pPr algn="ctr"/>
            <a:r>
              <a:rPr lang="en-US" sz="1000" dirty="0" smtClean="0">
                <a:solidFill>
                  <a:schemeClr val="tx1"/>
                </a:solidFill>
              </a:rPr>
              <a:t>Filtered Consent</a:t>
            </a:r>
          </a:p>
          <a:p>
            <a:pPr algn="ctr"/>
            <a:r>
              <a:rPr lang="en-US" sz="1000" dirty="0" smtClean="0">
                <a:solidFill>
                  <a:schemeClr val="tx1"/>
                </a:solidFill>
              </a:rPr>
              <a:t>H. Of Rep</a:t>
            </a:r>
          </a:p>
          <a:p>
            <a:pPr algn="ctr"/>
            <a:r>
              <a:rPr lang="en-US" sz="1000" dirty="0" smtClean="0">
                <a:solidFill>
                  <a:schemeClr val="tx1"/>
                </a:solidFill>
              </a:rPr>
              <a:t>Directly elected – </a:t>
            </a:r>
          </a:p>
          <a:p>
            <a:pPr algn="ctr"/>
            <a:r>
              <a:rPr lang="en-US" sz="1000" dirty="0" smtClean="0">
                <a:solidFill>
                  <a:schemeClr val="tx1"/>
                </a:solidFill>
              </a:rPr>
              <a:t>2 yrs. Based on population 1 per # of people</a:t>
            </a:r>
            <a:endParaRPr lang="en-US" sz="1000" dirty="0">
              <a:solidFill>
                <a:schemeClr val="tx1"/>
              </a:solidFill>
            </a:endParaRPr>
          </a:p>
        </p:txBody>
      </p:sp>
      <p:sp>
        <p:nvSpPr>
          <p:cNvPr id="57" name="Rectangle 56"/>
          <p:cNvSpPr/>
          <p:nvPr/>
        </p:nvSpPr>
        <p:spPr>
          <a:xfrm>
            <a:off x="7464693" y="21616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123</a:t>
            </a:r>
          </a:p>
          <a:p>
            <a:pPr algn="ctr"/>
            <a:r>
              <a:rPr lang="en-US" sz="1000" dirty="0">
                <a:solidFill>
                  <a:schemeClr val="tx1"/>
                </a:solidFill>
              </a:rPr>
              <a:t>Filtered Consent</a:t>
            </a:r>
          </a:p>
          <a:p>
            <a:pPr algn="ctr"/>
            <a:r>
              <a:rPr lang="en-US" sz="1000" dirty="0">
                <a:solidFill>
                  <a:schemeClr val="tx1"/>
                </a:solidFill>
              </a:rPr>
              <a:t>Senate</a:t>
            </a:r>
          </a:p>
          <a:p>
            <a:pPr algn="ctr"/>
            <a:r>
              <a:rPr lang="en-US" sz="1000" dirty="0">
                <a:solidFill>
                  <a:schemeClr val="tx1"/>
                </a:solidFill>
              </a:rPr>
              <a:t>For 6 </a:t>
            </a:r>
            <a:r>
              <a:rPr lang="en-US" sz="1000" dirty="0" err="1">
                <a:solidFill>
                  <a:schemeClr val="tx1"/>
                </a:solidFill>
              </a:rPr>
              <a:t>yrs</a:t>
            </a:r>
            <a:r>
              <a:rPr lang="en-US" sz="1000" dirty="0">
                <a:solidFill>
                  <a:schemeClr val="tx1"/>
                </a:solidFill>
              </a:rPr>
              <a:t> – 2 per state</a:t>
            </a:r>
          </a:p>
          <a:p>
            <a:pPr algn="ctr"/>
            <a:r>
              <a:rPr lang="en-US" sz="1000" dirty="0">
                <a:solidFill>
                  <a:schemeClr val="tx1"/>
                </a:solidFill>
              </a:rPr>
              <a:t>Before 1913 elected by state legislature</a:t>
            </a:r>
          </a:p>
        </p:txBody>
      </p:sp>
      <p:sp>
        <p:nvSpPr>
          <p:cNvPr id="58" name="Rectangle 57"/>
          <p:cNvSpPr/>
          <p:nvPr/>
        </p:nvSpPr>
        <p:spPr>
          <a:xfrm>
            <a:off x="7464693" y="32284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pPr algn="ctr"/>
            <a:r>
              <a:rPr lang="en-US" sz="1000" dirty="0">
                <a:solidFill>
                  <a:schemeClr val="tx1"/>
                </a:solidFill>
              </a:rPr>
              <a:t>Filtered Consent</a:t>
            </a:r>
          </a:p>
          <a:p>
            <a:pPr algn="ctr"/>
            <a:r>
              <a:rPr lang="en-US" sz="1000" dirty="0">
                <a:solidFill>
                  <a:schemeClr val="tx1"/>
                </a:solidFill>
              </a:rPr>
              <a:t>President</a:t>
            </a:r>
          </a:p>
          <a:p>
            <a:pPr algn="ctr"/>
            <a:r>
              <a:rPr lang="en-US" sz="1000" dirty="0">
                <a:solidFill>
                  <a:schemeClr val="tx1"/>
                </a:solidFill>
              </a:rPr>
              <a:t># of Senators plus # of H. of Rep = </a:t>
            </a:r>
            <a:r>
              <a:rPr lang="en-US" sz="1000" dirty="0" err="1" smtClean="0">
                <a:solidFill>
                  <a:schemeClr val="tx1"/>
                </a:solidFill>
              </a:rPr>
              <a:t>Electl</a:t>
            </a:r>
            <a:r>
              <a:rPr lang="en-US" sz="1000" dirty="0" smtClean="0">
                <a:solidFill>
                  <a:schemeClr val="tx1"/>
                </a:solidFill>
              </a:rPr>
              <a:t> Col </a:t>
            </a:r>
          </a:p>
          <a:p>
            <a:pPr algn="ctr"/>
            <a:r>
              <a:rPr lang="en-US" sz="1000" dirty="0" smtClean="0">
                <a:solidFill>
                  <a:schemeClr val="tx1"/>
                </a:solidFill>
              </a:rPr>
              <a:t>4 </a:t>
            </a:r>
            <a:r>
              <a:rPr lang="en-US" sz="1000" dirty="0" err="1">
                <a:solidFill>
                  <a:schemeClr val="tx1"/>
                </a:solidFill>
              </a:rPr>
              <a:t>yrs</a:t>
            </a:r>
            <a:r>
              <a:rPr lang="en-US" sz="1000" dirty="0">
                <a:solidFill>
                  <a:schemeClr val="tx1"/>
                </a:solidFill>
              </a:rPr>
              <a:t> – not popular vote</a:t>
            </a:r>
          </a:p>
        </p:txBody>
      </p:sp>
      <p:sp>
        <p:nvSpPr>
          <p:cNvPr id="59" name="Rectangle 58"/>
          <p:cNvSpPr/>
          <p:nvPr/>
        </p:nvSpPr>
        <p:spPr>
          <a:xfrm>
            <a:off x="7461303" y="4300351"/>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pPr algn="ctr"/>
            <a:r>
              <a:rPr lang="en-US" sz="1000" dirty="0">
                <a:solidFill>
                  <a:schemeClr val="tx1"/>
                </a:solidFill>
              </a:rPr>
              <a:t>Filtered Consent</a:t>
            </a:r>
          </a:p>
          <a:p>
            <a:pPr algn="ctr"/>
            <a:r>
              <a:rPr lang="en-US" sz="1000" dirty="0">
                <a:solidFill>
                  <a:schemeClr val="tx1"/>
                </a:solidFill>
              </a:rPr>
              <a:t>Supreme Court</a:t>
            </a:r>
          </a:p>
          <a:p>
            <a:pPr algn="ctr"/>
            <a:r>
              <a:rPr lang="en-US" sz="1000" dirty="0">
                <a:solidFill>
                  <a:schemeClr val="tx1"/>
                </a:solidFill>
              </a:rPr>
              <a:t>Nominated by Pres.  Consent of Senate</a:t>
            </a:r>
          </a:p>
          <a:p>
            <a:pPr algn="ctr"/>
            <a:r>
              <a:rPr lang="en-US" sz="1000" dirty="0">
                <a:solidFill>
                  <a:schemeClr val="tx1"/>
                </a:solidFill>
              </a:rPr>
              <a:t>for life</a:t>
            </a:r>
          </a:p>
        </p:txBody>
      </p:sp>
      <p:sp>
        <p:nvSpPr>
          <p:cNvPr id="60" name="Rectangle 59"/>
          <p:cNvSpPr/>
          <p:nvPr/>
        </p:nvSpPr>
        <p:spPr>
          <a:xfrm>
            <a:off x="7445642" y="53620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r>
              <a:rPr lang="en-US" sz="1000" dirty="0">
                <a:solidFill>
                  <a:schemeClr val="tx1"/>
                </a:solidFill>
              </a:rPr>
              <a:t>Removal from Office</a:t>
            </a:r>
          </a:p>
          <a:p>
            <a:r>
              <a:rPr lang="en-US" sz="1000" dirty="0">
                <a:solidFill>
                  <a:schemeClr val="tx1"/>
                </a:solidFill>
              </a:rPr>
              <a:t>*Voted out</a:t>
            </a:r>
          </a:p>
          <a:p>
            <a:r>
              <a:rPr lang="en-US" sz="1000" dirty="0">
                <a:solidFill>
                  <a:schemeClr val="tx1"/>
                </a:solidFill>
              </a:rPr>
              <a:t>*Congress – by </a:t>
            </a:r>
            <a:r>
              <a:rPr lang="en-US" sz="1000" dirty="0" err="1" smtClean="0">
                <a:solidFill>
                  <a:schemeClr val="tx1"/>
                </a:solidFill>
              </a:rPr>
              <a:t>mbers</a:t>
            </a:r>
            <a:endParaRPr lang="en-US" sz="1000" dirty="0">
              <a:solidFill>
                <a:schemeClr val="tx1"/>
              </a:solidFill>
            </a:endParaRPr>
          </a:p>
          <a:p>
            <a:r>
              <a:rPr lang="en-US" sz="1000" dirty="0">
                <a:solidFill>
                  <a:schemeClr val="tx1"/>
                </a:solidFill>
              </a:rPr>
              <a:t>*</a:t>
            </a:r>
            <a:r>
              <a:rPr lang="en-US" sz="1000" dirty="0" err="1">
                <a:solidFill>
                  <a:schemeClr val="tx1"/>
                </a:solidFill>
              </a:rPr>
              <a:t>Pres</a:t>
            </a:r>
            <a:r>
              <a:rPr lang="en-US" sz="1000" dirty="0">
                <a:solidFill>
                  <a:schemeClr val="tx1"/>
                </a:solidFill>
              </a:rPr>
              <a:t> – impeach by the </a:t>
            </a:r>
            <a:r>
              <a:rPr lang="en-US" sz="1000" dirty="0" smtClean="0">
                <a:solidFill>
                  <a:schemeClr val="tx1"/>
                </a:solidFill>
              </a:rPr>
              <a:t> H </a:t>
            </a:r>
            <a:r>
              <a:rPr lang="en-US" sz="1000" dirty="0">
                <a:solidFill>
                  <a:schemeClr val="tx1"/>
                </a:solidFill>
              </a:rPr>
              <a:t>of Rep, Trial by </a:t>
            </a:r>
            <a:r>
              <a:rPr lang="en-US" sz="1000" dirty="0" smtClean="0">
                <a:solidFill>
                  <a:schemeClr val="tx1"/>
                </a:solidFill>
              </a:rPr>
              <a:t>Senate</a:t>
            </a:r>
            <a:endParaRPr lang="en-US" sz="1000" dirty="0">
              <a:solidFill>
                <a:schemeClr val="tx1"/>
              </a:solidFill>
            </a:endParaRPr>
          </a:p>
        </p:txBody>
      </p:sp>
      <p:sp>
        <p:nvSpPr>
          <p:cNvPr id="61" name="Rectangle 60"/>
          <p:cNvSpPr/>
          <p:nvPr/>
        </p:nvSpPr>
        <p:spPr>
          <a:xfrm>
            <a:off x="6067745" y="5316014"/>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121-124</a:t>
            </a:r>
          </a:p>
          <a:p>
            <a:pPr algn="ctr"/>
            <a:endParaRPr lang="en-US" sz="1000" b="1" u="sng" dirty="0" smtClean="0">
              <a:solidFill>
                <a:schemeClr val="tx1"/>
              </a:solidFill>
            </a:endParaRPr>
          </a:p>
          <a:p>
            <a:pPr algn="ctr"/>
            <a:r>
              <a:rPr lang="en-US" sz="1000" b="1" u="sng" dirty="0" smtClean="0">
                <a:solidFill>
                  <a:schemeClr val="tx1"/>
                </a:solidFill>
              </a:rPr>
              <a:t>Section </a:t>
            </a:r>
            <a:r>
              <a:rPr lang="en-US" sz="1000" b="1" u="sng" dirty="0">
                <a:solidFill>
                  <a:schemeClr val="tx1"/>
                </a:solidFill>
              </a:rPr>
              <a:t>2</a:t>
            </a:r>
          </a:p>
          <a:p>
            <a:pPr algn="ctr"/>
            <a:r>
              <a:rPr lang="en-US" sz="1000" dirty="0">
                <a:solidFill>
                  <a:schemeClr val="tx1"/>
                </a:solidFill>
              </a:rPr>
              <a:t>The meaning of “filtered” consent</a:t>
            </a:r>
          </a:p>
          <a:p>
            <a:pPr algn="ctr"/>
            <a:endParaRPr lang="en-US" sz="1000" dirty="0">
              <a:solidFill>
                <a:schemeClr val="tx1"/>
              </a:solidFill>
            </a:endParaRPr>
          </a:p>
        </p:txBody>
      </p:sp>
      <p:sp>
        <p:nvSpPr>
          <p:cNvPr id="63" name="Rectangle 62"/>
          <p:cNvSpPr/>
          <p:nvPr/>
        </p:nvSpPr>
        <p:spPr>
          <a:xfrm>
            <a:off x="3208794" y="5309829"/>
            <a:ext cx="1377897" cy="1067899"/>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125-127</a:t>
            </a:r>
          </a:p>
          <a:p>
            <a:pPr algn="ctr"/>
            <a:r>
              <a:rPr lang="en-US" sz="1000" b="1" u="sng" dirty="0">
                <a:solidFill>
                  <a:schemeClr val="tx1"/>
                </a:solidFill>
              </a:rPr>
              <a:t>Section 3</a:t>
            </a:r>
          </a:p>
          <a:p>
            <a:pPr algn="ctr"/>
            <a:r>
              <a:rPr lang="en-US" sz="1000" dirty="0" smtClean="0">
                <a:solidFill>
                  <a:schemeClr val="tx1"/>
                </a:solidFill>
              </a:rPr>
              <a:t>Contrasting </a:t>
            </a:r>
            <a:r>
              <a:rPr lang="en-US" sz="1000" dirty="0">
                <a:solidFill>
                  <a:schemeClr val="tx1"/>
                </a:solidFill>
              </a:rPr>
              <a:t>US system of elections (winner take all) with Parliament (proportional)</a:t>
            </a:r>
          </a:p>
        </p:txBody>
      </p:sp>
      <p:sp>
        <p:nvSpPr>
          <p:cNvPr id="65" name="Rectangle 64"/>
          <p:cNvSpPr/>
          <p:nvPr/>
        </p:nvSpPr>
        <p:spPr>
          <a:xfrm>
            <a:off x="1798220" y="5318455"/>
            <a:ext cx="1377897" cy="116410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u="sng" dirty="0">
                <a:solidFill>
                  <a:schemeClr val="tx1"/>
                </a:solidFill>
              </a:rPr>
              <a:t>Section </a:t>
            </a:r>
            <a:r>
              <a:rPr lang="en-US" sz="1050" b="1" u="sng" dirty="0" smtClean="0">
                <a:solidFill>
                  <a:schemeClr val="tx1"/>
                </a:solidFill>
              </a:rPr>
              <a:t>4</a:t>
            </a:r>
            <a:r>
              <a:rPr lang="en-US" sz="1050" dirty="0" smtClean="0">
                <a:solidFill>
                  <a:schemeClr val="tx1"/>
                </a:solidFill>
              </a:rPr>
              <a:t>  P. 127-130</a:t>
            </a:r>
            <a:endParaRPr lang="en-US" sz="1050" b="1" u="sng" dirty="0">
              <a:solidFill>
                <a:schemeClr val="tx1"/>
              </a:solidFill>
            </a:endParaRPr>
          </a:p>
          <a:p>
            <a:r>
              <a:rPr lang="en-US" sz="1050" dirty="0" smtClean="0">
                <a:solidFill>
                  <a:schemeClr val="tx1"/>
                </a:solidFill>
              </a:rPr>
              <a:t>1-The </a:t>
            </a:r>
            <a:r>
              <a:rPr lang="en-US" sz="1050" dirty="0">
                <a:solidFill>
                  <a:schemeClr val="tx1"/>
                </a:solidFill>
              </a:rPr>
              <a:t>conditions when 3</a:t>
            </a:r>
            <a:r>
              <a:rPr lang="en-US" sz="1050" baseline="30000" dirty="0">
                <a:solidFill>
                  <a:schemeClr val="tx1"/>
                </a:solidFill>
              </a:rPr>
              <a:t>rd</a:t>
            </a:r>
            <a:r>
              <a:rPr lang="en-US" sz="1050" dirty="0">
                <a:solidFill>
                  <a:schemeClr val="tx1"/>
                </a:solidFill>
              </a:rPr>
              <a:t> parties have impact</a:t>
            </a:r>
          </a:p>
          <a:p>
            <a:r>
              <a:rPr lang="en-US" sz="1050" dirty="0" smtClean="0">
                <a:solidFill>
                  <a:schemeClr val="tx1"/>
                </a:solidFill>
              </a:rPr>
              <a:t>2-How </a:t>
            </a:r>
            <a:r>
              <a:rPr lang="en-US" sz="1050" dirty="0">
                <a:solidFill>
                  <a:schemeClr val="tx1"/>
                </a:solidFill>
              </a:rPr>
              <a:t>candidates must position themselves to win</a:t>
            </a:r>
          </a:p>
        </p:txBody>
      </p:sp>
      <p:sp>
        <p:nvSpPr>
          <p:cNvPr id="66" name="Rectangle 65"/>
          <p:cNvSpPr/>
          <p:nvPr/>
        </p:nvSpPr>
        <p:spPr>
          <a:xfrm>
            <a:off x="253880" y="5344078"/>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chemeClr val="tx1"/>
                </a:solidFill>
              </a:rPr>
              <a:t>Section </a:t>
            </a:r>
            <a:r>
              <a:rPr lang="en-US" sz="1000" b="1" u="sng" dirty="0" smtClean="0">
                <a:solidFill>
                  <a:schemeClr val="tx1"/>
                </a:solidFill>
              </a:rPr>
              <a:t>5</a:t>
            </a:r>
            <a:r>
              <a:rPr lang="en-US" sz="1000" b="1" dirty="0" smtClean="0">
                <a:solidFill>
                  <a:schemeClr val="tx1"/>
                </a:solidFill>
              </a:rPr>
              <a:t>      </a:t>
            </a:r>
            <a:r>
              <a:rPr lang="en-US" sz="1000" dirty="0" smtClean="0">
                <a:solidFill>
                  <a:schemeClr val="tx1"/>
                </a:solidFill>
              </a:rPr>
              <a:t>p 130-134</a:t>
            </a:r>
            <a:endParaRPr lang="en-US" sz="1000" b="1" u="sng" dirty="0">
              <a:solidFill>
                <a:schemeClr val="tx1"/>
              </a:solidFill>
            </a:endParaRPr>
          </a:p>
          <a:p>
            <a:r>
              <a:rPr lang="en-US" sz="1000" dirty="0">
                <a:solidFill>
                  <a:schemeClr val="tx1"/>
                </a:solidFill>
              </a:rPr>
              <a:t>Characteristics of contemporary elections.</a:t>
            </a:r>
          </a:p>
          <a:p>
            <a:r>
              <a:rPr lang="en-US" sz="1000" dirty="0" smtClean="0">
                <a:solidFill>
                  <a:schemeClr val="tx1"/>
                </a:solidFill>
              </a:rPr>
              <a:t>*Continuous </a:t>
            </a:r>
            <a:r>
              <a:rPr lang="en-US" sz="1000" dirty="0">
                <a:solidFill>
                  <a:schemeClr val="tx1"/>
                </a:solidFill>
              </a:rPr>
              <a:t>campaigns</a:t>
            </a:r>
          </a:p>
          <a:p>
            <a:r>
              <a:rPr lang="en-US" sz="1000" dirty="0" smtClean="0">
                <a:solidFill>
                  <a:schemeClr val="tx1"/>
                </a:solidFill>
              </a:rPr>
              <a:t>*Primaries- </a:t>
            </a:r>
            <a:r>
              <a:rPr lang="en-US" sz="1000" dirty="0">
                <a:solidFill>
                  <a:schemeClr val="tx1"/>
                </a:solidFill>
              </a:rPr>
              <a:t>extremes</a:t>
            </a:r>
          </a:p>
          <a:p>
            <a:r>
              <a:rPr lang="en-US" sz="1000" dirty="0" smtClean="0">
                <a:solidFill>
                  <a:schemeClr val="tx1"/>
                </a:solidFill>
              </a:rPr>
              <a:t>*General </a:t>
            </a:r>
            <a:r>
              <a:rPr lang="en-US" sz="1000" dirty="0">
                <a:solidFill>
                  <a:schemeClr val="tx1"/>
                </a:solidFill>
              </a:rPr>
              <a:t>elect – middle</a:t>
            </a:r>
          </a:p>
          <a:p>
            <a:r>
              <a:rPr lang="en-US" sz="1000" dirty="0" smtClean="0">
                <a:solidFill>
                  <a:schemeClr val="tx1"/>
                </a:solidFill>
              </a:rPr>
              <a:t>*Increased </a:t>
            </a:r>
            <a:r>
              <a:rPr lang="en-US" sz="1000" dirty="0">
                <a:solidFill>
                  <a:schemeClr val="tx1"/>
                </a:solidFill>
              </a:rPr>
              <a:t>partisanship</a:t>
            </a:r>
          </a:p>
        </p:txBody>
      </p:sp>
      <p:sp>
        <p:nvSpPr>
          <p:cNvPr id="67" name="Rectangle 66"/>
          <p:cNvSpPr/>
          <p:nvPr/>
        </p:nvSpPr>
        <p:spPr>
          <a:xfrm>
            <a:off x="295208" y="4244128"/>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chemeClr val="tx1"/>
                </a:solidFill>
              </a:rPr>
              <a:t>Section </a:t>
            </a:r>
            <a:r>
              <a:rPr lang="en-US" sz="1000" b="1" u="sng" dirty="0" smtClean="0">
                <a:solidFill>
                  <a:schemeClr val="tx1"/>
                </a:solidFill>
              </a:rPr>
              <a:t>6</a:t>
            </a:r>
            <a:r>
              <a:rPr lang="en-US" sz="1000" dirty="0" smtClean="0">
                <a:solidFill>
                  <a:schemeClr val="tx1"/>
                </a:solidFill>
              </a:rPr>
              <a:t>    p. 134-136</a:t>
            </a:r>
            <a:endParaRPr lang="en-US" sz="1000" b="1" u="sng" dirty="0">
              <a:solidFill>
                <a:schemeClr val="tx1"/>
              </a:solidFill>
            </a:endParaRPr>
          </a:p>
          <a:p>
            <a:pPr marL="53975" indent="-53975">
              <a:buFont typeface="Arial" pitchFamily="34" charset="0"/>
              <a:buChar char="•"/>
            </a:pPr>
            <a:r>
              <a:rPr lang="en-US" sz="1000" dirty="0">
                <a:solidFill>
                  <a:schemeClr val="tx1"/>
                </a:solidFill>
              </a:rPr>
              <a:t> changes in election </a:t>
            </a:r>
          </a:p>
          <a:p>
            <a:r>
              <a:rPr lang="en-US" sz="1000" dirty="0">
                <a:solidFill>
                  <a:schemeClr val="tx1"/>
                </a:solidFill>
              </a:rPr>
              <a:t>process</a:t>
            </a:r>
          </a:p>
          <a:p>
            <a:pPr marL="53975" indent="-53975">
              <a:buFont typeface="Arial" pitchFamily="34" charset="0"/>
              <a:buChar char="•"/>
            </a:pPr>
            <a:r>
              <a:rPr lang="en-US" sz="1000" dirty="0">
                <a:solidFill>
                  <a:schemeClr val="tx1"/>
                </a:solidFill>
              </a:rPr>
              <a:t>Elections &amp; individuals – not much difference</a:t>
            </a:r>
          </a:p>
          <a:p>
            <a:pPr marL="53975" indent="-53975">
              <a:buFont typeface="Arial" pitchFamily="34" charset="0"/>
              <a:buChar char="•"/>
            </a:pPr>
            <a:r>
              <a:rPr lang="en-US" sz="1000" dirty="0">
                <a:solidFill>
                  <a:schemeClr val="tx1"/>
                </a:solidFill>
              </a:rPr>
              <a:t>We vote to give consent</a:t>
            </a:r>
          </a:p>
        </p:txBody>
      </p:sp>
      <p:sp>
        <p:nvSpPr>
          <p:cNvPr id="68" name="Text Box 2"/>
          <p:cNvSpPr txBox="1">
            <a:spLocks noChangeArrowheads="1"/>
          </p:cNvSpPr>
          <p:nvPr/>
        </p:nvSpPr>
        <p:spPr bwMode="auto">
          <a:xfrm>
            <a:off x="5105400" y="76200"/>
            <a:ext cx="3733800" cy="912812"/>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Telegram </a:t>
            </a:r>
            <a:r>
              <a:rPr kumimoji="0" lang="en-US" sz="2000" b="1" u="none" strike="noStrike" cap="none" normalizeH="0" baseline="0" dirty="0" smtClean="0">
                <a:ln>
                  <a:noFill/>
                </a:ln>
                <a:solidFill>
                  <a:schemeClr val="tx1"/>
                </a:solidFill>
                <a:effectLst/>
                <a:latin typeface="Times New Roman" pitchFamily="18" charset="0"/>
                <a:cs typeface="Times New Roman" pitchFamily="18" charset="0"/>
              </a:rPr>
              <a:t>and</a:t>
            </a: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 Make an Abstract</a:t>
            </a:r>
          </a:p>
          <a:p>
            <a:pPr marL="0" marR="0" lvl="0" indent="0" algn="ctr" defTabSz="914400" rtl="0" eaLnBrk="1" fontAlgn="base" latinLnBrk="0" hangingPunct="1">
              <a:lnSpc>
                <a:spcPct val="100000"/>
              </a:lnSpc>
              <a:spcBef>
                <a:spcPct val="0"/>
              </a:spcBef>
              <a:buClrTx/>
              <a:buSzTx/>
              <a:buFontTx/>
              <a:buNone/>
              <a:tabLst/>
            </a:pPr>
            <a:endParaRPr kumimoji="0" lang="en-US" sz="600" b="1" i="1" u="none" strike="noStrike" cap="none" normalizeH="0" baseline="0" dirty="0" smtClean="0">
              <a:ln>
                <a:noFill/>
              </a:ln>
              <a:solidFill>
                <a:schemeClr val="tx1"/>
              </a:solidFill>
              <a:effectLst/>
              <a:latin typeface="Times New Roman" pitchFamily="18" charset="0"/>
              <a:cs typeface="Times New Roman" pitchFamily="18" charset="0"/>
            </a:endParaRPr>
          </a:p>
          <a:p>
            <a:pPr algn="ctr" fontAlgn="base">
              <a:spcBef>
                <a:spcPct val="0"/>
              </a:spcBef>
            </a:pPr>
            <a:r>
              <a:rPr lang="en-US" sz="1400" dirty="0" err="1">
                <a:latin typeface="Times New Roman" pitchFamily="18" charset="0"/>
                <a:cs typeface="Times New Roman" pitchFamily="18" charset="0"/>
              </a:rPr>
              <a:t>ThinkSheet</a:t>
            </a:r>
            <a:r>
              <a:rPr lang="en-US" sz="1400" dirty="0">
                <a:latin typeface="Times New Roman" pitchFamily="18" charset="0"/>
                <a:cs typeface="Times New Roman" pitchFamily="18" charset="0"/>
              </a:rPr>
              <a:t> for </a:t>
            </a:r>
            <a:r>
              <a:rPr lang="en-US" sz="1400" u="sng" dirty="0">
                <a:latin typeface="Times New Roman" pitchFamily="18" charset="0"/>
                <a:cs typeface="Times New Roman" pitchFamily="18" charset="0"/>
              </a:rPr>
              <a:t>Synthesizing Along the Way</a:t>
            </a:r>
            <a:r>
              <a:rPr lang="en-US" sz="1400" dirty="0">
                <a:latin typeface="Times New Roman" pitchFamily="18" charset="0"/>
                <a:cs typeface="Times New Roman" pitchFamily="18" charset="0"/>
              </a:rPr>
              <a:t> and </a:t>
            </a:r>
            <a:r>
              <a:rPr lang="en-US" sz="1400" u="sng" dirty="0">
                <a:latin typeface="Times New Roman" pitchFamily="18" charset="0"/>
                <a:cs typeface="Times New Roman" pitchFamily="18" charset="0"/>
              </a:rPr>
              <a:t>Synthesizing After—Parts to Whole</a:t>
            </a:r>
            <a:endParaRPr lang="en-US" sz="1400"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9" name="Rectangle 68"/>
          <p:cNvSpPr/>
          <p:nvPr/>
        </p:nvSpPr>
        <p:spPr>
          <a:xfrm>
            <a:off x="4648200" y="5344078"/>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u="sng" dirty="0" smtClean="0">
              <a:solidFill>
                <a:srgbClr val="FF0000"/>
              </a:solidFill>
            </a:endParaRPr>
          </a:p>
          <a:p>
            <a:pPr algn="ctr"/>
            <a:r>
              <a:rPr lang="en-US" sz="1000" b="1" u="sng" dirty="0" smtClean="0">
                <a:solidFill>
                  <a:schemeClr val="tx1"/>
                </a:solidFill>
              </a:rPr>
              <a:t>Note</a:t>
            </a:r>
            <a:r>
              <a:rPr lang="en-US" sz="1000" dirty="0" smtClean="0">
                <a:solidFill>
                  <a:schemeClr val="tx1"/>
                </a:solidFill>
              </a:rPr>
              <a:t> </a:t>
            </a:r>
            <a:r>
              <a:rPr lang="en-US" sz="1000" dirty="0">
                <a:solidFill>
                  <a:schemeClr val="tx1"/>
                </a:solidFill>
              </a:rPr>
              <a:t>– </a:t>
            </a:r>
            <a:r>
              <a:rPr lang="en-US" sz="1000" dirty="0" smtClean="0">
                <a:solidFill>
                  <a:schemeClr val="tx1"/>
                </a:solidFill>
              </a:rPr>
              <a:t>I </a:t>
            </a:r>
            <a:r>
              <a:rPr lang="en-US" sz="1000" dirty="0">
                <a:solidFill>
                  <a:schemeClr val="tx1"/>
                </a:solidFill>
              </a:rPr>
              <a:t>did </a:t>
            </a:r>
            <a:r>
              <a:rPr lang="en-US" sz="1000" i="1" dirty="0" smtClean="0">
                <a:solidFill>
                  <a:schemeClr val="tx1"/>
                </a:solidFill>
              </a:rPr>
              <a:t>Telegrams </a:t>
            </a:r>
            <a:r>
              <a:rPr lang="en-US" sz="1000" dirty="0" smtClean="0">
                <a:solidFill>
                  <a:schemeClr val="tx1"/>
                </a:solidFill>
              </a:rPr>
              <a:t>for five sub-sections </a:t>
            </a:r>
            <a:r>
              <a:rPr lang="en-US" sz="1000" dirty="0">
                <a:solidFill>
                  <a:schemeClr val="tx1"/>
                </a:solidFill>
              </a:rPr>
              <a:t>for </a:t>
            </a:r>
            <a:r>
              <a:rPr lang="en-US" sz="1000" u="sng" dirty="0">
                <a:solidFill>
                  <a:schemeClr val="tx1"/>
                </a:solidFill>
              </a:rPr>
              <a:t>Section </a:t>
            </a:r>
            <a:r>
              <a:rPr lang="en-US" sz="1000" dirty="0" smtClean="0">
                <a:solidFill>
                  <a:schemeClr val="tx1"/>
                </a:solidFill>
              </a:rPr>
              <a:t>3, three of</a:t>
            </a:r>
            <a:r>
              <a:rPr lang="en-US" sz="1000" u="sng" dirty="0">
                <a:solidFill>
                  <a:schemeClr val="tx1"/>
                </a:solidFill>
              </a:rPr>
              <a:t>4</a:t>
            </a:r>
            <a:r>
              <a:rPr lang="en-US" sz="1000" dirty="0">
                <a:solidFill>
                  <a:schemeClr val="tx1"/>
                </a:solidFill>
              </a:rPr>
              <a:t>, four for </a:t>
            </a:r>
            <a:r>
              <a:rPr lang="en-US" sz="1000" u="sng" dirty="0">
                <a:solidFill>
                  <a:schemeClr val="tx1"/>
                </a:solidFill>
              </a:rPr>
              <a:t>5</a:t>
            </a:r>
            <a:r>
              <a:rPr lang="en-US" sz="1000" dirty="0">
                <a:solidFill>
                  <a:schemeClr val="tx1"/>
                </a:solidFill>
              </a:rPr>
              <a:t>, and three for </a:t>
            </a:r>
            <a:r>
              <a:rPr lang="en-US" sz="1000" u="sng" dirty="0">
                <a:solidFill>
                  <a:schemeClr val="tx1"/>
                </a:solidFill>
              </a:rPr>
              <a:t>6</a:t>
            </a:r>
            <a:r>
              <a:rPr lang="en-US" sz="1000" dirty="0">
                <a:solidFill>
                  <a:schemeClr val="tx1"/>
                </a:solidFill>
              </a:rPr>
              <a:t> </a:t>
            </a:r>
            <a:r>
              <a:rPr lang="en-US" sz="1000" dirty="0" smtClean="0">
                <a:solidFill>
                  <a:schemeClr val="tx1"/>
                </a:solidFill>
              </a:rPr>
              <a:t>(</a:t>
            </a:r>
            <a:r>
              <a:rPr lang="en-US" sz="1000" dirty="0">
                <a:solidFill>
                  <a:schemeClr val="tx1"/>
                </a:solidFill>
              </a:rPr>
              <a:t>none shown here)</a:t>
            </a:r>
          </a:p>
          <a:p>
            <a:pPr algn="ctr"/>
            <a:r>
              <a:rPr lang="en-US" sz="1000" dirty="0" smtClean="0">
                <a:solidFill>
                  <a:schemeClr val="tx1"/>
                </a:solidFill>
              </a:rPr>
              <a:t> </a:t>
            </a:r>
            <a:endParaRPr lang="en-US" sz="1000" dirty="0">
              <a:solidFill>
                <a:schemeClr val="tx1"/>
              </a:solidFill>
            </a:endParaRPr>
          </a:p>
        </p:txBody>
      </p:sp>
    </p:spTree>
    <p:extLst>
      <p:ext uri="{BB962C8B-B14F-4D97-AF65-F5344CB8AC3E}">
        <p14:creationId xmlns:p14="http://schemas.microsoft.com/office/powerpoint/2010/main" val="1437495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435216536"/>
              </p:ext>
            </p:extLst>
          </p:nvPr>
        </p:nvGraphicFramePr>
        <p:xfrm>
          <a:off x="381001" y="1066800"/>
          <a:ext cx="8458200" cy="1066800"/>
        </p:xfrm>
        <a:graphic>
          <a:graphicData uri="http://schemas.openxmlformats.org/drawingml/2006/table">
            <a:tbl>
              <a:tblPr firstRow="1" bandRow="1">
                <a:tableStyleId>{5C22544A-7EE6-4342-B048-85BDC9FD1C3A}</a:tableStyleId>
              </a:tblPr>
              <a:tblGrid>
                <a:gridCol w="1371599"/>
                <a:gridCol w="1447801"/>
                <a:gridCol w="1409700"/>
                <a:gridCol w="1409700"/>
                <a:gridCol w="1447799"/>
                <a:gridCol w="1371601"/>
              </a:tblGrid>
              <a:tr h="1066800">
                <a:tc>
                  <a:txBody>
                    <a:bodyPr/>
                    <a:lstStyle/>
                    <a:p>
                      <a:pPr algn="ctr"/>
                      <a:r>
                        <a:rPr kumimoji="0" lang="en-US" sz="1050" b="1" i="1" u="none" strike="noStrike" cap="none" normalizeH="0" baseline="0" dirty="0" smtClean="0">
                          <a:ln>
                            <a:noFill/>
                          </a:ln>
                          <a:solidFill>
                            <a:schemeClr val="tx1"/>
                          </a:solidFill>
                          <a:effectLst/>
                          <a:latin typeface="Times New Roman" pitchFamily="18" charset="0"/>
                          <a:cs typeface="Times New Roman" pitchFamily="18" charset="0"/>
                        </a:rPr>
                        <a:t>Telegram</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439413796"/>
              </p:ext>
            </p:extLst>
          </p:nvPr>
        </p:nvGraphicFramePr>
        <p:xfrm>
          <a:off x="381000" y="5334000"/>
          <a:ext cx="8458200" cy="1066800"/>
        </p:xfrm>
        <a:graphic>
          <a:graphicData uri="http://schemas.openxmlformats.org/drawingml/2006/table">
            <a:tbl>
              <a:tblPr firstRow="1" bandRow="1">
                <a:tableStyleId>{5C22544A-7EE6-4342-B048-85BDC9FD1C3A}</a:tableStyleId>
              </a:tblPr>
              <a:tblGrid>
                <a:gridCol w="1371600"/>
                <a:gridCol w="1447800"/>
                <a:gridCol w="1409700"/>
                <a:gridCol w="1409700"/>
                <a:gridCol w="1447800"/>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342186"/>
              </p:ext>
            </p:extLst>
          </p:nvPr>
        </p:nvGraphicFramePr>
        <p:xfrm>
          <a:off x="381000" y="2133600"/>
          <a:ext cx="1371600" cy="3200400"/>
        </p:xfrm>
        <a:graphic>
          <a:graphicData uri="http://schemas.openxmlformats.org/drawingml/2006/table">
            <a:tbl>
              <a:tblPr firstRow="1" bandRow="1">
                <a:tableStyleId>{5C22544A-7EE6-4342-B048-85BDC9FD1C3A}</a:tableStyleId>
              </a:tblPr>
              <a:tblGrid>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86789936"/>
              </p:ext>
            </p:extLst>
          </p:nvPr>
        </p:nvGraphicFramePr>
        <p:xfrm>
          <a:off x="7467600" y="2133600"/>
          <a:ext cx="1371600" cy="3200400"/>
        </p:xfrm>
        <a:graphic>
          <a:graphicData uri="http://schemas.openxmlformats.org/drawingml/2006/table">
            <a:tbl>
              <a:tblPr firstRow="1" bandRow="1">
                <a:tableStyleId>{5C22544A-7EE6-4342-B048-85BDC9FD1C3A}</a:tableStyleId>
              </a:tblPr>
              <a:tblGrid>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7" name="TextBox 16"/>
          <p:cNvSpPr txBox="1"/>
          <p:nvPr/>
        </p:nvSpPr>
        <p:spPr>
          <a:xfrm>
            <a:off x="3886200" y="2133600"/>
            <a:ext cx="1447800" cy="553998"/>
          </a:xfrm>
          <a:prstGeom prst="rect">
            <a:avLst/>
          </a:prstGeom>
          <a:noFill/>
        </p:spPr>
        <p:txBody>
          <a:bodyPr wrap="square" rtlCol="0">
            <a:spAutoFit/>
          </a:bodyPr>
          <a:lstStyle/>
          <a:p>
            <a:pPr lvl="0" algn="ctr"/>
            <a:r>
              <a:rPr kumimoji="0" lang="en-US" sz="1200" b="1" i="1" u="none" strike="noStrike" cap="none" normalizeH="0" baseline="0" dirty="0" smtClean="0">
                <a:ln>
                  <a:noFill/>
                </a:ln>
                <a:solidFill>
                  <a:schemeClr val="tx1"/>
                </a:solidFill>
                <a:effectLst/>
                <a:latin typeface="Times New Roman" pitchFamily="18" charset="0"/>
                <a:cs typeface="Times New Roman" pitchFamily="18" charset="0"/>
              </a:rPr>
              <a:t>Abstract</a:t>
            </a:r>
            <a:endParaRPr kumimoji="0" lang="en-US" sz="1050" b="1" i="0" u="none" strike="noStrike" cap="none" normalizeH="0" baseline="0" dirty="0" smtClean="0">
              <a:ln>
                <a:noFill/>
              </a:ln>
              <a:solidFill>
                <a:schemeClr val="tx1"/>
              </a:solidFill>
              <a:effectLst/>
              <a:latin typeface="Times New Roman" pitchFamily="18" charset="0"/>
              <a:cs typeface="Times New Roman" pitchFamily="18" charset="0"/>
            </a:endParaRPr>
          </a:p>
          <a:p>
            <a:pPr algn="ctr"/>
            <a:endParaRPr lang="en-US" dirty="0"/>
          </a:p>
        </p:txBody>
      </p:sp>
      <p:sp>
        <p:nvSpPr>
          <p:cNvPr id="2" name="TextBox 1"/>
          <p:cNvSpPr txBox="1"/>
          <p:nvPr/>
        </p:nvSpPr>
        <p:spPr>
          <a:xfrm>
            <a:off x="359044" y="1295400"/>
            <a:ext cx="1447800" cy="553998"/>
          </a:xfrm>
          <a:prstGeom prst="rect">
            <a:avLst/>
          </a:prstGeom>
          <a:noFill/>
        </p:spPr>
        <p:txBody>
          <a:bodyPr wrap="square" rtlCol="0">
            <a:spAutoFit/>
          </a:bodyPr>
          <a:lstStyle/>
          <a:p>
            <a:r>
              <a:rPr lang="en-US" sz="1000" dirty="0" smtClean="0"/>
              <a:t>Washington’s Adjust-</a:t>
            </a:r>
            <a:r>
              <a:rPr lang="en-US" sz="1000" dirty="0" err="1" smtClean="0"/>
              <a:t>ments</a:t>
            </a:r>
            <a:r>
              <a:rPr lang="en-US" sz="1000" dirty="0" smtClean="0"/>
              <a:t> – hoped for Unity (Not!)</a:t>
            </a:r>
            <a:endParaRPr lang="en-US" sz="1000" dirty="0"/>
          </a:p>
        </p:txBody>
      </p:sp>
      <p:sp>
        <p:nvSpPr>
          <p:cNvPr id="4" name="TextBox 3"/>
          <p:cNvSpPr txBox="1"/>
          <p:nvPr/>
        </p:nvSpPr>
        <p:spPr>
          <a:xfrm>
            <a:off x="1333500" y="1060803"/>
            <a:ext cx="533400" cy="246221"/>
          </a:xfrm>
          <a:prstGeom prst="rect">
            <a:avLst/>
          </a:prstGeom>
          <a:noFill/>
        </p:spPr>
        <p:txBody>
          <a:bodyPr wrap="square" rtlCol="0">
            <a:spAutoFit/>
          </a:bodyPr>
          <a:lstStyle/>
          <a:p>
            <a:r>
              <a:rPr lang="en-US" sz="1000" dirty="0" smtClean="0"/>
              <a:t>p 118</a:t>
            </a:r>
            <a:endParaRPr lang="en-US" sz="1000" dirty="0"/>
          </a:p>
        </p:txBody>
      </p:sp>
      <p:sp>
        <p:nvSpPr>
          <p:cNvPr id="11" name="TextBox 10"/>
          <p:cNvSpPr txBox="1"/>
          <p:nvPr/>
        </p:nvSpPr>
        <p:spPr>
          <a:xfrm>
            <a:off x="1844944" y="1238617"/>
            <a:ext cx="1447800" cy="861774"/>
          </a:xfrm>
          <a:prstGeom prst="rect">
            <a:avLst/>
          </a:prstGeom>
          <a:noFill/>
        </p:spPr>
        <p:txBody>
          <a:bodyPr wrap="square" rtlCol="0">
            <a:spAutoFit/>
          </a:bodyPr>
          <a:lstStyle/>
          <a:p>
            <a:pPr algn="ctr"/>
            <a:r>
              <a:rPr lang="en-US" sz="1000" dirty="0" smtClean="0"/>
              <a:t>Role of Govt.</a:t>
            </a:r>
          </a:p>
          <a:p>
            <a:endParaRPr lang="en-US" sz="1000" dirty="0"/>
          </a:p>
          <a:p>
            <a:pPr algn="ctr"/>
            <a:r>
              <a:rPr lang="en-US" sz="1000" dirty="0" smtClean="0"/>
              <a:t>Jefferson - - - Hamilton</a:t>
            </a:r>
          </a:p>
          <a:p>
            <a:pPr algn="ctr"/>
            <a:r>
              <a:rPr lang="en-US" sz="1000" dirty="0" smtClean="0"/>
              <a:t>(Small)           (Powerful)</a:t>
            </a:r>
          </a:p>
          <a:p>
            <a:pPr algn="ctr"/>
            <a:endParaRPr lang="en-US" sz="1000" dirty="0"/>
          </a:p>
        </p:txBody>
      </p:sp>
      <p:sp>
        <p:nvSpPr>
          <p:cNvPr id="19" name="TextBox 18"/>
          <p:cNvSpPr txBox="1"/>
          <p:nvPr/>
        </p:nvSpPr>
        <p:spPr>
          <a:xfrm>
            <a:off x="3209441" y="1270119"/>
            <a:ext cx="1447800" cy="861774"/>
          </a:xfrm>
          <a:prstGeom prst="rect">
            <a:avLst/>
          </a:prstGeom>
          <a:noFill/>
        </p:spPr>
        <p:txBody>
          <a:bodyPr wrap="square" rtlCol="0">
            <a:spAutoFit/>
          </a:bodyPr>
          <a:lstStyle/>
          <a:p>
            <a:pPr algn="ctr"/>
            <a:r>
              <a:rPr lang="en-US" sz="1000" dirty="0" smtClean="0"/>
              <a:t>2 Parties Started</a:t>
            </a:r>
          </a:p>
          <a:p>
            <a:endParaRPr lang="en-US" sz="1000" dirty="0"/>
          </a:p>
          <a:p>
            <a:pPr algn="ctr"/>
            <a:r>
              <a:rPr lang="en-US" sz="1000" dirty="0" smtClean="0"/>
              <a:t>Demo-</a:t>
            </a:r>
            <a:r>
              <a:rPr lang="en-US" sz="1000" dirty="0" err="1" smtClean="0"/>
              <a:t>Repub</a:t>
            </a:r>
            <a:r>
              <a:rPr lang="en-US" sz="1000" dirty="0"/>
              <a:t> </a:t>
            </a:r>
            <a:r>
              <a:rPr lang="en-US" sz="1000" dirty="0" smtClean="0"/>
              <a:t>- - - - Fed</a:t>
            </a:r>
          </a:p>
          <a:p>
            <a:pPr algn="ctr"/>
            <a:r>
              <a:rPr lang="en-US" sz="1000" dirty="0" smtClean="0"/>
              <a:t>(Small)                 (Strong)</a:t>
            </a:r>
          </a:p>
          <a:p>
            <a:pPr algn="ctr"/>
            <a:endParaRPr lang="en-US" sz="1000" dirty="0"/>
          </a:p>
        </p:txBody>
      </p:sp>
      <p:sp>
        <p:nvSpPr>
          <p:cNvPr id="20" name="TextBox 19"/>
          <p:cNvSpPr txBox="1"/>
          <p:nvPr/>
        </p:nvSpPr>
        <p:spPr>
          <a:xfrm>
            <a:off x="4145797" y="1049179"/>
            <a:ext cx="533400" cy="246221"/>
          </a:xfrm>
          <a:prstGeom prst="rect">
            <a:avLst/>
          </a:prstGeom>
          <a:noFill/>
        </p:spPr>
        <p:txBody>
          <a:bodyPr wrap="square" rtlCol="0">
            <a:spAutoFit/>
          </a:bodyPr>
          <a:lstStyle/>
          <a:p>
            <a:r>
              <a:rPr lang="en-US" sz="1000" dirty="0" smtClean="0"/>
              <a:t>p 121</a:t>
            </a:r>
            <a:endParaRPr lang="en-US" sz="1000" dirty="0"/>
          </a:p>
        </p:txBody>
      </p:sp>
      <p:sp>
        <p:nvSpPr>
          <p:cNvPr id="21" name="TextBox 20"/>
          <p:cNvSpPr txBox="1"/>
          <p:nvPr/>
        </p:nvSpPr>
        <p:spPr>
          <a:xfrm>
            <a:off x="4626244" y="1278328"/>
            <a:ext cx="1447800" cy="1015663"/>
          </a:xfrm>
          <a:prstGeom prst="rect">
            <a:avLst/>
          </a:prstGeom>
          <a:noFill/>
        </p:spPr>
        <p:txBody>
          <a:bodyPr wrap="square" rtlCol="0">
            <a:spAutoFit/>
          </a:bodyPr>
          <a:lstStyle/>
          <a:p>
            <a:pPr algn="ctr"/>
            <a:r>
              <a:rPr lang="en-US" sz="1000" b="1" u="sng" dirty="0" smtClean="0"/>
              <a:t>Section 1</a:t>
            </a:r>
          </a:p>
          <a:p>
            <a:pPr algn="ctr"/>
            <a:r>
              <a:rPr lang="en-US" sz="1000" dirty="0" smtClean="0"/>
              <a:t>The two strongest ideologies</a:t>
            </a:r>
          </a:p>
          <a:p>
            <a:pPr algn="ctr"/>
            <a:r>
              <a:rPr lang="en-US" sz="1000" dirty="0" smtClean="0"/>
              <a:t>=</a:t>
            </a:r>
            <a:endParaRPr lang="en-US" sz="1000" dirty="0"/>
          </a:p>
          <a:p>
            <a:pPr algn="ctr"/>
            <a:r>
              <a:rPr lang="en-US" sz="1000" dirty="0" smtClean="0"/>
              <a:t>Two Political Parties</a:t>
            </a:r>
          </a:p>
          <a:p>
            <a:pPr algn="ctr"/>
            <a:endParaRPr lang="en-US" sz="1000" dirty="0"/>
          </a:p>
        </p:txBody>
      </p:sp>
      <p:sp>
        <p:nvSpPr>
          <p:cNvPr id="22" name="TextBox 21"/>
          <p:cNvSpPr txBox="1"/>
          <p:nvPr/>
        </p:nvSpPr>
        <p:spPr>
          <a:xfrm>
            <a:off x="5372100" y="1023066"/>
            <a:ext cx="948625" cy="246221"/>
          </a:xfrm>
          <a:prstGeom prst="rect">
            <a:avLst/>
          </a:prstGeom>
          <a:noFill/>
        </p:spPr>
        <p:txBody>
          <a:bodyPr wrap="square" rtlCol="0">
            <a:spAutoFit/>
          </a:bodyPr>
          <a:lstStyle/>
          <a:p>
            <a:r>
              <a:rPr lang="en-US" sz="1000" dirty="0" smtClean="0"/>
              <a:t>p 118-121</a:t>
            </a:r>
            <a:endParaRPr lang="en-US" sz="1000" dirty="0"/>
          </a:p>
        </p:txBody>
      </p:sp>
      <p:sp>
        <p:nvSpPr>
          <p:cNvPr id="23" name="TextBox 22"/>
          <p:cNvSpPr txBox="1"/>
          <p:nvPr/>
        </p:nvSpPr>
        <p:spPr>
          <a:xfrm>
            <a:off x="5997844" y="1218738"/>
            <a:ext cx="1524000" cy="1015663"/>
          </a:xfrm>
          <a:prstGeom prst="rect">
            <a:avLst/>
          </a:prstGeom>
          <a:noFill/>
        </p:spPr>
        <p:txBody>
          <a:bodyPr wrap="square" rtlCol="0">
            <a:spAutoFit/>
          </a:bodyPr>
          <a:lstStyle/>
          <a:p>
            <a:pPr algn="ctr"/>
            <a:r>
              <a:rPr lang="en-US" sz="1000" dirty="0" smtClean="0"/>
              <a:t>3 Reasons for NOT direct democracy</a:t>
            </a:r>
          </a:p>
          <a:p>
            <a:pPr algn="ctr"/>
            <a:endParaRPr lang="en-US" sz="1000" dirty="0"/>
          </a:p>
          <a:p>
            <a:pPr algn="ctr"/>
            <a:r>
              <a:rPr lang="en-US" sz="1000" dirty="0" smtClean="0"/>
              <a:t>But keep consent of the people – filtered consent</a:t>
            </a:r>
          </a:p>
          <a:p>
            <a:pPr algn="ctr"/>
            <a:endParaRPr lang="en-US" sz="1000" dirty="0"/>
          </a:p>
        </p:txBody>
      </p:sp>
      <p:sp>
        <p:nvSpPr>
          <p:cNvPr id="24" name="TextBox 23"/>
          <p:cNvSpPr txBox="1"/>
          <p:nvPr/>
        </p:nvSpPr>
        <p:spPr>
          <a:xfrm>
            <a:off x="7010400" y="1026942"/>
            <a:ext cx="533400" cy="246221"/>
          </a:xfrm>
          <a:prstGeom prst="rect">
            <a:avLst/>
          </a:prstGeom>
          <a:noFill/>
        </p:spPr>
        <p:txBody>
          <a:bodyPr wrap="square" rtlCol="0">
            <a:spAutoFit/>
          </a:bodyPr>
          <a:lstStyle/>
          <a:p>
            <a:r>
              <a:rPr lang="en-US" sz="1000" dirty="0" smtClean="0"/>
              <a:t>p 122</a:t>
            </a:r>
            <a:endParaRPr lang="en-US" sz="1000" dirty="0"/>
          </a:p>
        </p:txBody>
      </p:sp>
      <p:sp>
        <p:nvSpPr>
          <p:cNvPr id="25" name="TextBox 24"/>
          <p:cNvSpPr txBox="1"/>
          <p:nvPr/>
        </p:nvSpPr>
        <p:spPr>
          <a:xfrm>
            <a:off x="7372673" y="1201252"/>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H. of Rep.</a:t>
            </a:r>
          </a:p>
          <a:p>
            <a:pPr algn="ctr"/>
            <a:r>
              <a:rPr lang="en-US" sz="1000" dirty="0" smtClean="0"/>
              <a:t>Directly elected – 2 </a:t>
            </a:r>
            <a:r>
              <a:rPr lang="en-US" sz="1000" dirty="0" err="1" smtClean="0"/>
              <a:t>yrs</a:t>
            </a:r>
            <a:r>
              <a:rPr lang="en-US" sz="1000" dirty="0" smtClean="0"/>
              <a:t> based on population </a:t>
            </a:r>
          </a:p>
          <a:p>
            <a:pPr algn="ctr"/>
            <a:r>
              <a:rPr lang="en-US" sz="1000" dirty="0" smtClean="0"/>
              <a:t>1 rep per # of people</a:t>
            </a:r>
          </a:p>
          <a:p>
            <a:pPr algn="ctr"/>
            <a:endParaRPr lang="en-US" sz="1000" dirty="0"/>
          </a:p>
        </p:txBody>
      </p:sp>
      <p:sp>
        <p:nvSpPr>
          <p:cNvPr id="26" name="TextBox 25"/>
          <p:cNvSpPr txBox="1"/>
          <p:nvPr/>
        </p:nvSpPr>
        <p:spPr>
          <a:xfrm>
            <a:off x="8420100" y="1001378"/>
            <a:ext cx="533400" cy="246221"/>
          </a:xfrm>
          <a:prstGeom prst="rect">
            <a:avLst/>
          </a:prstGeom>
          <a:noFill/>
        </p:spPr>
        <p:txBody>
          <a:bodyPr wrap="square" rtlCol="0">
            <a:spAutoFit/>
          </a:bodyPr>
          <a:lstStyle/>
          <a:p>
            <a:r>
              <a:rPr lang="en-US" sz="1000" dirty="0" smtClean="0"/>
              <a:t>p 123</a:t>
            </a:r>
            <a:endParaRPr lang="en-US" sz="1000" dirty="0"/>
          </a:p>
        </p:txBody>
      </p:sp>
      <p:sp>
        <p:nvSpPr>
          <p:cNvPr id="27" name="TextBox 26"/>
          <p:cNvSpPr txBox="1"/>
          <p:nvPr/>
        </p:nvSpPr>
        <p:spPr>
          <a:xfrm>
            <a:off x="7398503" y="2270922"/>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Senate</a:t>
            </a:r>
          </a:p>
          <a:p>
            <a:pPr algn="ctr"/>
            <a:r>
              <a:rPr lang="en-US" sz="1000" dirty="0" smtClean="0"/>
              <a:t>For 6 </a:t>
            </a:r>
            <a:r>
              <a:rPr lang="en-US" sz="1000" dirty="0" err="1" smtClean="0"/>
              <a:t>yrs</a:t>
            </a:r>
            <a:r>
              <a:rPr lang="en-US" sz="1000" dirty="0" smtClean="0"/>
              <a:t> – 2 per state</a:t>
            </a:r>
          </a:p>
          <a:p>
            <a:pPr algn="ctr"/>
            <a:r>
              <a:rPr lang="en-US" sz="1000" dirty="0" smtClean="0"/>
              <a:t>Before 1913 elected by state legislature</a:t>
            </a:r>
          </a:p>
          <a:p>
            <a:pPr algn="ctr"/>
            <a:endParaRPr lang="en-US" sz="1000" dirty="0"/>
          </a:p>
        </p:txBody>
      </p:sp>
      <p:sp>
        <p:nvSpPr>
          <p:cNvPr id="28" name="TextBox 27"/>
          <p:cNvSpPr txBox="1"/>
          <p:nvPr/>
        </p:nvSpPr>
        <p:spPr>
          <a:xfrm>
            <a:off x="8340671" y="2086074"/>
            <a:ext cx="533400" cy="246221"/>
          </a:xfrm>
          <a:prstGeom prst="rect">
            <a:avLst/>
          </a:prstGeom>
          <a:noFill/>
        </p:spPr>
        <p:txBody>
          <a:bodyPr wrap="square" rtlCol="0">
            <a:spAutoFit/>
          </a:bodyPr>
          <a:lstStyle/>
          <a:p>
            <a:r>
              <a:rPr lang="en-US" sz="1000" dirty="0" smtClean="0"/>
              <a:t>p 123</a:t>
            </a:r>
            <a:endParaRPr lang="en-US" sz="1000" dirty="0"/>
          </a:p>
        </p:txBody>
      </p:sp>
      <p:sp>
        <p:nvSpPr>
          <p:cNvPr id="29" name="TextBox 28"/>
          <p:cNvSpPr txBox="1"/>
          <p:nvPr/>
        </p:nvSpPr>
        <p:spPr>
          <a:xfrm>
            <a:off x="7372673" y="3347958"/>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President</a:t>
            </a:r>
          </a:p>
          <a:p>
            <a:pPr algn="ctr"/>
            <a:r>
              <a:rPr lang="en-US" sz="1000" dirty="0" smtClean="0"/>
              <a:t># of Senators plus # of H. of Rep = Electoral College</a:t>
            </a:r>
          </a:p>
          <a:p>
            <a:pPr algn="ctr"/>
            <a:r>
              <a:rPr lang="en-US" sz="1000" dirty="0" smtClean="0"/>
              <a:t>4 </a:t>
            </a:r>
            <a:r>
              <a:rPr lang="en-US" sz="1000" dirty="0" err="1" smtClean="0"/>
              <a:t>yrs</a:t>
            </a:r>
            <a:r>
              <a:rPr lang="en-US" sz="1000" dirty="0" smtClean="0"/>
              <a:t> – not popular vote</a:t>
            </a:r>
          </a:p>
          <a:p>
            <a:pPr algn="ctr"/>
            <a:endParaRPr lang="en-US" sz="1000" dirty="0"/>
          </a:p>
        </p:txBody>
      </p:sp>
      <p:sp>
        <p:nvSpPr>
          <p:cNvPr id="30" name="TextBox 29"/>
          <p:cNvSpPr txBox="1"/>
          <p:nvPr/>
        </p:nvSpPr>
        <p:spPr>
          <a:xfrm>
            <a:off x="8314841" y="3163110"/>
            <a:ext cx="533400" cy="246221"/>
          </a:xfrm>
          <a:prstGeom prst="rect">
            <a:avLst/>
          </a:prstGeom>
          <a:noFill/>
        </p:spPr>
        <p:txBody>
          <a:bodyPr wrap="square" rtlCol="0">
            <a:spAutoFit/>
          </a:bodyPr>
          <a:lstStyle/>
          <a:p>
            <a:r>
              <a:rPr lang="en-US" sz="1000" dirty="0" smtClean="0"/>
              <a:t>p 124</a:t>
            </a:r>
            <a:endParaRPr lang="en-US" sz="1000" dirty="0"/>
          </a:p>
        </p:txBody>
      </p:sp>
      <p:sp>
        <p:nvSpPr>
          <p:cNvPr id="31" name="TextBox 30"/>
          <p:cNvSpPr txBox="1"/>
          <p:nvPr/>
        </p:nvSpPr>
        <p:spPr>
          <a:xfrm>
            <a:off x="7402378" y="4419600"/>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Supreme Court</a:t>
            </a:r>
          </a:p>
          <a:p>
            <a:pPr algn="ctr"/>
            <a:r>
              <a:rPr lang="en-US" sz="1000" dirty="0" smtClean="0"/>
              <a:t>Nominated by Pres.  Consent of Senate</a:t>
            </a:r>
          </a:p>
          <a:p>
            <a:pPr algn="ctr"/>
            <a:r>
              <a:rPr lang="en-US" sz="1000" dirty="0"/>
              <a:t>f</a:t>
            </a:r>
            <a:r>
              <a:rPr lang="en-US" sz="1000" dirty="0" smtClean="0"/>
              <a:t>or life</a:t>
            </a:r>
          </a:p>
          <a:p>
            <a:pPr algn="ctr"/>
            <a:endParaRPr lang="en-US" sz="1000" dirty="0"/>
          </a:p>
        </p:txBody>
      </p:sp>
      <p:sp>
        <p:nvSpPr>
          <p:cNvPr id="32" name="TextBox 31"/>
          <p:cNvSpPr txBox="1"/>
          <p:nvPr/>
        </p:nvSpPr>
        <p:spPr>
          <a:xfrm>
            <a:off x="8344546" y="4221837"/>
            <a:ext cx="533400" cy="246221"/>
          </a:xfrm>
          <a:prstGeom prst="rect">
            <a:avLst/>
          </a:prstGeom>
          <a:noFill/>
        </p:spPr>
        <p:txBody>
          <a:bodyPr wrap="square" rtlCol="0">
            <a:spAutoFit/>
          </a:bodyPr>
          <a:lstStyle/>
          <a:p>
            <a:r>
              <a:rPr lang="en-US" sz="1000" dirty="0" smtClean="0"/>
              <a:t>p 124</a:t>
            </a:r>
            <a:endParaRPr lang="en-US" sz="1000" dirty="0"/>
          </a:p>
        </p:txBody>
      </p:sp>
      <p:sp>
        <p:nvSpPr>
          <p:cNvPr id="33" name="TextBox 32"/>
          <p:cNvSpPr txBox="1"/>
          <p:nvPr/>
        </p:nvSpPr>
        <p:spPr>
          <a:xfrm>
            <a:off x="7449841" y="5458510"/>
            <a:ext cx="1745497" cy="1015663"/>
          </a:xfrm>
          <a:prstGeom prst="rect">
            <a:avLst/>
          </a:prstGeom>
          <a:noFill/>
        </p:spPr>
        <p:txBody>
          <a:bodyPr wrap="square" rtlCol="0">
            <a:spAutoFit/>
          </a:bodyPr>
          <a:lstStyle/>
          <a:p>
            <a:r>
              <a:rPr lang="en-US" sz="1000" dirty="0" smtClean="0"/>
              <a:t>Removal from Office</a:t>
            </a:r>
          </a:p>
          <a:p>
            <a:r>
              <a:rPr lang="en-US" sz="1000" dirty="0" smtClean="0"/>
              <a:t>*Voted out</a:t>
            </a:r>
          </a:p>
          <a:p>
            <a:r>
              <a:rPr lang="en-US" sz="1000" dirty="0"/>
              <a:t>*</a:t>
            </a:r>
            <a:r>
              <a:rPr lang="en-US" sz="1000" dirty="0" smtClean="0"/>
              <a:t>Congress – by members</a:t>
            </a:r>
          </a:p>
          <a:p>
            <a:r>
              <a:rPr lang="en-US" sz="1000" dirty="0" smtClean="0"/>
              <a:t>*</a:t>
            </a:r>
            <a:r>
              <a:rPr lang="en-US" sz="1000" dirty="0" err="1" smtClean="0"/>
              <a:t>Pres</a:t>
            </a:r>
            <a:r>
              <a:rPr lang="en-US" sz="1000" dirty="0" smtClean="0"/>
              <a:t> – impeach by the </a:t>
            </a:r>
          </a:p>
          <a:p>
            <a:r>
              <a:rPr lang="en-US" sz="1000" dirty="0" smtClean="0"/>
              <a:t>H of Rep, Trial by Senate</a:t>
            </a:r>
          </a:p>
          <a:p>
            <a:endParaRPr lang="en-US" sz="1000" dirty="0"/>
          </a:p>
        </p:txBody>
      </p:sp>
      <p:sp>
        <p:nvSpPr>
          <p:cNvPr id="34" name="TextBox 33"/>
          <p:cNvSpPr txBox="1"/>
          <p:nvPr/>
        </p:nvSpPr>
        <p:spPr>
          <a:xfrm>
            <a:off x="8318715" y="5288637"/>
            <a:ext cx="533400" cy="246221"/>
          </a:xfrm>
          <a:prstGeom prst="rect">
            <a:avLst/>
          </a:prstGeom>
          <a:noFill/>
        </p:spPr>
        <p:txBody>
          <a:bodyPr wrap="square" rtlCol="0">
            <a:spAutoFit/>
          </a:bodyPr>
          <a:lstStyle/>
          <a:p>
            <a:r>
              <a:rPr lang="en-US" sz="1000" dirty="0" smtClean="0"/>
              <a:t>p 124</a:t>
            </a:r>
            <a:endParaRPr lang="en-US" sz="1000" dirty="0"/>
          </a:p>
        </p:txBody>
      </p:sp>
      <p:sp>
        <p:nvSpPr>
          <p:cNvPr id="35" name="TextBox 34"/>
          <p:cNvSpPr txBox="1"/>
          <p:nvPr/>
        </p:nvSpPr>
        <p:spPr>
          <a:xfrm>
            <a:off x="5924873" y="5534858"/>
            <a:ext cx="1447800" cy="707886"/>
          </a:xfrm>
          <a:prstGeom prst="rect">
            <a:avLst/>
          </a:prstGeom>
          <a:noFill/>
        </p:spPr>
        <p:txBody>
          <a:bodyPr wrap="square" rtlCol="0">
            <a:spAutoFit/>
          </a:bodyPr>
          <a:lstStyle/>
          <a:p>
            <a:pPr algn="ctr"/>
            <a:r>
              <a:rPr lang="en-US" sz="1000" b="1" u="sng" dirty="0" smtClean="0"/>
              <a:t>Section 2</a:t>
            </a:r>
          </a:p>
          <a:p>
            <a:pPr algn="ctr"/>
            <a:r>
              <a:rPr lang="en-US" sz="1000" dirty="0" smtClean="0"/>
              <a:t>The meaning of “filtered” consent</a:t>
            </a:r>
          </a:p>
          <a:p>
            <a:pPr algn="ctr"/>
            <a:endParaRPr lang="en-US" sz="1000" dirty="0"/>
          </a:p>
        </p:txBody>
      </p:sp>
      <p:sp>
        <p:nvSpPr>
          <p:cNvPr id="36" name="TextBox 35"/>
          <p:cNvSpPr txBox="1"/>
          <p:nvPr/>
        </p:nvSpPr>
        <p:spPr>
          <a:xfrm>
            <a:off x="6670729" y="5279596"/>
            <a:ext cx="948625" cy="246221"/>
          </a:xfrm>
          <a:prstGeom prst="rect">
            <a:avLst/>
          </a:prstGeom>
          <a:noFill/>
        </p:spPr>
        <p:txBody>
          <a:bodyPr wrap="square" rtlCol="0">
            <a:spAutoFit/>
          </a:bodyPr>
          <a:lstStyle/>
          <a:p>
            <a:r>
              <a:rPr lang="en-US" sz="1000" dirty="0" smtClean="0"/>
              <a:t>p 121-124</a:t>
            </a:r>
            <a:endParaRPr lang="en-US" sz="1000" dirty="0"/>
          </a:p>
        </p:txBody>
      </p:sp>
      <p:sp>
        <p:nvSpPr>
          <p:cNvPr id="37" name="TextBox 36"/>
          <p:cNvSpPr txBox="1"/>
          <p:nvPr/>
        </p:nvSpPr>
        <p:spPr>
          <a:xfrm>
            <a:off x="4553918" y="5476101"/>
            <a:ext cx="1520125" cy="707886"/>
          </a:xfrm>
          <a:prstGeom prst="rect">
            <a:avLst/>
          </a:prstGeom>
          <a:noFill/>
        </p:spPr>
        <p:txBody>
          <a:bodyPr wrap="square" rtlCol="0">
            <a:spAutoFit/>
          </a:bodyPr>
          <a:lstStyle/>
          <a:p>
            <a:pPr algn="ctr"/>
            <a:r>
              <a:rPr lang="en-US" sz="1000" b="1" u="sng" dirty="0" smtClean="0"/>
              <a:t>Note</a:t>
            </a:r>
            <a:r>
              <a:rPr lang="en-US" sz="1000" dirty="0" smtClean="0"/>
              <a:t> – I did five subsections for </a:t>
            </a:r>
            <a:r>
              <a:rPr lang="en-US" sz="1000" u="sng" dirty="0"/>
              <a:t>S</a:t>
            </a:r>
            <a:r>
              <a:rPr lang="en-US" sz="1000" u="sng" dirty="0" smtClean="0"/>
              <a:t>ection 3 </a:t>
            </a:r>
            <a:r>
              <a:rPr lang="en-US" sz="1000" dirty="0" smtClean="0"/>
              <a:t>(not shown here)</a:t>
            </a:r>
          </a:p>
          <a:p>
            <a:pPr algn="ctr"/>
            <a:endParaRPr lang="en-US" sz="1000" dirty="0"/>
          </a:p>
        </p:txBody>
      </p:sp>
      <p:sp>
        <p:nvSpPr>
          <p:cNvPr id="38" name="TextBox 37"/>
          <p:cNvSpPr txBox="1"/>
          <p:nvPr/>
        </p:nvSpPr>
        <p:spPr>
          <a:xfrm>
            <a:off x="3128074" y="5458510"/>
            <a:ext cx="1447800" cy="1169551"/>
          </a:xfrm>
          <a:prstGeom prst="rect">
            <a:avLst/>
          </a:prstGeom>
          <a:noFill/>
        </p:spPr>
        <p:txBody>
          <a:bodyPr wrap="square" rtlCol="0">
            <a:spAutoFit/>
          </a:bodyPr>
          <a:lstStyle/>
          <a:p>
            <a:pPr algn="ctr"/>
            <a:r>
              <a:rPr lang="en-US" sz="1000" b="1" u="sng" dirty="0" smtClean="0"/>
              <a:t>Section 3</a:t>
            </a:r>
          </a:p>
          <a:p>
            <a:pPr algn="ctr"/>
            <a:r>
              <a:rPr lang="en-US" sz="1000" dirty="0" smtClean="0"/>
              <a:t>pp. 125-127 Contrasting US system of elections (winner take all) with Parliament (proportional)</a:t>
            </a:r>
          </a:p>
          <a:p>
            <a:pPr algn="ctr"/>
            <a:endParaRPr lang="en-US" sz="1000" dirty="0"/>
          </a:p>
        </p:txBody>
      </p:sp>
      <p:sp>
        <p:nvSpPr>
          <p:cNvPr id="39" name="TextBox 38"/>
          <p:cNvSpPr txBox="1"/>
          <p:nvPr/>
        </p:nvSpPr>
        <p:spPr>
          <a:xfrm>
            <a:off x="3886200" y="5288636"/>
            <a:ext cx="948625" cy="246221"/>
          </a:xfrm>
          <a:prstGeom prst="rect">
            <a:avLst/>
          </a:prstGeom>
          <a:noFill/>
        </p:spPr>
        <p:txBody>
          <a:bodyPr wrap="square" rtlCol="0">
            <a:spAutoFit/>
          </a:bodyPr>
          <a:lstStyle/>
          <a:p>
            <a:r>
              <a:rPr lang="en-US" sz="1000" dirty="0" smtClean="0"/>
              <a:t>p 121-124</a:t>
            </a:r>
            <a:endParaRPr lang="en-US" sz="1000" dirty="0"/>
          </a:p>
        </p:txBody>
      </p:sp>
      <p:sp>
        <p:nvSpPr>
          <p:cNvPr id="42" name="TextBox 41"/>
          <p:cNvSpPr txBox="1"/>
          <p:nvPr/>
        </p:nvSpPr>
        <p:spPr>
          <a:xfrm>
            <a:off x="1711272" y="5479338"/>
            <a:ext cx="1520125" cy="707886"/>
          </a:xfrm>
          <a:prstGeom prst="rect">
            <a:avLst/>
          </a:prstGeom>
          <a:noFill/>
        </p:spPr>
        <p:txBody>
          <a:bodyPr wrap="square" rtlCol="0">
            <a:spAutoFit/>
          </a:bodyPr>
          <a:lstStyle/>
          <a:p>
            <a:pPr algn="ctr"/>
            <a:r>
              <a:rPr lang="en-US" sz="1000" b="1" u="sng" dirty="0" smtClean="0"/>
              <a:t>Note</a:t>
            </a:r>
            <a:r>
              <a:rPr lang="en-US" sz="1000" dirty="0" smtClean="0"/>
              <a:t> – I did three subsections for </a:t>
            </a:r>
            <a:r>
              <a:rPr lang="en-US" sz="1000" u="sng" dirty="0"/>
              <a:t>S</a:t>
            </a:r>
            <a:r>
              <a:rPr lang="en-US" sz="1000" u="sng" dirty="0" smtClean="0"/>
              <a:t>ection 4 </a:t>
            </a:r>
            <a:r>
              <a:rPr lang="en-US" sz="1000" dirty="0" smtClean="0"/>
              <a:t>(not shown here)</a:t>
            </a:r>
          </a:p>
          <a:p>
            <a:pPr algn="ctr"/>
            <a:endParaRPr lang="en-US" sz="1000" dirty="0"/>
          </a:p>
        </p:txBody>
      </p:sp>
      <p:sp>
        <p:nvSpPr>
          <p:cNvPr id="43" name="TextBox 42"/>
          <p:cNvSpPr txBox="1"/>
          <p:nvPr/>
        </p:nvSpPr>
        <p:spPr>
          <a:xfrm>
            <a:off x="304800" y="5305961"/>
            <a:ext cx="1447800" cy="1323439"/>
          </a:xfrm>
          <a:prstGeom prst="rect">
            <a:avLst/>
          </a:prstGeom>
          <a:noFill/>
        </p:spPr>
        <p:txBody>
          <a:bodyPr wrap="square" rtlCol="0">
            <a:spAutoFit/>
          </a:bodyPr>
          <a:lstStyle/>
          <a:p>
            <a:r>
              <a:rPr lang="en-US" sz="1000" b="1" u="sng" dirty="0" smtClean="0"/>
              <a:t>Section 4</a:t>
            </a:r>
          </a:p>
          <a:p>
            <a:pPr marL="228600" indent="-228600">
              <a:buAutoNum type="arabicPeriod"/>
            </a:pPr>
            <a:r>
              <a:rPr lang="en-US" sz="1000" dirty="0" smtClean="0"/>
              <a:t>The conditions when 3</a:t>
            </a:r>
            <a:r>
              <a:rPr lang="en-US" sz="1000" baseline="30000" dirty="0" smtClean="0"/>
              <a:t>rd</a:t>
            </a:r>
            <a:r>
              <a:rPr lang="en-US" sz="1000" dirty="0" smtClean="0"/>
              <a:t> parties have impact</a:t>
            </a:r>
          </a:p>
          <a:p>
            <a:pPr marL="228600" indent="-228600">
              <a:buAutoNum type="arabicPeriod"/>
            </a:pPr>
            <a:r>
              <a:rPr lang="en-US" sz="1000" dirty="0" smtClean="0"/>
              <a:t>How </a:t>
            </a:r>
            <a:r>
              <a:rPr lang="en-US" sz="1000" dirty="0"/>
              <a:t>c</a:t>
            </a:r>
            <a:r>
              <a:rPr lang="en-US" sz="1000" dirty="0" smtClean="0"/>
              <a:t>andidates must position themselves to win</a:t>
            </a:r>
          </a:p>
          <a:p>
            <a:pPr algn="ctr"/>
            <a:endParaRPr lang="en-US" sz="1000" dirty="0"/>
          </a:p>
        </p:txBody>
      </p:sp>
      <p:sp>
        <p:nvSpPr>
          <p:cNvPr id="44" name="TextBox 43"/>
          <p:cNvSpPr txBox="1"/>
          <p:nvPr/>
        </p:nvSpPr>
        <p:spPr>
          <a:xfrm>
            <a:off x="1104900" y="5288635"/>
            <a:ext cx="948625" cy="246221"/>
          </a:xfrm>
          <a:prstGeom prst="rect">
            <a:avLst/>
          </a:prstGeom>
          <a:noFill/>
        </p:spPr>
        <p:txBody>
          <a:bodyPr wrap="square" rtlCol="0">
            <a:spAutoFit/>
          </a:bodyPr>
          <a:lstStyle/>
          <a:p>
            <a:r>
              <a:rPr lang="en-US" sz="1000" dirty="0" smtClean="0"/>
              <a:t>P127-130</a:t>
            </a:r>
            <a:endParaRPr lang="en-US" sz="1000" dirty="0"/>
          </a:p>
        </p:txBody>
      </p:sp>
      <p:sp>
        <p:nvSpPr>
          <p:cNvPr id="47" name="TextBox 46"/>
          <p:cNvSpPr txBox="1"/>
          <p:nvPr/>
        </p:nvSpPr>
        <p:spPr>
          <a:xfrm>
            <a:off x="324173" y="4221837"/>
            <a:ext cx="1748725" cy="1323439"/>
          </a:xfrm>
          <a:prstGeom prst="rect">
            <a:avLst/>
          </a:prstGeom>
          <a:noFill/>
        </p:spPr>
        <p:txBody>
          <a:bodyPr wrap="square" rtlCol="0">
            <a:spAutoFit/>
          </a:bodyPr>
          <a:lstStyle/>
          <a:p>
            <a:r>
              <a:rPr lang="en-US" sz="1000" b="1" u="sng" dirty="0" smtClean="0"/>
              <a:t>Section 5</a:t>
            </a:r>
          </a:p>
          <a:p>
            <a:r>
              <a:rPr lang="en-US" sz="1000" dirty="0" smtClean="0"/>
              <a:t>Characteristics of contemporary elections.</a:t>
            </a:r>
          </a:p>
          <a:p>
            <a:pPr marL="171450" indent="-171450">
              <a:buFont typeface="Arial" pitchFamily="34" charset="0"/>
              <a:buChar char="•"/>
            </a:pPr>
            <a:r>
              <a:rPr lang="en-US" sz="1000" dirty="0" smtClean="0"/>
              <a:t>Continuous campaigns</a:t>
            </a:r>
          </a:p>
          <a:p>
            <a:pPr marL="171450" indent="-171450">
              <a:buFont typeface="Arial" pitchFamily="34" charset="0"/>
              <a:buChar char="•"/>
            </a:pPr>
            <a:r>
              <a:rPr lang="en-US" sz="1000" dirty="0" smtClean="0"/>
              <a:t>Primaries- extremes</a:t>
            </a:r>
          </a:p>
          <a:p>
            <a:pPr marL="171450" indent="-171450">
              <a:buFont typeface="Arial" pitchFamily="34" charset="0"/>
              <a:buChar char="•"/>
            </a:pPr>
            <a:r>
              <a:rPr lang="en-US" sz="1000" dirty="0" smtClean="0"/>
              <a:t>General elect – middle</a:t>
            </a:r>
          </a:p>
          <a:p>
            <a:pPr marL="171450" indent="-171450">
              <a:buFont typeface="Arial" pitchFamily="34" charset="0"/>
              <a:buChar char="•"/>
            </a:pPr>
            <a:r>
              <a:rPr lang="en-US" sz="1000" dirty="0" smtClean="0"/>
              <a:t>Increased partisanship</a:t>
            </a:r>
          </a:p>
          <a:p>
            <a:pPr algn="ctr"/>
            <a:endParaRPr lang="en-US" sz="1000" dirty="0"/>
          </a:p>
        </p:txBody>
      </p:sp>
      <p:sp>
        <p:nvSpPr>
          <p:cNvPr id="48" name="TextBox 47"/>
          <p:cNvSpPr txBox="1"/>
          <p:nvPr/>
        </p:nvSpPr>
        <p:spPr>
          <a:xfrm>
            <a:off x="304798" y="3144619"/>
            <a:ext cx="1676401" cy="1015663"/>
          </a:xfrm>
          <a:prstGeom prst="rect">
            <a:avLst/>
          </a:prstGeom>
          <a:noFill/>
        </p:spPr>
        <p:txBody>
          <a:bodyPr wrap="square" rtlCol="0">
            <a:spAutoFit/>
          </a:bodyPr>
          <a:lstStyle/>
          <a:p>
            <a:r>
              <a:rPr lang="en-US" sz="1000" b="1" u="sng" dirty="0" smtClean="0"/>
              <a:t>Section 6</a:t>
            </a:r>
          </a:p>
          <a:p>
            <a:pPr marL="53975" indent="-53975">
              <a:buFont typeface="Arial" pitchFamily="34" charset="0"/>
              <a:buChar char="•"/>
            </a:pPr>
            <a:r>
              <a:rPr lang="en-US" sz="1000" dirty="0" smtClean="0"/>
              <a:t> changes in election </a:t>
            </a:r>
          </a:p>
          <a:p>
            <a:r>
              <a:rPr lang="en-US" sz="1000" dirty="0" smtClean="0"/>
              <a:t>process</a:t>
            </a:r>
          </a:p>
          <a:p>
            <a:pPr marL="53975" indent="-53975">
              <a:buFont typeface="Arial" pitchFamily="34" charset="0"/>
              <a:buChar char="•"/>
            </a:pPr>
            <a:r>
              <a:rPr lang="en-US" sz="1000" dirty="0" smtClean="0"/>
              <a:t>Elections &amp; individuals – not much difference</a:t>
            </a:r>
          </a:p>
          <a:p>
            <a:pPr marL="53975" indent="-53975">
              <a:buFont typeface="Arial" pitchFamily="34" charset="0"/>
              <a:buChar char="•"/>
            </a:pPr>
            <a:r>
              <a:rPr lang="en-US" sz="1000" dirty="0" smtClean="0"/>
              <a:t>We vote to give consent</a:t>
            </a:r>
            <a:endParaRPr lang="en-US" sz="1000" dirty="0"/>
          </a:p>
        </p:txBody>
      </p:sp>
      <p:sp>
        <p:nvSpPr>
          <p:cNvPr id="49" name="TextBox 48"/>
          <p:cNvSpPr txBox="1"/>
          <p:nvPr/>
        </p:nvSpPr>
        <p:spPr>
          <a:xfrm>
            <a:off x="1106192" y="4200313"/>
            <a:ext cx="948625" cy="246221"/>
          </a:xfrm>
          <a:prstGeom prst="rect">
            <a:avLst/>
          </a:prstGeom>
          <a:noFill/>
        </p:spPr>
        <p:txBody>
          <a:bodyPr wrap="square" rtlCol="0">
            <a:spAutoFit/>
          </a:bodyPr>
          <a:lstStyle/>
          <a:p>
            <a:r>
              <a:rPr lang="en-US" sz="1000" dirty="0" smtClean="0"/>
              <a:t>p 130-134</a:t>
            </a:r>
            <a:endParaRPr lang="en-US" sz="1000" dirty="0"/>
          </a:p>
        </p:txBody>
      </p:sp>
      <p:sp>
        <p:nvSpPr>
          <p:cNvPr id="50" name="TextBox 49"/>
          <p:cNvSpPr txBox="1"/>
          <p:nvPr/>
        </p:nvSpPr>
        <p:spPr>
          <a:xfrm>
            <a:off x="1104899" y="3163474"/>
            <a:ext cx="948625" cy="246221"/>
          </a:xfrm>
          <a:prstGeom prst="rect">
            <a:avLst/>
          </a:prstGeom>
          <a:noFill/>
        </p:spPr>
        <p:txBody>
          <a:bodyPr wrap="square" rtlCol="0">
            <a:spAutoFit/>
          </a:bodyPr>
          <a:lstStyle/>
          <a:p>
            <a:r>
              <a:rPr lang="en-US" sz="1000" dirty="0" smtClean="0"/>
              <a:t>p 134-136</a:t>
            </a:r>
            <a:endParaRPr lang="en-US" sz="1000" dirty="0"/>
          </a:p>
        </p:txBody>
      </p:sp>
      <p:sp>
        <p:nvSpPr>
          <p:cNvPr id="45" name="TextBox 44"/>
          <p:cNvSpPr txBox="1"/>
          <p:nvPr/>
        </p:nvSpPr>
        <p:spPr>
          <a:xfrm>
            <a:off x="1752601" y="2819400"/>
            <a:ext cx="5719196" cy="2492990"/>
          </a:xfrm>
          <a:prstGeom prst="rect">
            <a:avLst/>
          </a:prstGeom>
          <a:noFill/>
        </p:spPr>
        <p:txBody>
          <a:bodyPr wrap="square" rtlCol="0">
            <a:spAutoFit/>
          </a:bodyPr>
          <a:lstStyle/>
          <a:p>
            <a:r>
              <a:rPr lang="en-US" sz="2600" dirty="0" smtClean="0">
                <a:solidFill>
                  <a:srgbClr val="7030A0"/>
                </a:solidFill>
              </a:rPr>
              <a:t>From 1780 to the present, the selection of our national leaders has involved popular elections and appointments, both based on the “filtered consent” of the people to form a practical govern-</a:t>
            </a:r>
            <a:r>
              <a:rPr lang="en-US" sz="2600" dirty="0" err="1" smtClean="0">
                <a:solidFill>
                  <a:srgbClr val="7030A0"/>
                </a:solidFill>
              </a:rPr>
              <a:t>ment</a:t>
            </a:r>
            <a:r>
              <a:rPr lang="en-US" sz="2600" dirty="0" smtClean="0">
                <a:solidFill>
                  <a:srgbClr val="7030A0"/>
                </a:solidFill>
              </a:rPr>
              <a:t> that represents the majority vote.</a:t>
            </a:r>
            <a:endParaRPr lang="en-US" sz="2600" dirty="0">
              <a:solidFill>
                <a:srgbClr val="7030A0"/>
              </a:solidFill>
            </a:endParaRPr>
          </a:p>
        </p:txBody>
      </p:sp>
      <p:sp>
        <p:nvSpPr>
          <p:cNvPr id="46" name="TextBox 45"/>
          <p:cNvSpPr txBox="1"/>
          <p:nvPr/>
        </p:nvSpPr>
        <p:spPr>
          <a:xfrm>
            <a:off x="4976248" y="2133600"/>
            <a:ext cx="1462652" cy="276999"/>
          </a:xfrm>
          <a:prstGeom prst="rect">
            <a:avLst/>
          </a:prstGeom>
          <a:noFill/>
        </p:spPr>
        <p:txBody>
          <a:bodyPr wrap="square" rtlCol="0">
            <a:spAutoFit/>
          </a:bodyPr>
          <a:lstStyle/>
          <a:p>
            <a:r>
              <a:rPr lang="en-US" sz="1200" b="1" dirty="0" smtClean="0">
                <a:solidFill>
                  <a:srgbClr val="7030A0"/>
                </a:solidFill>
              </a:rPr>
              <a:t>News Release</a:t>
            </a:r>
            <a:endParaRPr lang="en-US" sz="1200" b="1" dirty="0">
              <a:solidFill>
                <a:srgbClr val="7030A0"/>
              </a:solidFill>
            </a:endParaRPr>
          </a:p>
        </p:txBody>
      </p:sp>
      <p:sp>
        <p:nvSpPr>
          <p:cNvPr id="51" name="Rectangle 50"/>
          <p:cNvSpPr/>
          <p:nvPr/>
        </p:nvSpPr>
        <p:spPr>
          <a:xfrm>
            <a:off x="400049" y="1089257"/>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118</a:t>
            </a:r>
          </a:p>
          <a:p>
            <a:r>
              <a:rPr lang="en-US" sz="1200" dirty="0" smtClean="0">
                <a:solidFill>
                  <a:schemeClr val="tx1"/>
                </a:solidFill>
              </a:rPr>
              <a:t>Washington’s Adjustments </a:t>
            </a:r>
            <a:r>
              <a:rPr lang="en-US" sz="1200" dirty="0">
                <a:solidFill>
                  <a:schemeClr val="tx1"/>
                </a:solidFill>
              </a:rPr>
              <a:t>– hoped for Unity (Not!)</a:t>
            </a:r>
          </a:p>
        </p:txBody>
      </p:sp>
      <p:sp>
        <p:nvSpPr>
          <p:cNvPr id="52" name="Rectangle 51"/>
          <p:cNvSpPr/>
          <p:nvPr/>
        </p:nvSpPr>
        <p:spPr>
          <a:xfrm>
            <a:off x="1798220" y="1089257"/>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120</a:t>
            </a:r>
          </a:p>
          <a:p>
            <a:pPr algn="ctr"/>
            <a:r>
              <a:rPr lang="en-US" sz="1200" dirty="0">
                <a:solidFill>
                  <a:schemeClr val="tx1"/>
                </a:solidFill>
              </a:rPr>
              <a:t>Role of Govt</a:t>
            </a:r>
            <a:r>
              <a:rPr lang="en-US" sz="1200" dirty="0" smtClean="0">
                <a:solidFill>
                  <a:schemeClr val="tx1"/>
                </a:solidFill>
              </a:rPr>
              <a:t>.</a:t>
            </a:r>
          </a:p>
          <a:p>
            <a:pPr algn="ctr"/>
            <a:endParaRPr lang="en-US" sz="1200" dirty="0">
              <a:solidFill>
                <a:schemeClr val="tx1"/>
              </a:solidFill>
            </a:endParaRPr>
          </a:p>
          <a:p>
            <a:pPr algn="ctr"/>
            <a:r>
              <a:rPr lang="en-US" sz="1200" dirty="0" smtClean="0">
                <a:solidFill>
                  <a:schemeClr val="tx1"/>
                </a:solidFill>
              </a:rPr>
              <a:t>Jeffers -  Hamilton</a:t>
            </a:r>
          </a:p>
          <a:p>
            <a:pPr algn="ctr"/>
            <a:r>
              <a:rPr lang="en-US" sz="1200" dirty="0" smtClean="0">
                <a:solidFill>
                  <a:schemeClr val="tx1"/>
                </a:solidFill>
              </a:rPr>
              <a:t>Small - Powerful</a:t>
            </a:r>
            <a:endParaRPr lang="en-US" sz="1200" dirty="0">
              <a:solidFill>
                <a:schemeClr val="tx1"/>
              </a:solidFill>
            </a:endParaRPr>
          </a:p>
        </p:txBody>
      </p:sp>
      <p:sp>
        <p:nvSpPr>
          <p:cNvPr id="53" name="Rectangle 52"/>
          <p:cNvSpPr/>
          <p:nvPr/>
        </p:nvSpPr>
        <p:spPr>
          <a:xfrm>
            <a:off x="3208794" y="1074314"/>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121</a:t>
            </a:r>
          </a:p>
          <a:p>
            <a:pPr algn="ctr"/>
            <a:r>
              <a:rPr lang="en-US" sz="1200" dirty="0" smtClean="0">
                <a:solidFill>
                  <a:schemeClr val="tx1"/>
                </a:solidFill>
              </a:rPr>
              <a:t>2 Parties started</a:t>
            </a:r>
          </a:p>
          <a:p>
            <a:pPr algn="ctr"/>
            <a:endParaRPr lang="en-US" sz="1200" dirty="0" smtClean="0">
              <a:solidFill>
                <a:schemeClr val="tx1"/>
              </a:solidFill>
            </a:endParaRPr>
          </a:p>
          <a:p>
            <a:pPr algn="ctr"/>
            <a:r>
              <a:rPr lang="en-US" sz="1200" dirty="0" smtClean="0">
                <a:solidFill>
                  <a:schemeClr val="tx1"/>
                </a:solidFill>
              </a:rPr>
              <a:t>Demo-</a:t>
            </a:r>
            <a:r>
              <a:rPr lang="en-US" sz="1200" dirty="0" err="1" smtClean="0">
                <a:solidFill>
                  <a:schemeClr val="tx1"/>
                </a:solidFill>
              </a:rPr>
              <a:t>Repub</a:t>
            </a:r>
            <a:r>
              <a:rPr lang="en-US" sz="1200" dirty="0" smtClean="0">
                <a:solidFill>
                  <a:schemeClr val="tx1"/>
                </a:solidFill>
              </a:rPr>
              <a:t>-Fed</a:t>
            </a:r>
          </a:p>
          <a:p>
            <a:pPr algn="ctr"/>
            <a:r>
              <a:rPr lang="en-US" sz="1200" dirty="0" smtClean="0">
                <a:solidFill>
                  <a:schemeClr val="tx1"/>
                </a:solidFill>
              </a:rPr>
              <a:t>(Small)     (Strong)</a:t>
            </a:r>
            <a:endParaRPr lang="en-US" sz="1200" dirty="0">
              <a:solidFill>
                <a:schemeClr val="tx1"/>
              </a:solidFill>
            </a:endParaRPr>
          </a:p>
        </p:txBody>
      </p:sp>
      <p:sp>
        <p:nvSpPr>
          <p:cNvPr id="54" name="Rectangle 53"/>
          <p:cNvSpPr/>
          <p:nvPr/>
        </p:nvSpPr>
        <p:spPr>
          <a:xfrm>
            <a:off x="4631248" y="10668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pp. 118- 121</a:t>
            </a:r>
          </a:p>
          <a:p>
            <a:pPr algn="ctr"/>
            <a:r>
              <a:rPr lang="en-US" sz="1200" b="1" u="sng" dirty="0">
                <a:solidFill>
                  <a:schemeClr val="tx1"/>
                </a:solidFill>
              </a:rPr>
              <a:t>Section 1</a:t>
            </a:r>
          </a:p>
          <a:p>
            <a:pPr algn="ctr"/>
            <a:r>
              <a:rPr lang="en-US" sz="1200" dirty="0">
                <a:solidFill>
                  <a:schemeClr val="tx1"/>
                </a:solidFill>
              </a:rPr>
              <a:t>The two strongest </a:t>
            </a:r>
            <a:r>
              <a:rPr lang="en-US" sz="1200" dirty="0" smtClean="0">
                <a:solidFill>
                  <a:schemeClr val="tx1"/>
                </a:solidFill>
              </a:rPr>
              <a:t>ideologies =</a:t>
            </a:r>
            <a:endParaRPr lang="en-US" sz="1200" dirty="0">
              <a:solidFill>
                <a:schemeClr val="tx1"/>
              </a:solidFill>
            </a:endParaRPr>
          </a:p>
          <a:p>
            <a:pPr algn="ctr"/>
            <a:r>
              <a:rPr lang="en-US" sz="1200" dirty="0" smtClean="0">
                <a:solidFill>
                  <a:schemeClr val="tx1"/>
                </a:solidFill>
              </a:rPr>
              <a:t>2 Political </a:t>
            </a:r>
            <a:r>
              <a:rPr lang="en-US" sz="1200" dirty="0">
                <a:solidFill>
                  <a:schemeClr val="tx1"/>
                </a:solidFill>
              </a:rPr>
              <a:t>Parties</a:t>
            </a:r>
          </a:p>
        </p:txBody>
      </p:sp>
      <p:sp>
        <p:nvSpPr>
          <p:cNvPr id="55" name="Rectangle 54"/>
          <p:cNvSpPr/>
          <p:nvPr/>
        </p:nvSpPr>
        <p:spPr>
          <a:xfrm>
            <a:off x="6026257" y="10668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122</a:t>
            </a:r>
          </a:p>
          <a:p>
            <a:pPr algn="ctr"/>
            <a:r>
              <a:rPr lang="en-US" sz="1100" dirty="0" smtClean="0">
                <a:solidFill>
                  <a:schemeClr val="tx1"/>
                </a:solidFill>
              </a:rPr>
              <a:t>3 Reasons for NOT direct democracy.</a:t>
            </a:r>
          </a:p>
          <a:p>
            <a:pPr algn="ctr"/>
            <a:r>
              <a:rPr lang="en-US" sz="1100" dirty="0" smtClean="0">
                <a:solidFill>
                  <a:schemeClr val="tx1"/>
                </a:solidFill>
              </a:rPr>
              <a:t>But keep consent of the people – filtered content</a:t>
            </a:r>
            <a:endParaRPr lang="en-US" sz="1100" dirty="0">
              <a:solidFill>
                <a:schemeClr val="tx1"/>
              </a:solidFill>
            </a:endParaRPr>
          </a:p>
        </p:txBody>
      </p:sp>
      <p:sp>
        <p:nvSpPr>
          <p:cNvPr id="56" name="Rectangle 55"/>
          <p:cNvSpPr/>
          <p:nvPr/>
        </p:nvSpPr>
        <p:spPr>
          <a:xfrm>
            <a:off x="7474218" y="1067714"/>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122</a:t>
            </a:r>
          </a:p>
          <a:p>
            <a:pPr algn="ctr"/>
            <a:r>
              <a:rPr lang="en-US" sz="1000" dirty="0" smtClean="0">
                <a:solidFill>
                  <a:schemeClr val="tx1"/>
                </a:solidFill>
              </a:rPr>
              <a:t>Filtered Consent</a:t>
            </a:r>
          </a:p>
          <a:p>
            <a:pPr algn="ctr"/>
            <a:r>
              <a:rPr lang="en-US" sz="1000" dirty="0" smtClean="0">
                <a:solidFill>
                  <a:schemeClr val="tx1"/>
                </a:solidFill>
              </a:rPr>
              <a:t>H. Of Rep</a:t>
            </a:r>
          </a:p>
          <a:p>
            <a:pPr algn="ctr"/>
            <a:r>
              <a:rPr lang="en-US" sz="1000" dirty="0" smtClean="0">
                <a:solidFill>
                  <a:schemeClr val="tx1"/>
                </a:solidFill>
              </a:rPr>
              <a:t>Directly elected – </a:t>
            </a:r>
          </a:p>
          <a:p>
            <a:pPr algn="ctr"/>
            <a:r>
              <a:rPr lang="en-US" sz="1000" dirty="0" smtClean="0">
                <a:solidFill>
                  <a:schemeClr val="tx1"/>
                </a:solidFill>
              </a:rPr>
              <a:t>2 yrs. Based on population 1 per # of people</a:t>
            </a:r>
            <a:endParaRPr lang="en-US" sz="1000" dirty="0">
              <a:solidFill>
                <a:schemeClr val="tx1"/>
              </a:solidFill>
            </a:endParaRPr>
          </a:p>
        </p:txBody>
      </p:sp>
      <p:sp>
        <p:nvSpPr>
          <p:cNvPr id="57" name="Rectangle 56"/>
          <p:cNvSpPr/>
          <p:nvPr/>
        </p:nvSpPr>
        <p:spPr>
          <a:xfrm>
            <a:off x="7464693" y="21616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123</a:t>
            </a:r>
          </a:p>
          <a:p>
            <a:pPr algn="ctr"/>
            <a:r>
              <a:rPr lang="en-US" sz="1000" dirty="0">
                <a:solidFill>
                  <a:schemeClr val="tx1"/>
                </a:solidFill>
              </a:rPr>
              <a:t>Filtered Consent</a:t>
            </a:r>
          </a:p>
          <a:p>
            <a:pPr algn="ctr"/>
            <a:r>
              <a:rPr lang="en-US" sz="1000" dirty="0">
                <a:solidFill>
                  <a:schemeClr val="tx1"/>
                </a:solidFill>
              </a:rPr>
              <a:t>Senate</a:t>
            </a:r>
          </a:p>
          <a:p>
            <a:pPr algn="ctr"/>
            <a:r>
              <a:rPr lang="en-US" sz="1000" dirty="0">
                <a:solidFill>
                  <a:schemeClr val="tx1"/>
                </a:solidFill>
              </a:rPr>
              <a:t>For 6 </a:t>
            </a:r>
            <a:r>
              <a:rPr lang="en-US" sz="1000" dirty="0" err="1">
                <a:solidFill>
                  <a:schemeClr val="tx1"/>
                </a:solidFill>
              </a:rPr>
              <a:t>yrs</a:t>
            </a:r>
            <a:r>
              <a:rPr lang="en-US" sz="1000" dirty="0">
                <a:solidFill>
                  <a:schemeClr val="tx1"/>
                </a:solidFill>
              </a:rPr>
              <a:t> – 2 per state</a:t>
            </a:r>
          </a:p>
          <a:p>
            <a:pPr algn="ctr"/>
            <a:r>
              <a:rPr lang="en-US" sz="1000" dirty="0">
                <a:solidFill>
                  <a:schemeClr val="tx1"/>
                </a:solidFill>
              </a:rPr>
              <a:t>Before 1913 elected by state legislature</a:t>
            </a:r>
          </a:p>
        </p:txBody>
      </p:sp>
      <p:sp>
        <p:nvSpPr>
          <p:cNvPr id="58" name="Rectangle 57"/>
          <p:cNvSpPr/>
          <p:nvPr/>
        </p:nvSpPr>
        <p:spPr>
          <a:xfrm>
            <a:off x="7464693" y="32284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pPr algn="ctr"/>
            <a:r>
              <a:rPr lang="en-US" sz="1000" dirty="0">
                <a:solidFill>
                  <a:schemeClr val="tx1"/>
                </a:solidFill>
              </a:rPr>
              <a:t>Filtered Consent</a:t>
            </a:r>
          </a:p>
          <a:p>
            <a:pPr algn="ctr"/>
            <a:r>
              <a:rPr lang="en-US" sz="1000" dirty="0">
                <a:solidFill>
                  <a:schemeClr val="tx1"/>
                </a:solidFill>
              </a:rPr>
              <a:t>President</a:t>
            </a:r>
          </a:p>
          <a:p>
            <a:pPr algn="ctr"/>
            <a:r>
              <a:rPr lang="en-US" sz="1000" dirty="0">
                <a:solidFill>
                  <a:schemeClr val="tx1"/>
                </a:solidFill>
              </a:rPr>
              <a:t># of Senators plus # of H. of Rep = </a:t>
            </a:r>
            <a:r>
              <a:rPr lang="en-US" sz="1000" dirty="0" err="1" smtClean="0">
                <a:solidFill>
                  <a:schemeClr val="tx1"/>
                </a:solidFill>
              </a:rPr>
              <a:t>Electl</a:t>
            </a:r>
            <a:r>
              <a:rPr lang="en-US" sz="1000" dirty="0" smtClean="0">
                <a:solidFill>
                  <a:schemeClr val="tx1"/>
                </a:solidFill>
              </a:rPr>
              <a:t> Col </a:t>
            </a:r>
          </a:p>
          <a:p>
            <a:pPr algn="ctr"/>
            <a:r>
              <a:rPr lang="en-US" sz="1000" dirty="0" smtClean="0">
                <a:solidFill>
                  <a:schemeClr val="tx1"/>
                </a:solidFill>
              </a:rPr>
              <a:t>4 </a:t>
            </a:r>
            <a:r>
              <a:rPr lang="en-US" sz="1000" dirty="0" err="1">
                <a:solidFill>
                  <a:schemeClr val="tx1"/>
                </a:solidFill>
              </a:rPr>
              <a:t>yrs</a:t>
            </a:r>
            <a:r>
              <a:rPr lang="en-US" sz="1000" dirty="0">
                <a:solidFill>
                  <a:schemeClr val="tx1"/>
                </a:solidFill>
              </a:rPr>
              <a:t> – not popular vote</a:t>
            </a:r>
          </a:p>
        </p:txBody>
      </p:sp>
      <p:sp>
        <p:nvSpPr>
          <p:cNvPr id="59" name="Rectangle 58"/>
          <p:cNvSpPr/>
          <p:nvPr/>
        </p:nvSpPr>
        <p:spPr>
          <a:xfrm>
            <a:off x="7461303" y="4300351"/>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pPr algn="ctr"/>
            <a:r>
              <a:rPr lang="en-US" sz="1000" dirty="0">
                <a:solidFill>
                  <a:schemeClr val="tx1"/>
                </a:solidFill>
              </a:rPr>
              <a:t>Filtered Consent</a:t>
            </a:r>
          </a:p>
          <a:p>
            <a:pPr algn="ctr"/>
            <a:r>
              <a:rPr lang="en-US" sz="1000" dirty="0">
                <a:solidFill>
                  <a:schemeClr val="tx1"/>
                </a:solidFill>
              </a:rPr>
              <a:t>Supreme Court</a:t>
            </a:r>
          </a:p>
          <a:p>
            <a:pPr algn="ctr"/>
            <a:r>
              <a:rPr lang="en-US" sz="1000" dirty="0">
                <a:solidFill>
                  <a:schemeClr val="tx1"/>
                </a:solidFill>
              </a:rPr>
              <a:t>Nominated by Pres.  Consent of Senate</a:t>
            </a:r>
          </a:p>
          <a:p>
            <a:pPr algn="ctr"/>
            <a:r>
              <a:rPr lang="en-US" sz="1000" dirty="0">
                <a:solidFill>
                  <a:schemeClr val="tx1"/>
                </a:solidFill>
              </a:rPr>
              <a:t>for life</a:t>
            </a:r>
          </a:p>
        </p:txBody>
      </p:sp>
      <p:sp>
        <p:nvSpPr>
          <p:cNvPr id="60" name="Rectangle 59"/>
          <p:cNvSpPr/>
          <p:nvPr/>
        </p:nvSpPr>
        <p:spPr>
          <a:xfrm>
            <a:off x="7445642" y="53620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r>
              <a:rPr lang="en-US" sz="1000" dirty="0">
                <a:solidFill>
                  <a:schemeClr val="tx1"/>
                </a:solidFill>
              </a:rPr>
              <a:t>Removal from Office</a:t>
            </a:r>
          </a:p>
          <a:p>
            <a:r>
              <a:rPr lang="en-US" sz="1000" dirty="0">
                <a:solidFill>
                  <a:schemeClr val="tx1"/>
                </a:solidFill>
              </a:rPr>
              <a:t>*Voted out</a:t>
            </a:r>
          </a:p>
          <a:p>
            <a:r>
              <a:rPr lang="en-US" sz="1000" dirty="0">
                <a:solidFill>
                  <a:schemeClr val="tx1"/>
                </a:solidFill>
              </a:rPr>
              <a:t>*Congress – by </a:t>
            </a:r>
            <a:r>
              <a:rPr lang="en-US" sz="1000" dirty="0" err="1" smtClean="0">
                <a:solidFill>
                  <a:schemeClr val="tx1"/>
                </a:solidFill>
              </a:rPr>
              <a:t>mbers</a:t>
            </a:r>
            <a:endParaRPr lang="en-US" sz="1000" dirty="0">
              <a:solidFill>
                <a:schemeClr val="tx1"/>
              </a:solidFill>
            </a:endParaRPr>
          </a:p>
          <a:p>
            <a:r>
              <a:rPr lang="en-US" sz="1000" dirty="0">
                <a:solidFill>
                  <a:schemeClr val="tx1"/>
                </a:solidFill>
              </a:rPr>
              <a:t>*</a:t>
            </a:r>
            <a:r>
              <a:rPr lang="en-US" sz="1000" dirty="0" err="1">
                <a:solidFill>
                  <a:schemeClr val="tx1"/>
                </a:solidFill>
              </a:rPr>
              <a:t>Pres</a:t>
            </a:r>
            <a:r>
              <a:rPr lang="en-US" sz="1000" dirty="0">
                <a:solidFill>
                  <a:schemeClr val="tx1"/>
                </a:solidFill>
              </a:rPr>
              <a:t> – impeach by the </a:t>
            </a:r>
            <a:r>
              <a:rPr lang="en-US" sz="1000" dirty="0" smtClean="0">
                <a:solidFill>
                  <a:schemeClr val="tx1"/>
                </a:solidFill>
              </a:rPr>
              <a:t> H </a:t>
            </a:r>
            <a:r>
              <a:rPr lang="en-US" sz="1000" dirty="0">
                <a:solidFill>
                  <a:schemeClr val="tx1"/>
                </a:solidFill>
              </a:rPr>
              <a:t>of Rep, Trial by </a:t>
            </a:r>
            <a:r>
              <a:rPr lang="en-US" sz="1000" dirty="0" smtClean="0">
                <a:solidFill>
                  <a:schemeClr val="tx1"/>
                </a:solidFill>
              </a:rPr>
              <a:t>Senate</a:t>
            </a:r>
            <a:endParaRPr lang="en-US" sz="1000" dirty="0">
              <a:solidFill>
                <a:schemeClr val="tx1"/>
              </a:solidFill>
            </a:endParaRPr>
          </a:p>
        </p:txBody>
      </p:sp>
      <p:sp>
        <p:nvSpPr>
          <p:cNvPr id="61" name="Rectangle 60"/>
          <p:cNvSpPr/>
          <p:nvPr/>
        </p:nvSpPr>
        <p:spPr>
          <a:xfrm>
            <a:off x="6067745" y="5316014"/>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121-124</a:t>
            </a:r>
          </a:p>
          <a:p>
            <a:pPr algn="ctr"/>
            <a:endParaRPr lang="en-US" sz="1000" b="1" u="sng" dirty="0" smtClean="0">
              <a:solidFill>
                <a:schemeClr val="tx1"/>
              </a:solidFill>
            </a:endParaRPr>
          </a:p>
          <a:p>
            <a:pPr algn="ctr"/>
            <a:r>
              <a:rPr lang="en-US" sz="1000" b="1" u="sng" dirty="0" smtClean="0">
                <a:solidFill>
                  <a:schemeClr val="tx1"/>
                </a:solidFill>
              </a:rPr>
              <a:t>Section </a:t>
            </a:r>
            <a:r>
              <a:rPr lang="en-US" sz="1000" b="1" u="sng" dirty="0">
                <a:solidFill>
                  <a:schemeClr val="tx1"/>
                </a:solidFill>
              </a:rPr>
              <a:t>2</a:t>
            </a:r>
          </a:p>
          <a:p>
            <a:pPr algn="ctr"/>
            <a:r>
              <a:rPr lang="en-US" sz="1000" dirty="0">
                <a:solidFill>
                  <a:schemeClr val="tx1"/>
                </a:solidFill>
              </a:rPr>
              <a:t>The meaning of “filtered” consent</a:t>
            </a:r>
          </a:p>
          <a:p>
            <a:pPr algn="ctr"/>
            <a:endParaRPr lang="en-US" sz="1000" dirty="0">
              <a:solidFill>
                <a:schemeClr val="tx1"/>
              </a:solidFill>
            </a:endParaRPr>
          </a:p>
        </p:txBody>
      </p:sp>
      <p:sp>
        <p:nvSpPr>
          <p:cNvPr id="62" name="Rectangle 61"/>
          <p:cNvSpPr/>
          <p:nvPr/>
        </p:nvSpPr>
        <p:spPr>
          <a:xfrm>
            <a:off x="4625310" y="5309829"/>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dirty="0" smtClean="0">
                <a:solidFill>
                  <a:schemeClr val="tx1"/>
                </a:solidFill>
              </a:rPr>
              <a:t>Note</a:t>
            </a:r>
            <a:r>
              <a:rPr lang="en-US" sz="1100" dirty="0" smtClean="0">
                <a:solidFill>
                  <a:schemeClr val="tx1"/>
                </a:solidFill>
              </a:rPr>
              <a:t> </a:t>
            </a:r>
            <a:r>
              <a:rPr lang="en-US" sz="1100" dirty="0">
                <a:solidFill>
                  <a:schemeClr val="tx1"/>
                </a:solidFill>
              </a:rPr>
              <a:t>– I did five subsections for </a:t>
            </a:r>
            <a:r>
              <a:rPr lang="en-US" sz="1100" u="sng" dirty="0">
                <a:solidFill>
                  <a:schemeClr val="tx1"/>
                </a:solidFill>
              </a:rPr>
              <a:t>Section 3 </a:t>
            </a:r>
            <a:r>
              <a:rPr lang="en-US" sz="1100" dirty="0">
                <a:solidFill>
                  <a:schemeClr val="tx1"/>
                </a:solidFill>
              </a:rPr>
              <a:t>(not shown here)</a:t>
            </a:r>
          </a:p>
        </p:txBody>
      </p:sp>
      <p:sp>
        <p:nvSpPr>
          <p:cNvPr id="63" name="Rectangle 62"/>
          <p:cNvSpPr/>
          <p:nvPr/>
        </p:nvSpPr>
        <p:spPr>
          <a:xfrm>
            <a:off x="3208794" y="5309829"/>
            <a:ext cx="1377897" cy="1067899"/>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125-127</a:t>
            </a:r>
          </a:p>
          <a:p>
            <a:pPr algn="ctr"/>
            <a:r>
              <a:rPr lang="en-US" sz="1000" b="1" u="sng" dirty="0">
                <a:solidFill>
                  <a:schemeClr val="tx1"/>
                </a:solidFill>
              </a:rPr>
              <a:t>Section 3</a:t>
            </a:r>
          </a:p>
          <a:p>
            <a:pPr algn="ctr"/>
            <a:r>
              <a:rPr lang="en-US" sz="1000" dirty="0" smtClean="0">
                <a:solidFill>
                  <a:schemeClr val="tx1"/>
                </a:solidFill>
              </a:rPr>
              <a:t>Contrasting </a:t>
            </a:r>
            <a:r>
              <a:rPr lang="en-US" sz="1000" dirty="0">
                <a:solidFill>
                  <a:schemeClr val="tx1"/>
                </a:solidFill>
              </a:rPr>
              <a:t>US system of elections (winner take all) with Parliament (proportional)</a:t>
            </a:r>
          </a:p>
        </p:txBody>
      </p:sp>
      <p:sp>
        <p:nvSpPr>
          <p:cNvPr id="64" name="Rectangle 63"/>
          <p:cNvSpPr/>
          <p:nvPr/>
        </p:nvSpPr>
        <p:spPr>
          <a:xfrm>
            <a:off x="1798219" y="5309829"/>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chemeClr val="tx1"/>
                </a:solidFill>
              </a:rPr>
              <a:t>Note</a:t>
            </a:r>
            <a:r>
              <a:rPr lang="en-US" sz="1200" dirty="0">
                <a:solidFill>
                  <a:schemeClr val="tx1"/>
                </a:solidFill>
              </a:rPr>
              <a:t> – I did three subsections for </a:t>
            </a:r>
            <a:r>
              <a:rPr lang="en-US" sz="1200" u="sng" dirty="0">
                <a:solidFill>
                  <a:schemeClr val="tx1"/>
                </a:solidFill>
              </a:rPr>
              <a:t>Section 4 </a:t>
            </a:r>
            <a:r>
              <a:rPr lang="en-US" sz="1200" dirty="0">
                <a:solidFill>
                  <a:schemeClr val="tx1"/>
                </a:solidFill>
              </a:rPr>
              <a:t>(not shown here</a:t>
            </a:r>
            <a:r>
              <a:rPr lang="en-US" sz="1200" dirty="0" smtClean="0">
                <a:solidFill>
                  <a:schemeClr val="tx1"/>
                </a:solidFill>
              </a:rPr>
              <a:t>)</a:t>
            </a:r>
            <a:endParaRPr lang="en-US" sz="1200" dirty="0">
              <a:solidFill>
                <a:schemeClr val="tx1"/>
              </a:solidFill>
            </a:endParaRPr>
          </a:p>
        </p:txBody>
      </p:sp>
      <p:sp>
        <p:nvSpPr>
          <p:cNvPr id="65" name="Rectangle 64"/>
          <p:cNvSpPr/>
          <p:nvPr/>
        </p:nvSpPr>
        <p:spPr>
          <a:xfrm>
            <a:off x="352424" y="5310928"/>
            <a:ext cx="1377897" cy="116410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u="sng" dirty="0">
                <a:solidFill>
                  <a:schemeClr val="tx1"/>
                </a:solidFill>
              </a:rPr>
              <a:t>Section </a:t>
            </a:r>
            <a:r>
              <a:rPr lang="en-US" sz="1050" b="1" u="sng" dirty="0" smtClean="0">
                <a:solidFill>
                  <a:schemeClr val="tx1"/>
                </a:solidFill>
              </a:rPr>
              <a:t>4</a:t>
            </a:r>
            <a:r>
              <a:rPr lang="en-US" sz="1050" dirty="0" smtClean="0">
                <a:solidFill>
                  <a:schemeClr val="tx1"/>
                </a:solidFill>
              </a:rPr>
              <a:t>  P. 127-130</a:t>
            </a:r>
            <a:endParaRPr lang="en-US" sz="1050" b="1" u="sng" dirty="0">
              <a:solidFill>
                <a:schemeClr val="tx1"/>
              </a:solidFill>
            </a:endParaRPr>
          </a:p>
          <a:p>
            <a:r>
              <a:rPr lang="en-US" sz="1050" dirty="0" smtClean="0">
                <a:solidFill>
                  <a:schemeClr val="tx1"/>
                </a:solidFill>
              </a:rPr>
              <a:t>1-The </a:t>
            </a:r>
            <a:r>
              <a:rPr lang="en-US" sz="1050" dirty="0">
                <a:solidFill>
                  <a:schemeClr val="tx1"/>
                </a:solidFill>
              </a:rPr>
              <a:t>conditions when 3</a:t>
            </a:r>
            <a:r>
              <a:rPr lang="en-US" sz="1050" baseline="30000" dirty="0">
                <a:solidFill>
                  <a:schemeClr val="tx1"/>
                </a:solidFill>
              </a:rPr>
              <a:t>rd</a:t>
            </a:r>
            <a:r>
              <a:rPr lang="en-US" sz="1050" dirty="0">
                <a:solidFill>
                  <a:schemeClr val="tx1"/>
                </a:solidFill>
              </a:rPr>
              <a:t> parties have impact</a:t>
            </a:r>
          </a:p>
          <a:p>
            <a:r>
              <a:rPr lang="en-US" sz="1050" dirty="0" smtClean="0">
                <a:solidFill>
                  <a:schemeClr val="tx1"/>
                </a:solidFill>
              </a:rPr>
              <a:t>2-How </a:t>
            </a:r>
            <a:r>
              <a:rPr lang="en-US" sz="1050" dirty="0">
                <a:solidFill>
                  <a:schemeClr val="tx1"/>
                </a:solidFill>
              </a:rPr>
              <a:t>candidates must position themselves to win</a:t>
            </a:r>
          </a:p>
        </p:txBody>
      </p:sp>
      <p:sp>
        <p:nvSpPr>
          <p:cNvPr id="66" name="Rectangle 65"/>
          <p:cNvSpPr/>
          <p:nvPr/>
        </p:nvSpPr>
        <p:spPr>
          <a:xfrm>
            <a:off x="295208" y="4230250"/>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chemeClr val="tx1"/>
                </a:solidFill>
              </a:rPr>
              <a:t>Section </a:t>
            </a:r>
            <a:r>
              <a:rPr lang="en-US" sz="1000" b="1" u="sng" dirty="0" smtClean="0">
                <a:solidFill>
                  <a:schemeClr val="tx1"/>
                </a:solidFill>
              </a:rPr>
              <a:t>5</a:t>
            </a:r>
            <a:r>
              <a:rPr lang="en-US" sz="1000" b="1" dirty="0" smtClean="0">
                <a:solidFill>
                  <a:schemeClr val="tx1"/>
                </a:solidFill>
              </a:rPr>
              <a:t>      </a:t>
            </a:r>
            <a:r>
              <a:rPr lang="en-US" sz="1000" dirty="0" smtClean="0">
                <a:solidFill>
                  <a:schemeClr val="tx1"/>
                </a:solidFill>
              </a:rPr>
              <a:t>p 130-134</a:t>
            </a:r>
            <a:endParaRPr lang="en-US" sz="1000" b="1" u="sng" dirty="0">
              <a:solidFill>
                <a:schemeClr val="tx1"/>
              </a:solidFill>
            </a:endParaRPr>
          </a:p>
          <a:p>
            <a:r>
              <a:rPr lang="en-US" sz="1000" dirty="0">
                <a:solidFill>
                  <a:schemeClr val="tx1"/>
                </a:solidFill>
              </a:rPr>
              <a:t>Characteristics of contemporary elections.</a:t>
            </a:r>
          </a:p>
          <a:p>
            <a:r>
              <a:rPr lang="en-US" sz="1000" dirty="0" smtClean="0">
                <a:solidFill>
                  <a:schemeClr val="tx1"/>
                </a:solidFill>
              </a:rPr>
              <a:t>*Continuous </a:t>
            </a:r>
            <a:r>
              <a:rPr lang="en-US" sz="1000" dirty="0">
                <a:solidFill>
                  <a:schemeClr val="tx1"/>
                </a:solidFill>
              </a:rPr>
              <a:t>campaigns</a:t>
            </a:r>
          </a:p>
          <a:p>
            <a:r>
              <a:rPr lang="en-US" sz="1000" dirty="0" smtClean="0">
                <a:solidFill>
                  <a:schemeClr val="tx1"/>
                </a:solidFill>
              </a:rPr>
              <a:t>*Primaries- </a:t>
            </a:r>
            <a:r>
              <a:rPr lang="en-US" sz="1000" dirty="0">
                <a:solidFill>
                  <a:schemeClr val="tx1"/>
                </a:solidFill>
              </a:rPr>
              <a:t>extremes</a:t>
            </a:r>
          </a:p>
          <a:p>
            <a:r>
              <a:rPr lang="en-US" sz="1000" dirty="0" smtClean="0">
                <a:solidFill>
                  <a:schemeClr val="tx1"/>
                </a:solidFill>
              </a:rPr>
              <a:t>*General </a:t>
            </a:r>
            <a:r>
              <a:rPr lang="en-US" sz="1000" dirty="0">
                <a:solidFill>
                  <a:schemeClr val="tx1"/>
                </a:solidFill>
              </a:rPr>
              <a:t>elect – middle</a:t>
            </a:r>
          </a:p>
          <a:p>
            <a:r>
              <a:rPr lang="en-US" sz="1000" dirty="0" smtClean="0">
                <a:solidFill>
                  <a:schemeClr val="tx1"/>
                </a:solidFill>
              </a:rPr>
              <a:t>*Increased </a:t>
            </a:r>
            <a:r>
              <a:rPr lang="en-US" sz="1000" dirty="0">
                <a:solidFill>
                  <a:schemeClr val="tx1"/>
                </a:solidFill>
              </a:rPr>
              <a:t>partisanship</a:t>
            </a:r>
          </a:p>
        </p:txBody>
      </p:sp>
      <p:sp>
        <p:nvSpPr>
          <p:cNvPr id="67" name="Rectangle 66"/>
          <p:cNvSpPr/>
          <p:nvPr/>
        </p:nvSpPr>
        <p:spPr>
          <a:xfrm>
            <a:off x="312676" y="3144486"/>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chemeClr val="tx1"/>
                </a:solidFill>
              </a:rPr>
              <a:t>Section </a:t>
            </a:r>
            <a:r>
              <a:rPr lang="en-US" sz="1000" b="1" u="sng" dirty="0" smtClean="0">
                <a:solidFill>
                  <a:schemeClr val="tx1"/>
                </a:solidFill>
              </a:rPr>
              <a:t>6</a:t>
            </a:r>
            <a:r>
              <a:rPr lang="en-US" sz="1000" dirty="0" smtClean="0">
                <a:solidFill>
                  <a:schemeClr val="tx1"/>
                </a:solidFill>
              </a:rPr>
              <a:t>    p. 134-136</a:t>
            </a:r>
            <a:endParaRPr lang="en-US" sz="1000" b="1" u="sng" dirty="0">
              <a:solidFill>
                <a:schemeClr val="tx1"/>
              </a:solidFill>
            </a:endParaRPr>
          </a:p>
          <a:p>
            <a:pPr marL="53975" indent="-53975">
              <a:buFont typeface="Arial" pitchFamily="34" charset="0"/>
              <a:buChar char="•"/>
            </a:pPr>
            <a:r>
              <a:rPr lang="en-US" sz="1000" dirty="0">
                <a:solidFill>
                  <a:schemeClr val="tx1"/>
                </a:solidFill>
              </a:rPr>
              <a:t> changes in election </a:t>
            </a:r>
          </a:p>
          <a:p>
            <a:r>
              <a:rPr lang="en-US" sz="1000" dirty="0">
                <a:solidFill>
                  <a:schemeClr val="tx1"/>
                </a:solidFill>
              </a:rPr>
              <a:t>process</a:t>
            </a:r>
          </a:p>
          <a:p>
            <a:pPr marL="53975" indent="-53975">
              <a:buFont typeface="Arial" pitchFamily="34" charset="0"/>
              <a:buChar char="•"/>
            </a:pPr>
            <a:r>
              <a:rPr lang="en-US" sz="1000" dirty="0">
                <a:solidFill>
                  <a:schemeClr val="tx1"/>
                </a:solidFill>
              </a:rPr>
              <a:t>Elections &amp; individuals – not much difference</a:t>
            </a:r>
          </a:p>
          <a:p>
            <a:pPr marL="53975" indent="-53975">
              <a:buFont typeface="Arial" pitchFamily="34" charset="0"/>
              <a:buChar char="•"/>
            </a:pPr>
            <a:r>
              <a:rPr lang="en-US" sz="1000" dirty="0">
                <a:solidFill>
                  <a:schemeClr val="tx1"/>
                </a:solidFill>
              </a:rPr>
              <a:t>We vote to give consent</a:t>
            </a:r>
          </a:p>
        </p:txBody>
      </p:sp>
      <p:sp>
        <p:nvSpPr>
          <p:cNvPr id="8" name="TextBox 7"/>
          <p:cNvSpPr txBox="1"/>
          <p:nvPr/>
        </p:nvSpPr>
        <p:spPr>
          <a:xfrm rot="544946">
            <a:off x="537112" y="2586613"/>
            <a:ext cx="1257300" cy="461665"/>
          </a:xfrm>
          <a:prstGeom prst="rect">
            <a:avLst/>
          </a:prstGeom>
          <a:noFill/>
          <a:ln w="28575">
            <a:solidFill>
              <a:schemeClr val="tx1"/>
            </a:solidFill>
          </a:ln>
        </p:spPr>
        <p:txBody>
          <a:bodyPr wrap="square" rtlCol="0">
            <a:spAutoFit/>
          </a:bodyPr>
          <a:lstStyle/>
          <a:p>
            <a:pPr algn="ctr"/>
            <a:r>
              <a:rPr lang="en-US" sz="2400" dirty="0" smtClean="0"/>
              <a:t>When</a:t>
            </a:r>
            <a:endParaRPr lang="en-US" sz="2400" dirty="0"/>
          </a:p>
        </p:txBody>
      </p:sp>
      <p:sp>
        <p:nvSpPr>
          <p:cNvPr id="68" name="TextBox 67"/>
          <p:cNvSpPr txBox="1"/>
          <p:nvPr/>
        </p:nvSpPr>
        <p:spPr>
          <a:xfrm>
            <a:off x="5600700" y="2415436"/>
            <a:ext cx="1257300" cy="461665"/>
          </a:xfrm>
          <a:prstGeom prst="rect">
            <a:avLst/>
          </a:prstGeom>
          <a:noFill/>
          <a:ln w="28575">
            <a:solidFill>
              <a:schemeClr val="tx1"/>
            </a:solidFill>
          </a:ln>
        </p:spPr>
        <p:txBody>
          <a:bodyPr wrap="square" rtlCol="0">
            <a:spAutoFit/>
          </a:bodyPr>
          <a:lstStyle/>
          <a:p>
            <a:pPr algn="ctr"/>
            <a:r>
              <a:rPr lang="en-US" sz="2400" dirty="0" smtClean="0"/>
              <a:t>Who</a:t>
            </a:r>
            <a:endParaRPr lang="en-US" sz="2400" dirty="0"/>
          </a:p>
        </p:txBody>
      </p:sp>
      <p:sp>
        <p:nvSpPr>
          <p:cNvPr id="70" name="TextBox 69"/>
          <p:cNvSpPr txBox="1"/>
          <p:nvPr/>
        </p:nvSpPr>
        <p:spPr>
          <a:xfrm>
            <a:off x="2948366" y="118695"/>
            <a:ext cx="1656107" cy="830997"/>
          </a:xfrm>
          <a:prstGeom prst="rect">
            <a:avLst/>
          </a:prstGeom>
          <a:noFill/>
          <a:ln w="28575">
            <a:solidFill>
              <a:schemeClr val="tx1"/>
            </a:solidFill>
          </a:ln>
        </p:spPr>
        <p:txBody>
          <a:bodyPr wrap="square" rtlCol="0">
            <a:spAutoFit/>
          </a:bodyPr>
          <a:lstStyle/>
          <a:p>
            <a:pPr algn="ctr"/>
            <a:r>
              <a:rPr lang="en-US" sz="2400" dirty="0" smtClean="0"/>
              <a:t>One sentence</a:t>
            </a:r>
            <a:endParaRPr lang="en-US" sz="2400" dirty="0"/>
          </a:p>
        </p:txBody>
      </p:sp>
      <p:sp>
        <p:nvSpPr>
          <p:cNvPr id="71" name="TextBox 70"/>
          <p:cNvSpPr txBox="1"/>
          <p:nvPr/>
        </p:nvSpPr>
        <p:spPr>
          <a:xfrm rot="498754">
            <a:off x="7418168" y="4736661"/>
            <a:ext cx="1257300" cy="461665"/>
          </a:xfrm>
          <a:prstGeom prst="rect">
            <a:avLst/>
          </a:prstGeom>
          <a:noFill/>
          <a:ln w="28575">
            <a:solidFill>
              <a:schemeClr val="tx1"/>
            </a:solidFill>
          </a:ln>
        </p:spPr>
        <p:txBody>
          <a:bodyPr wrap="square" rtlCol="0">
            <a:spAutoFit/>
          </a:bodyPr>
          <a:lstStyle/>
          <a:p>
            <a:pPr algn="ctr"/>
            <a:r>
              <a:rPr lang="en-US" sz="2400" dirty="0" smtClean="0"/>
              <a:t>Why</a:t>
            </a:r>
            <a:endParaRPr lang="en-US" sz="2400" dirty="0"/>
          </a:p>
        </p:txBody>
      </p:sp>
      <p:sp>
        <p:nvSpPr>
          <p:cNvPr id="72" name="TextBox 71"/>
          <p:cNvSpPr txBox="1"/>
          <p:nvPr/>
        </p:nvSpPr>
        <p:spPr>
          <a:xfrm>
            <a:off x="1575463" y="461938"/>
            <a:ext cx="1257300" cy="461665"/>
          </a:xfrm>
          <a:prstGeom prst="rect">
            <a:avLst/>
          </a:prstGeom>
          <a:noFill/>
          <a:ln w="28575">
            <a:solidFill>
              <a:schemeClr val="tx1"/>
            </a:solidFill>
          </a:ln>
        </p:spPr>
        <p:txBody>
          <a:bodyPr wrap="square" rtlCol="0">
            <a:spAutoFit/>
          </a:bodyPr>
          <a:lstStyle/>
          <a:p>
            <a:r>
              <a:rPr lang="en-US" sz="2400" dirty="0" smtClean="0"/>
              <a:t>Notice:</a:t>
            </a:r>
            <a:endParaRPr lang="en-US" sz="2400" dirty="0"/>
          </a:p>
        </p:txBody>
      </p:sp>
      <p:sp>
        <p:nvSpPr>
          <p:cNvPr id="73" name="TextBox 72"/>
          <p:cNvSpPr txBox="1"/>
          <p:nvPr/>
        </p:nvSpPr>
        <p:spPr>
          <a:xfrm rot="20503128">
            <a:off x="7465021" y="3004946"/>
            <a:ext cx="1257300" cy="461665"/>
          </a:xfrm>
          <a:prstGeom prst="rect">
            <a:avLst/>
          </a:prstGeom>
          <a:noFill/>
          <a:ln w="28575">
            <a:solidFill>
              <a:schemeClr val="tx1"/>
            </a:solidFill>
          </a:ln>
        </p:spPr>
        <p:txBody>
          <a:bodyPr wrap="square" rtlCol="0">
            <a:spAutoFit/>
          </a:bodyPr>
          <a:lstStyle/>
          <a:p>
            <a:pPr algn="ctr"/>
            <a:r>
              <a:rPr lang="en-US" sz="2400" dirty="0" smtClean="0"/>
              <a:t>What</a:t>
            </a:r>
            <a:endParaRPr lang="en-US" sz="2400" dirty="0"/>
          </a:p>
        </p:txBody>
      </p:sp>
      <p:sp>
        <p:nvSpPr>
          <p:cNvPr id="74" name="TextBox 73"/>
          <p:cNvSpPr txBox="1"/>
          <p:nvPr/>
        </p:nvSpPr>
        <p:spPr>
          <a:xfrm rot="227819">
            <a:off x="2528507" y="5222724"/>
            <a:ext cx="1257300" cy="461665"/>
          </a:xfrm>
          <a:prstGeom prst="rect">
            <a:avLst/>
          </a:prstGeom>
          <a:noFill/>
          <a:ln w="28575">
            <a:solidFill>
              <a:schemeClr val="tx1"/>
            </a:solidFill>
          </a:ln>
        </p:spPr>
        <p:txBody>
          <a:bodyPr wrap="square" rtlCol="0">
            <a:spAutoFit/>
          </a:bodyPr>
          <a:lstStyle/>
          <a:p>
            <a:pPr algn="ctr"/>
            <a:r>
              <a:rPr lang="en-US" sz="2400" dirty="0" smtClean="0"/>
              <a:t>How</a:t>
            </a:r>
            <a:endParaRPr lang="en-US" sz="2400" dirty="0"/>
          </a:p>
        </p:txBody>
      </p:sp>
      <p:cxnSp>
        <p:nvCxnSpPr>
          <p:cNvPr id="10" name="Straight Arrow Connector 9"/>
          <p:cNvCxnSpPr/>
          <p:nvPr/>
        </p:nvCxnSpPr>
        <p:spPr>
          <a:xfrm>
            <a:off x="1553060" y="2777261"/>
            <a:ext cx="1033118" cy="21122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5" name="Straight Arrow Connector 74"/>
          <p:cNvCxnSpPr/>
          <p:nvPr/>
        </p:nvCxnSpPr>
        <p:spPr>
          <a:xfrm flipH="1">
            <a:off x="3897742" y="2757790"/>
            <a:ext cx="1767203" cy="651541"/>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6" name="Straight Arrow Connector 75"/>
          <p:cNvCxnSpPr/>
          <p:nvPr/>
        </p:nvCxnSpPr>
        <p:spPr>
          <a:xfrm flipH="1">
            <a:off x="7171680" y="3439824"/>
            <a:ext cx="325070" cy="87367"/>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8" name="Straight Arrow Connector 77"/>
          <p:cNvCxnSpPr>
            <a:stCxn id="74" idx="0"/>
          </p:cNvCxnSpPr>
          <p:nvPr/>
        </p:nvCxnSpPr>
        <p:spPr>
          <a:xfrm flipV="1">
            <a:off x="3172443" y="4419600"/>
            <a:ext cx="1366623" cy="803631"/>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7" name="Straight Arrow Connector 86"/>
          <p:cNvCxnSpPr>
            <a:stCxn id="71" idx="1"/>
          </p:cNvCxnSpPr>
          <p:nvPr/>
        </p:nvCxnSpPr>
        <p:spPr>
          <a:xfrm flipH="1">
            <a:off x="7087829" y="4876608"/>
            <a:ext cx="336943"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6" name="Right Brace 5"/>
          <p:cNvSpPr/>
          <p:nvPr/>
        </p:nvSpPr>
        <p:spPr>
          <a:xfrm>
            <a:off x="7028159" y="2988486"/>
            <a:ext cx="287041" cy="1077409"/>
          </a:xfrm>
          <a:prstGeom prst="righ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79" name="Right Brace 78"/>
          <p:cNvSpPr/>
          <p:nvPr/>
        </p:nvSpPr>
        <p:spPr>
          <a:xfrm>
            <a:off x="6944944" y="4497538"/>
            <a:ext cx="226736" cy="749188"/>
          </a:xfrm>
          <a:prstGeom prst="righ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80" name="Text Box 2"/>
          <p:cNvSpPr txBox="1">
            <a:spLocks noChangeArrowheads="1"/>
          </p:cNvSpPr>
          <p:nvPr/>
        </p:nvSpPr>
        <p:spPr bwMode="auto">
          <a:xfrm>
            <a:off x="5105400" y="76200"/>
            <a:ext cx="3733800" cy="912812"/>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Telegram </a:t>
            </a:r>
            <a:r>
              <a:rPr kumimoji="0" lang="en-US" sz="2000" b="1" u="none" strike="noStrike" cap="none" normalizeH="0" baseline="0" dirty="0" smtClean="0">
                <a:ln>
                  <a:noFill/>
                </a:ln>
                <a:solidFill>
                  <a:schemeClr val="tx1"/>
                </a:solidFill>
                <a:effectLst/>
                <a:latin typeface="Times New Roman" pitchFamily="18" charset="0"/>
                <a:cs typeface="Times New Roman" pitchFamily="18" charset="0"/>
              </a:rPr>
              <a:t>and</a:t>
            </a: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 Make an Abstract</a:t>
            </a:r>
          </a:p>
          <a:p>
            <a:pPr marL="0" marR="0" lvl="0" indent="0" algn="ctr" defTabSz="914400" rtl="0" eaLnBrk="1" fontAlgn="base" latinLnBrk="0" hangingPunct="1">
              <a:lnSpc>
                <a:spcPct val="100000"/>
              </a:lnSpc>
              <a:spcBef>
                <a:spcPct val="0"/>
              </a:spcBef>
              <a:buClrTx/>
              <a:buSzTx/>
              <a:buFontTx/>
              <a:buNone/>
              <a:tabLst/>
            </a:pPr>
            <a:endParaRPr kumimoji="0" lang="en-US" sz="600" b="1" i="1" u="none" strike="noStrike" cap="none" normalizeH="0" baseline="0" dirty="0" smtClean="0">
              <a:ln>
                <a:noFill/>
              </a:ln>
              <a:solidFill>
                <a:schemeClr val="tx1"/>
              </a:solidFill>
              <a:effectLst/>
              <a:latin typeface="Times New Roman" pitchFamily="18" charset="0"/>
              <a:cs typeface="Times New Roman" pitchFamily="18" charset="0"/>
            </a:endParaRPr>
          </a:p>
          <a:p>
            <a:pPr algn="ctr" fontAlgn="base">
              <a:spcBef>
                <a:spcPct val="0"/>
              </a:spcBef>
            </a:pPr>
            <a:r>
              <a:rPr lang="en-US" sz="1400" dirty="0" err="1">
                <a:latin typeface="Times New Roman" pitchFamily="18" charset="0"/>
                <a:cs typeface="Times New Roman" pitchFamily="18" charset="0"/>
              </a:rPr>
              <a:t>ThinkSheet</a:t>
            </a:r>
            <a:r>
              <a:rPr lang="en-US" sz="1400" dirty="0">
                <a:latin typeface="Times New Roman" pitchFamily="18" charset="0"/>
                <a:cs typeface="Times New Roman" pitchFamily="18" charset="0"/>
              </a:rPr>
              <a:t> for </a:t>
            </a:r>
            <a:r>
              <a:rPr lang="en-US" sz="1400" u="sng" dirty="0">
                <a:latin typeface="Times New Roman" pitchFamily="18" charset="0"/>
                <a:cs typeface="Times New Roman" pitchFamily="18" charset="0"/>
              </a:rPr>
              <a:t>Synthesizing Along the Way</a:t>
            </a:r>
            <a:r>
              <a:rPr lang="en-US" sz="1400" dirty="0">
                <a:latin typeface="Times New Roman" pitchFamily="18" charset="0"/>
                <a:cs typeface="Times New Roman" pitchFamily="18" charset="0"/>
              </a:rPr>
              <a:t> and </a:t>
            </a:r>
            <a:r>
              <a:rPr lang="en-US" sz="1400" u="sng" dirty="0">
                <a:latin typeface="Times New Roman" pitchFamily="18" charset="0"/>
                <a:cs typeface="Times New Roman" pitchFamily="18" charset="0"/>
              </a:rPr>
              <a:t>Synthesizing After—Parts to Whole</a:t>
            </a:r>
            <a:endParaRPr lang="en-US" sz="1400"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65211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8" grpId="0" animBg="1"/>
      <p:bldP spid="70" grpId="0" animBg="1"/>
      <p:bldP spid="71" grpId="0" animBg="1"/>
      <p:bldP spid="72" grpId="0" animBg="1"/>
      <p:bldP spid="73" grpId="0" animBg="1"/>
      <p:bldP spid="74" grpId="0" animBg="1"/>
      <p:bldP spid="6" grpId="0" animBg="1"/>
      <p:bldP spid="7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957742057"/>
              </p:ext>
            </p:extLst>
          </p:nvPr>
        </p:nvGraphicFramePr>
        <p:xfrm>
          <a:off x="381001" y="1066800"/>
          <a:ext cx="8458200" cy="1066800"/>
        </p:xfrm>
        <a:graphic>
          <a:graphicData uri="http://schemas.openxmlformats.org/drawingml/2006/table">
            <a:tbl>
              <a:tblPr firstRow="1" bandRow="1">
                <a:tableStyleId>{5C22544A-7EE6-4342-B048-85BDC9FD1C3A}</a:tableStyleId>
              </a:tblPr>
              <a:tblGrid>
                <a:gridCol w="1371599"/>
                <a:gridCol w="1447801"/>
                <a:gridCol w="1409700"/>
                <a:gridCol w="1409700"/>
                <a:gridCol w="1447799"/>
                <a:gridCol w="1371601"/>
              </a:tblGrid>
              <a:tr h="1066800">
                <a:tc>
                  <a:txBody>
                    <a:bodyPr/>
                    <a:lstStyle/>
                    <a:p>
                      <a:pPr algn="ctr"/>
                      <a:r>
                        <a:rPr kumimoji="0" lang="en-US" sz="1050" b="1" i="1" u="none" strike="noStrike" cap="none" normalizeH="0" baseline="0" dirty="0" smtClean="0">
                          <a:ln>
                            <a:noFill/>
                          </a:ln>
                          <a:solidFill>
                            <a:schemeClr val="tx1"/>
                          </a:solidFill>
                          <a:effectLst/>
                          <a:latin typeface="Times New Roman" pitchFamily="18" charset="0"/>
                          <a:cs typeface="Times New Roman" pitchFamily="18" charset="0"/>
                        </a:rPr>
                        <a:t>Telegram</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897043966"/>
              </p:ext>
            </p:extLst>
          </p:nvPr>
        </p:nvGraphicFramePr>
        <p:xfrm>
          <a:off x="381000" y="5334000"/>
          <a:ext cx="8458200" cy="1066800"/>
        </p:xfrm>
        <a:graphic>
          <a:graphicData uri="http://schemas.openxmlformats.org/drawingml/2006/table">
            <a:tbl>
              <a:tblPr firstRow="1" bandRow="1">
                <a:tableStyleId>{5C22544A-7EE6-4342-B048-85BDC9FD1C3A}</a:tableStyleId>
              </a:tblPr>
              <a:tblGrid>
                <a:gridCol w="1371600"/>
                <a:gridCol w="1447800"/>
                <a:gridCol w="1409700"/>
                <a:gridCol w="1409700"/>
                <a:gridCol w="1447800"/>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226821292"/>
              </p:ext>
            </p:extLst>
          </p:nvPr>
        </p:nvGraphicFramePr>
        <p:xfrm>
          <a:off x="381000" y="2133600"/>
          <a:ext cx="1371600" cy="3200400"/>
        </p:xfrm>
        <a:graphic>
          <a:graphicData uri="http://schemas.openxmlformats.org/drawingml/2006/table">
            <a:tbl>
              <a:tblPr firstRow="1" bandRow="1">
                <a:tableStyleId>{5C22544A-7EE6-4342-B048-85BDC9FD1C3A}</a:tableStyleId>
              </a:tblPr>
              <a:tblGrid>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821106678"/>
              </p:ext>
            </p:extLst>
          </p:nvPr>
        </p:nvGraphicFramePr>
        <p:xfrm>
          <a:off x="7467600" y="2133600"/>
          <a:ext cx="1371600" cy="3200400"/>
        </p:xfrm>
        <a:graphic>
          <a:graphicData uri="http://schemas.openxmlformats.org/drawingml/2006/table">
            <a:tbl>
              <a:tblPr firstRow="1" bandRow="1">
                <a:tableStyleId>{5C22544A-7EE6-4342-B048-85BDC9FD1C3A}</a:tableStyleId>
              </a:tblPr>
              <a:tblGrid>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7" name="TextBox 16"/>
          <p:cNvSpPr txBox="1"/>
          <p:nvPr/>
        </p:nvSpPr>
        <p:spPr>
          <a:xfrm>
            <a:off x="3886200" y="2133600"/>
            <a:ext cx="1447800" cy="553998"/>
          </a:xfrm>
          <a:prstGeom prst="rect">
            <a:avLst/>
          </a:prstGeom>
          <a:noFill/>
        </p:spPr>
        <p:txBody>
          <a:bodyPr wrap="square" rtlCol="0">
            <a:spAutoFit/>
          </a:bodyPr>
          <a:lstStyle/>
          <a:p>
            <a:pPr lvl="0" algn="ctr"/>
            <a:r>
              <a:rPr kumimoji="0" lang="en-US" sz="1200" b="1" i="1" u="none" strike="noStrike" cap="none" normalizeH="0" baseline="0" dirty="0" smtClean="0">
                <a:ln>
                  <a:noFill/>
                </a:ln>
                <a:solidFill>
                  <a:schemeClr val="tx1"/>
                </a:solidFill>
                <a:effectLst/>
                <a:latin typeface="Times New Roman" pitchFamily="18" charset="0"/>
                <a:cs typeface="Times New Roman" pitchFamily="18" charset="0"/>
              </a:rPr>
              <a:t>Abstract</a:t>
            </a:r>
            <a:endParaRPr kumimoji="0" lang="en-US" sz="1050" b="1" i="0" u="none" strike="noStrike" cap="none" normalizeH="0" baseline="0" dirty="0" smtClean="0">
              <a:ln>
                <a:noFill/>
              </a:ln>
              <a:solidFill>
                <a:schemeClr val="tx1"/>
              </a:solidFill>
              <a:effectLst/>
              <a:latin typeface="Times New Roman" pitchFamily="18" charset="0"/>
              <a:cs typeface="Times New Roman" pitchFamily="18" charset="0"/>
            </a:endParaRPr>
          </a:p>
          <a:p>
            <a:pPr algn="ctr"/>
            <a:endParaRPr lang="en-US" dirty="0"/>
          </a:p>
        </p:txBody>
      </p:sp>
      <p:sp>
        <p:nvSpPr>
          <p:cNvPr id="2" name="TextBox 1"/>
          <p:cNvSpPr txBox="1"/>
          <p:nvPr/>
        </p:nvSpPr>
        <p:spPr>
          <a:xfrm>
            <a:off x="359044" y="1295400"/>
            <a:ext cx="1447800" cy="553998"/>
          </a:xfrm>
          <a:prstGeom prst="rect">
            <a:avLst/>
          </a:prstGeom>
          <a:noFill/>
        </p:spPr>
        <p:txBody>
          <a:bodyPr wrap="square" rtlCol="0">
            <a:spAutoFit/>
          </a:bodyPr>
          <a:lstStyle/>
          <a:p>
            <a:r>
              <a:rPr lang="en-US" sz="1000" dirty="0" smtClean="0"/>
              <a:t>Washington’s Adjust-</a:t>
            </a:r>
            <a:r>
              <a:rPr lang="en-US" sz="1000" dirty="0" err="1" smtClean="0"/>
              <a:t>ments</a:t>
            </a:r>
            <a:r>
              <a:rPr lang="en-US" sz="1000" dirty="0" smtClean="0"/>
              <a:t> – hoped for Unity (Not!)</a:t>
            </a:r>
            <a:endParaRPr lang="en-US" sz="1000" dirty="0"/>
          </a:p>
        </p:txBody>
      </p:sp>
      <p:sp>
        <p:nvSpPr>
          <p:cNvPr id="4" name="TextBox 3"/>
          <p:cNvSpPr txBox="1"/>
          <p:nvPr/>
        </p:nvSpPr>
        <p:spPr>
          <a:xfrm>
            <a:off x="1333500" y="1060803"/>
            <a:ext cx="533400" cy="246221"/>
          </a:xfrm>
          <a:prstGeom prst="rect">
            <a:avLst/>
          </a:prstGeom>
          <a:noFill/>
        </p:spPr>
        <p:txBody>
          <a:bodyPr wrap="square" rtlCol="0">
            <a:spAutoFit/>
          </a:bodyPr>
          <a:lstStyle/>
          <a:p>
            <a:r>
              <a:rPr lang="en-US" sz="1000" dirty="0" smtClean="0"/>
              <a:t>p 118</a:t>
            </a:r>
            <a:endParaRPr lang="en-US" sz="1000" dirty="0"/>
          </a:p>
        </p:txBody>
      </p:sp>
      <p:sp>
        <p:nvSpPr>
          <p:cNvPr id="11" name="TextBox 10"/>
          <p:cNvSpPr txBox="1"/>
          <p:nvPr/>
        </p:nvSpPr>
        <p:spPr>
          <a:xfrm>
            <a:off x="1844944" y="1238617"/>
            <a:ext cx="1447800" cy="861774"/>
          </a:xfrm>
          <a:prstGeom prst="rect">
            <a:avLst/>
          </a:prstGeom>
          <a:noFill/>
        </p:spPr>
        <p:txBody>
          <a:bodyPr wrap="square" rtlCol="0">
            <a:spAutoFit/>
          </a:bodyPr>
          <a:lstStyle/>
          <a:p>
            <a:pPr algn="ctr"/>
            <a:r>
              <a:rPr lang="en-US" sz="1000" dirty="0" smtClean="0"/>
              <a:t>Role of Govt.</a:t>
            </a:r>
          </a:p>
          <a:p>
            <a:endParaRPr lang="en-US" sz="1000" dirty="0"/>
          </a:p>
          <a:p>
            <a:pPr algn="ctr"/>
            <a:r>
              <a:rPr lang="en-US" sz="1000" dirty="0" smtClean="0"/>
              <a:t>Jefferson - - - Hamilton</a:t>
            </a:r>
          </a:p>
          <a:p>
            <a:pPr algn="ctr"/>
            <a:r>
              <a:rPr lang="en-US" sz="1000" dirty="0" smtClean="0"/>
              <a:t>(Small)           (Powerful)</a:t>
            </a:r>
          </a:p>
          <a:p>
            <a:pPr algn="ctr"/>
            <a:endParaRPr lang="en-US" sz="1000" dirty="0"/>
          </a:p>
        </p:txBody>
      </p:sp>
      <p:sp>
        <p:nvSpPr>
          <p:cNvPr id="12" name="TextBox 11"/>
          <p:cNvSpPr txBox="1"/>
          <p:nvPr/>
        </p:nvSpPr>
        <p:spPr>
          <a:xfrm>
            <a:off x="2781300" y="1023065"/>
            <a:ext cx="533400" cy="246221"/>
          </a:xfrm>
          <a:prstGeom prst="rect">
            <a:avLst/>
          </a:prstGeom>
          <a:noFill/>
        </p:spPr>
        <p:txBody>
          <a:bodyPr wrap="square" rtlCol="0">
            <a:spAutoFit/>
          </a:bodyPr>
          <a:lstStyle/>
          <a:p>
            <a:r>
              <a:rPr lang="en-US" sz="1000" dirty="0" smtClean="0"/>
              <a:t>p 120</a:t>
            </a:r>
            <a:endParaRPr lang="en-US" sz="1000" dirty="0"/>
          </a:p>
        </p:txBody>
      </p:sp>
      <p:cxnSp>
        <p:nvCxnSpPr>
          <p:cNvPr id="6" name="Straight Arrow Connector 5"/>
          <p:cNvCxnSpPr/>
          <p:nvPr/>
        </p:nvCxnSpPr>
        <p:spPr>
          <a:xfrm flipH="1">
            <a:off x="2298915" y="1463625"/>
            <a:ext cx="152400" cy="104001"/>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2590800" y="1457726"/>
            <a:ext cx="152400" cy="104001"/>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209441" y="1270119"/>
            <a:ext cx="1447800" cy="861774"/>
          </a:xfrm>
          <a:prstGeom prst="rect">
            <a:avLst/>
          </a:prstGeom>
          <a:noFill/>
        </p:spPr>
        <p:txBody>
          <a:bodyPr wrap="square" rtlCol="0">
            <a:spAutoFit/>
          </a:bodyPr>
          <a:lstStyle/>
          <a:p>
            <a:pPr algn="ctr"/>
            <a:r>
              <a:rPr lang="en-US" sz="1000" dirty="0" smtClean="0"/>
              <a:t>2 Parties Started</a:t>
            </a:r>
          </a:p>
          <a:p>
            <a:endParaRPr lang="en-US" sz="1000" dirty="0"/>
          </a:p>
          <a:p>
            <a:pPr algn="ctr"/>
            <a:r>
              <a:rPr lang="en-US" sz="1000" dirty="0" smtClean="0"/>
              <a:t>Demo-</a:t>
            </a:r>
            <a:r>
              <a:rPr lang="en-US" sz="1000" dirty="0" err="1" smtClean="0"/>
              <a:t>Repub</a:t>
            </a:r>
            <a:r>
              <a:rPr lang="en-US" sz="1000" dirty="0"/>
              <a:t> </a:t>
            </a:r>
            <a:r>
              <a:rPr lang="en-US" sz="1000" dirty="0" smtClean="0"/>
              <a:t>- - - - Fed</a:t>
            </a:r>
          </a:p>
          <a:p>
            <a:pPr algn="ctr"/>
            <a:r>
              <a:rPr lang="en-US" sz="1000" dirty="0" smtClean="0"/>
              <a:t>(Small)                 (Strong)</a:t>
            </a:r>
          </a:p>
          <a:p>
            <a:pPr algn="ctr"/>
            <a:endParaRPr lang="en-US" sz="1000" dirty="0"/>
          </a:p>
        </p:txBody>
      </p:sp>
      <p:sp>
        <p:nvSpPr>
          <p:cNvPr id="20" name="TextBox 19"/>
          <p:cNvSpPr txBox="1"/>
          <p:nvPr/>
        </p:nvSpPr>
        <p:spPr>
          <a:xfrm>
            <a:off x="4145797" y="1049179"/>
            <a:ext cx="533400" cy="246221"/>
          </a:xfrm>
          <a:prstGeom prst="rect">
            <a:avLst/>
          </a:prstGeom>
          <a:noFill/>
        </p:spPr>
        <p:txBody>
          <a:bodyPr wrap="square" rtlCol="0">
            <a:spAutoFit/>
          </a:bodyPr>
          <a:lstStyle/>
          <a:p>
            <a:r>
              <a:rPr lang="en-US" sz="1000" dirty="0" smtClean="0"/>
              <a:t>p 121</a:t>
            </a:r>
            <a:endParaRPr lang="en-US" sz="1000" dirty="0"/>
          </a:p>
        </p:txBody>
      </p:sp>
      <p:sp>
        <p:nvSpPr>
          <p:cNvPr id="21" name="TextBox 20"/>
          <p:cNvSpPr txBox="1"/>
          <p:nvPr/>
        </p:nvSpPr>
        <p:spPr>
          <a:xfrm>
            <a:off x="4626244" y="1278328"/>
            <a:ext cx="1447800" cy="1015663"/>
          </a:xfrm>
          <a:prstGeom prst="rect">
            <a:avLst/>
          </a:prstGeom>
          <a:noFill/>
        </p:spPr>
        <p:txBody>
          <a:bodyPr wrap="square" rtlCol="0">
            <a:spAutoFit/>
          </a:bodyPr>
          <a:lstStyle/>
          <a:p>
            <a:pPr algn="ctr"/>
            <a:r>
              <a:rPr lang="en-US" sz="1000" b="1" u="sng" dirty="0" smtClean="0"/>
              <a:t>Section 1</a:t>
            </a:r>
          </a:p>
          <a:p>
            <a:pPr algn="ctr"/>
            <a:r>
              <a:rPr lang="en-US" sz="1000" dirty="0" smtClean="0"/>
              <a:t>The two strongest ideologies</a:t>
            </a:r>
          </a:p>
          <a:p>
            <a:pPr algn="ctr"/>
            <a:r>
              <a:rPr lang="en-US" sz="1000" dirty="0" smtClean="0"/>
              <a:t>=</a:t>
            </a:r>
            <a:endParaRPr lang="en-US" sz="1000" dirty="0"/>
          </a:p>
          <a:p>
            <a:pPr algn="ctr"/>
            <a:r>
              <a:rPr lang="en-US" sz="1000" dirty="0" smtClean="0"/>
              <a:t>Two Political Parties</a:t>
            </a:r>
          </a:p>
          <a:p>
            <a:pPr algn="ctr"/>
            <a:endParaRPr lang="en-US" sz="1000" dirty="0"/>
          </a:p>
        </p:txBody>
      </p:sp>
      <p:sp>
        <p:nvSpPr>
          <p:cNvPr id="22" name="TextBox 21"/>
          <p:cNvSpPr txBox="1"/>
          <p:nvPr/>
        </p:nvSpPr>
        <p:spPr>
          <a:xfrm>
            <a:off x="5372100" y="1023066"/>
            <a:ext cx="948625" cy="246221"/>
          </a:xfrm>
          <a:prstGeom prst="rect">
            <a:avLst/>
          </a:prstGeom>
          <a:noFill/>
        </p:spPr>
        <p:txBody>
          <a:bodyPr wrap="square" rtlCol="0">
            <a:spAutoFit/>
          </a:bodyPr>
          <a:lstStyle/>
          <a:p>
            <a:r>
              <a:rPr lang="en-US" sz="1000" dirty="0" smtClean="0"/>
              <a:t>p 118-121</a:t>
            </a:r>
            <a:endParaRPr lang="en-US" sz="1000" dirty="0"/>
          </a:p>
        </p:txBody>
      </p:sp>
      <p:sp>
        <p:nvSpPr>
          <p:cNvPr id="23" name="TextBox 22"/>
          <p:cNvSpPr txBox="1"/>
          <p:nvPr/>
        </p:nvSpPr>
        <p:spPr>
          <a:xfrm>
            <a:off x="5997844" y="1218738"/>
            <a:ext cx="1524000" cy="1015663"/>
          </a:xfrm>
          <a:prstGeom prst="rect">
            <a:avLst/>
          </a:prstGeom>
          <a:noFill/>
        </p:spPr>
        <p:txBody>
          <a:bodyPr wrap="square" rtlCol="0">
            <a:spAutoFit/>
          </a:bodyPr>
          <a:lstStyle/>
          <a:p>
            <a:pPr algn="ctr"/>
            <a:r>
              <a:rPr lang="en-US" sz="1000" dirty="0" smtClean="0"/>
              <a:t>3 Reasons for NOT direct democracy</a:t>
            </a:r>
          </a:p>
          <a:p>
            <a:pPr algn="ctr"/>
            <a:endParaRPr lang="en-US" sz="1000" dirty="0"/>
          </a:p>
          <a:p>
            <a:pPr algn="ctr"/>
            <a:r>
              <a:rPr lang="en-US" sz="1000" dirty="0" smtClean="0"/>
              <a:t>But keep consent of the people – filtered consent</a:t>
            </a:r>
          </a:p>
          <a:p>
            <a:pPr algn="ctr"/>
            <a:endParaRPr lang="en-US" sz="1000" dirty="0"/>
          </a:p>
        </p:txBody>
      </p:sp>
      <p:sp>
        <p:nvSpPr>
          <p:cNvPr id="24" name="TextBox 23"/>
          <p:cNvSpPr txBox="1"/>
          <p:nvPr/>
        </p:nvSpPr>
        <p:spPr>
          <a:xfrm>
            <a:off x="7010400" y="1026942"/>
            <a:ext cx="533400" cy="246221"/>
          </a:xfrm>
          <a:prstGeom prst="rect">
            <a:avLst/>
          </a:prstGeom>
          <a:noFill/>
        </p:spPr>
        <p:txBody>
          <a:bodyPr wrap="square" rtlCol="0">
            <a:spAutoFit/>
          </a:bodyPr>
          <a:lstStyle/>
          <a:p>
            <a:r>
              <a:rPr lang="en-US" sz="1000" dirty="0" smtClean="0"/>
              <a:t>p 122</a:t>
            </a:r>
            <a:endParaRPr lang="en-US" sz="1000" dirty="0"/>
          </a:p>
        </p:txBody>
      </p:sp>
      <p:sp>
        <p:nvSpPr>
          <p:cNvPr id="25" name="TextBox 24"/>
          <p:cNvSpPr txBox="1"/>
          <p:nvPr/>
        </p:nvSpPr>
        <p:spPr>
          <a:xfrm>
            <a:off x="7372673" y="1201252"/>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H. of Rep.</a:t>
            </a:r>
          </a:p>
          <a:p>
            <a:pPr algn="ctr"/>
            <a:r>
              <a:rPr lang="en-US" sz="1000" dirty="0" smtClean="0"/>
              <a:t>Directly elected – 2 </a:t>
            </a:r>
            <a:r>
              <a:rPr lang="en-US" sz="1000" dirty="0" err="1" smtClean="0"/>
              <a:t>yrs</a:t>
            </a:r>
            <a:r>
              <a:rPr lang="en-US" sz="1000" dirty="0" smtClean="0"/>
              <a:t> based on population </a:t>
            </a:r>
          </a:p>
          <a:p>
            <a:pPr algn="ctr"/>
            <a:r>
              <a:rPr lang="en-US" sz="1000" dirty="0" smtClean="0"/>
              <a:t>1 rep per # of people</a:t>
            </a:r>
          </a:p>
          <a:p>
            <a:pPr algn="ctr"/>
            <a:endParaRPr lang="en-US" sz="1000" dirty="0"/>
          </a:p>
        </p:txBody>
      </p:sp>
      <p:sp>
        <p:nvSpPr>
          <p:cNvPr id="26" name="TextBox 25"/>
          <p:cNvSpPr txBox="1"/>
          <p:nvPr/>
        </p:nvSpPr>
        <p:spPr>
          <a:xfrm>
            <a:off x="8420100" y="1001378"/>
            <a:ext cx="533400" cy="246221"/>
          </a:xfrm>
          <a:prstGeom prst="rect">
            <a:avLst/>
          </a:prstGeom>
          <a:noFill/>
        </p:spPr>
        <p:txBody>
          <a:bodyPr wrap="square" rtlCol="0">
            <a:spAutoFit/>
          </a:bodyPr>
          <a:lstStyle/>
          <a:p>
            <a:r>
              <a:rPr lang="en-US" sz="1000" dirty="0" smtClean="0"/>
              <a:t>p 123</a:t>
            </a:r>
            <a:endParaRPr lang="en-US" sz="1000" dirty="0"/>
          </a:p>
        </p:txBody>
      </p:sp>
      <p:sp>
        <p:nvSpPr>
          <p:cNvPr id="27" name="TextBox 26"/>
          <p:cNvSpPr txBox="1"/>
          <p:nvPr/>
        </p:nvSpPr>
        <p:spPr>
          <a:xfrm>
            <a:off x="7398503" y="2270922"/>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Senate</a:t>
            </a:r>
          </a:p>
          <a:p>
            <a:pPr algn="ctr"/>
            <a:r>
              <a:rPr lang="en-US" sz="1000" dirty="0" smtClean="0"/>
              <a:t>For 6 </a:t>
            </a:r>
            <a:r>
              <a:rPr lang="en-US" sz="1000" dirty="0" err="1" smtClean="0"/>
              <a:t>yrs</a:t>
            </a:r>
            <a:r>
              <a:rPr lang="en-US" sz="1000" dirty="0" smtClean="0"/>
              <a:t> – 2 per state</a:t>
            </a:r>
          </a:p>
          <a:p>
            <a:pPr algn="ctr"/>
            <a:r>
              <a:rPr lang="en-US" sz="1000" dirty="0" smtClean="0"/>
              <a:t>Before 1913 elected by state legislature</a:t>
            </a:r>
          </a:p>
          <a:p>
            <a:pPr algn="ctr"/>
            <a:endParaRPr lang="en-US" sz="1000" dirty="0"/>
          </a:p>
        </p:txBody>
      </p:sp>
      <p:sp>
        <p:nvSpPr>
          <p:cNvPr id="28" name="TextBox 27"/>
          <p:cNvSpPr txBox="1"/>
          <p:nvPr/>
        </p:nvSpPr>
        <p:spPr>
          <a:xfrm>
            <a:off x="8340671" y="2086074"/>
            <a:ext cx="533400" cy="246221"/>
          </a:xfrm>
          <a:prstGeom prst="rect">
            <a:avLst/>
          </a:prstGeom>
          <a:noFill/>
        </p:spPr>
        <p:txBody>
          <a:bodyPr wrap="square" rtlCol="0">
            <a:spAutoFit/>
          </a:bodyPr>
          <a:lstStyle/>
          <a:p>
            <a:r>
              <a:rPr lang="en-US" sz="1000" dirty="0" smtClean="0"/>
              <a:t>p 123</a:t>
            </a:r>
            <a:endParaRPr lang="en-US" sz="1000" dirty="0"/>
          </a:p>
        </p:txBody>
      </p:sp>
      <p:sp>
        <p:nvSpPr>
          <p:cNvPr id="29" name="TextBox 28"/>
          <p:cNvSpPr txBox="1"/>
          <p:nvPr/>
        </p:nvSpPr>
        <p:spPr>
          <a:xfrm>
            <a:off x="7372673" y="3347958"/>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President</a:t>
            </a:r>
          </a:p>
          <a:p>
            <a:pPr algn="ctr"/>
            <a:r>
              <a:rPr lang="en-US" sz="1000" dirty="0" smtClean="0"/>
              <a:t># of Senators plus # of H. of Rep = Electoral College</a:t>
            </a:r>
          </a:p>
          <a:p>
            <a:pPr algn="ctr"/>
            <a:r>
              <a:rPr lang="en-US" sz="1000" dirty="0" smtClean="0"/>
              <a:t>4 </a:t>
            </a:r>
            <a:r>
              <a:rPr lang="en-US" sz="1000" dirty="0" err="1" smtClean="0"/>
              <a:t>yrs</a:t>
            </a:r>
            <a:r>
              <a:rPr lang="en-US" sz="1000" dirty="0" smtClean="0"/>
              <a:t> – not popular vote</a:t>
            </a:r>
          </a:p>
          <a:p>
            <a:pPr algn="ctr"/>
            <a:endParaRPr lang="en-US" sz="1000" dirty="0"/>
          </a:p>
        </p:txBody>
      </p:sp>
      <p:sp>
        <p:nvSpPr>
          <p:cNvPr id="30" name="TextBox 29"/>
          <p:cNvSpPr txBox="1"/>
          <p:nvPr/>
        </p:nvSpPr>
        <p:spPr>
          <a:xfrm>
            <a:off x="8314841" y="3163110"/>
            <a:ext cx="533400" cy="246221"/>
          </a:xfrm>
          <a:prstGeom prst="rect">
            <a:avLst/>
          </a:prstGeom>
          <a:noFill/>
        </p:spPr>
        <p:txBody>
          <a:bodyPr wrap="square" rtlCol="0">
            <a:spAutoFit/>
          </a:bodyPr>
          <a:lstStyle/>
          <a:p>
            <a:r>
              <a:rPr lang="en-US" sz="1000" dirty="0" smtClean="0"/>
              <a:t>p 124</a:t>
            </a:r>
            <a:endParaRPr lang="en-US" sz="1000" dirty="0"/>
          </a:p>
        </p:txBody>
      </p:sp>
      <p:sp>
        <p:nvSpPr>
          <p:cNvPr id="31" name="TextBox 30"/>
          <p:cNvSpPr txBox="1"/>
          <p:nvPr/>
        </p:nvSpPr>
        <p:spPr>
          <a:xfrm>
            <a:off x="7402378" y="4419600"/>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Supreme Court</a:t>
            </a:r>
          </a:p>
          <a:p>
            <a:pPr algn="ctr"/>
            <a:r>
              <a:rPr lang="en-US" sz="1000" dirty="0" smtClean="0"/>
              <a:t>Nominated by Pres.  Consent of Senate</a:t>
            </a:r>
          </a:p>
          <a:p>
            <a:pPr algn="ctr"/>
            <a:r>
              <a:rPr lang="en-US" sz="1000" dirty="0"/>
              <a:t>f</a:t>
            </a:r>
            <a:r>
              <a:rPr lang="en-US" sz="1000" dirty="0" smtClean="0"/>
              <a:t>or life</a:t>
            </a:r>
          </a:p>
          <a:p>
            <a:pPr algn="ctr"/>
            <a:endParaRPr lang="en-US" sz="1000" dirty="0"/>
          </a:p>
        </p:txBody>
      </p:sp>
      <p:sp>
        <p:nvSpPr>
          <p:cNvPr id="32" name="TextBox 31"/>
          <p:cNvSpPr txBox="1"/>
          <p:nvPr/>
        </p:nvSpPr>
        <p:spPr>
          <a:xfrm>
            <a:off x="8344546" y="4221837"/>
            <a:ext cx="533400" cy="246221"/>
          </a:xfrm>
          <a:prstGeom prst="rect">
            <a:avLst/>
          </a:prstGeom>
          <a:noFill/>
        </p:spPr>
        <p:txBody>
          <a:bodyPr wrap="square" rtlCol="0">
            <a:spAutoFit/>
          </a:bodyPr>
          <a:lstStyle/>
          <a:p>
            <a:r>
              <a:rPr lang="en-US" sz="1000" dirty="0" smtClean="0"/>
              <a:t>p 124</a:t>
            </a:r>
            <a:endParaRPr lang="en-US" sz="1000" dirty="0"/>
          </a:p>
        </p:txBody>
      </p:sp>
      <p:sp>
        <p:nvSpPr>
          <p:cNvPr id="33" name="TextBox 32"/>
          <p:cNvSpPr txBox="1"/>
          <p:nvPr/>
        </p:nvSpPr>
        <p:spPr>
          <a:xfrm>
            <a:off x="7449841" y="5458510"/>
            <a:ext cx="1745497" cy="1015663"/>
          </a:xfrm>
          <a:prstGeom prst="rect">
            <a:avLst/>
          </a:prstGeom>
          <a:noFill/>
        </p:spPr>
        <p:txBody>
          <a:bodyPr wrap="square" rtlCol="0">
            <a:spAutoFit/>
          </a:bodyPr>
          <a:lstStyle/>
          <a:p>
            <a:r>
              <a:rPr lang="en-US" sz="1000" dirty="0" smtClean="0"/>
              <a:t>Removal from Office</a:t>
            </a:r>
          </a:p>
          <a:p>
            <a:r>
              <a:rPr lang="en-US" sz="1000" dirty="0" smtClean="0"/>
              <a:t>*Voted out</a:t>
            </a:r>
          </a:p>
          <a:p>
            <a:r>
              <a:rPr lang="en-US" sz="1000" dirty="0"/>
              <a:t>*</a:t>
            </a:r>
            <a:r>
              <a:rPr lang="en-US" sz="1000" dirty="0" smtClean="0"/>
              <a:t>Congress – by members</a:t>
            </a:r>
          </a:p>
          <a:p>
            <a:r>
              <a:rPr lang="en-US" sz="1000" dirty="0" smtClean="0"/>
              <a:t>*</a:t>
            </a:r>
            <a:r>
              <a:rPr lang="en-US" sz="1000" dirty="0" err="1" smtClean="0"/>
              <a:t>Pres</a:t>
            </a:r>
            <a:r>
              <a:rPr lang="en-US" sz="1000" dirty="0" smtClean="0"/>
              <a:t> – impeach by the </a:t>
            </a:r>
          </a:p>
          <a:p>
            <a:r>
              <a:rPr lang="en-US" sz="1000" dirty="0" smtClean="0"/>
              <a:t>H of Rep, Trial by Senate</a:t>
            </a:r>
          </a:p>
          <a:p>
            <a:endParaRPr lang="en-US" sz="1000" dirty="0"/>
          </a:p>
        </p:txBody>
      </p:sp>
      <p:sp>
        <p:nvSpPr>
          <p:cNvPr id="34" name="TextBox 33"/>
          <p:cNvSpPr txBox="1"/>
          <p:nvPr/>
        </p:nvSpPr>
        <p:spPr>
          <a:xfrm>
            <a:off x="8318715" y="5288637"/>
            <a:ext cx="533400" cy="246221"/>
          </a:xfrm>
          <a:prstGeom prst="rect">
            <a:avLst/>
          </a:prstGeom>
          <a:noFill/>
        </p:spPr>
        <p:txBody>
          <a:bodyPr wrap="square" rtlCol="0">
            <a:spAutoFit/>
          </a:bodyPr>
          <a:lstStyle/>
          <a:p>
            <a:r>
              <a:rPr lang="en-US" sz="1000" dirty="0" smtClean="0"/>
              <a:t>p 124</a:t>
            </a:r>
            <a:endParaRPr lang="en-US" sz="1000" dirty="0"/>
          </a:p>
        </p:txBody>
      </p:sp>
      <p:sp>
        <p:nvSpPr>
          <p:cNvPr id="35" name="TextBox 34"/>
          <p:cNvSpPr txBox="1"/>
          <p:nvPr/>
        </p:nvSpPr>
        <p:spPr>
          <a:xfrm>
            <a:off x="5924873" y="5534858"/>
            <a:ext cx="1447800" cy="707886"/>
          </a:xfrm>
          <a:prstGeom prst="rect">
            <a:avLst/>
          </a:prstGeom>
          <a:noFill/>
        </p:spPr>
        <p:txBody>
          <a:bodyPr wrap="square" rtlCol="0">
            <a:spAutoFit/>
          </a:bodyPr>
          <a:lstStyle/>
          <a:p>
            <a:pPr algn="ctr"/>
            <a:r>
              <a:rPr lang="en-US" sz="1000" b="1" u="sng" dirty="0" smtClean="0"/>
              <a:t>Section 2</a:t>
            </a:r>
          </a:p>
          <a:p>
            <a:pPr algn="ctr"/>
            <a:r>
              <a:rPr lang="en-US" sz="1000" dirty="0" smtClean="0"/>
              <a:t>The meaning of “filtered” consent</a:t>
            </a:r>
          </a:p>
          <a:p>
            <a:pPr algn="ctr"/>
            <a:endParaRPr lang="en-US" sz="1000" dirty="0"/>
          </a:p>
        </p:txBody>
      </p:sp>
      <p:sp>
        <p:nvSpPr>
          <p:cNvPr id="36" name="TextBox 35"/>
          <p:cNvSpPr txBox="1"/>
          <p:nvPr/>
        </p:nvSpPr>
        <p:spPr>
          <a:xfrm>
            <a:off x="6670729" y="5279596"/>
            <a:ext cx="948625" cy="246221"/>
          </a:xfrm>
          <a:prstGeom prst="rect">
            <a:avLst/>
          </a:prstGeom>
          <a:noFill/>
        </p:spPr>
        <p:txBody>
          <a:bodyPr wrap="square" rtlCol="0">
            <a:spAutoFit/>
          </a:bodyPr>
          <a:lstStyle/>
          <a:p>
            <a:r>
              <a:rPr lang="en-US" sz="1000" dirty="0" smtClean="0"/>
              <a:t>p 121-124</a:t>
            </a:r>
            <a:endParaRPr lang="en-US" sz="1000" dirty="0"/>
          </a:p>
        </p:txBody>
      </p:sp>
      <p:sp>
        <p:nvSpPr>
          <p:cNvPr id="38" name="TextBox 37"/>
          <p:cNvSpPr txBox="1"/>
          <p:nvPr/>
        </p:nvSpPr>
        <p:spPr>
          <a:xfrm>
            <a:off x="3128074" y="5458510"/>
            <a:ext cx="1447800" cy="1169551"/>
          </a:xfrm>
          <a:prstGeom prst="rect">
            <a:avLst/>
          </a:prstGeom>
          <a:noFill/>
        </p:spPr>
        <p:txBody>
          <a:bodyPr wrap="square" rtlCol="0">
            <a:spAutoFit/>
          </a:bodyPr>
          <a:lstStyle/>
          <a:p>
            <a:pPr algn="ctr"/>
            <a:r>
              <a:rPr lang="en-US" sz="1000" b="1" u="sng" dirty="0" smtClean="0"/>
              <a:t>Section 3</a:t>
            </a:r>
          </a:p>
          <a:p>
            <a:pPr algn="ctr"/>
            <a:r>
              <a:rPr lang="en-US" sz="1000" dirty="0" smtClean="0"/>
              <a:t>pp. 125-127 Contrasting US system of elections (winner take all) with Parliament (proportional)</a:t>
            </a:r>
          </a:p>
          <a:p>
            <a:pPr algn="ctr"/>
            <a:endParaRPr lang="en-US" sz="1000" dirty="0"/>
          </a:p>
        </p:txBody>
      </p:sp>
      <p:sp>
        <p:nvSpPr>
          <p:cNvPr id="39" name="TextBox 38"/>
          <p:cNvSpPr txBox="1"/>
          <p:nvPr/>
        </p:nvSpPr>
        <p:spPr>
          <a:xfrm>
            <a:off x="3886200" y="5288636"/>
            <a:ext cx="948625" cy="246221"/>
          </a:xfrm>
          <a:prstGeom prst="rect">
            <a:avLst/>
          </a:prstGeom>
          <a:noFill/>
        </p:spPr>
        <p:txBody>
          <a:bodyPr wrap="square" rtlCol="0">
            <a:spAutoFit/>
          </a:bodyPr>
          <a:lstStyle/>
          <a:p>
            <a:r>
              <a:rPr lang="en-US" sz="1000" dirty="0" smtClean="0"/>
              <a:t>p 121-124</a:t>
            </a:r>
            <a:endParaRPr lang="en-US" sz="1000" dirty="0"/>
          </a:p>
        </p:txBody>
      </p:sp>
      <p:pic>
        <p:nvPicPr>
          <p:cNvPr id="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220" y="2816207"/>
            <a:ext cx="15164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Oval Callout 45"/>
          <p:cNvSpPr/>
          <p:nvPr/>
        </p:nvSpPr>
        <p:spPr>
          <a:xfrm>
            <a:off x="3846163" y="2188537"/>
            <a:ext cx="3469037" cy="2237350"/>
          </a:xfrm>
          <a:prstGeom prst="wedgeEllipseCallout">
            <a:avLst>
              <a:gd name="adj1" fmla="val -70022"/>
              <a:gd name="adj2" fmla="val 1259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An </a:t>
            </a:r>
            <a:r>
              <a:rPr lang="en-US" sz="2400" b="1" i="1" dirty="0" smtClean="0">
                <a:solidFill>
                  <a:srgbClr val="0000CC"/>
                </a:solidFill>
              </a:rPr>
              <a:t>Annotation  Abstract </a:t>
            </a:r>
            <a:r>
              <a:rPr lang="en-US" sz="2400" dirty="0" smtClean="0">
                <a:solidFill>
                  <a:srgbClr val="0000CC"/>
                </a:solidFill>
              </a:rPr>
              <a:t>example is next.</a:t>
            </a:r>
            <a:endParaRPr lang="en-US" sz="2400" i="1" dirty="0">
              <a:solidFill>
                <a:srgbClr val="0000CC"/>
              </a:solidFill>
            </a:endParaRPr>
          </a:p>
        </p:txBody>
      </p:sp>
      <p:sp>
        <p:nvSpPr>
          <p:cNvPr id="51" name="Rectangle 50"/>
          <p:cNvSpPr/>
          <p:nvPr/>
        </p:nvSpPr>
        <p:spPr>
          <a:xfrm>
            <a:off x="400049" y="1089257"/>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118</a:t>
            </a:r>
          </a:p>
          <a:p>
            <a:r>
              <a:rPr lang="en-US" sz="1200" dirty="0" smtClean="0">
                <a:solidFill>
                  <a:schemeClr val="tx1"/>
                </a:solidFill>
              </a:rPr>
              <a:t>Washington’s Adjustments </a:t>
            </a:r>
            <a:r>
              <a:rPr lang="en-US" sz="1200" dirty="0">
                <a:solidFill>
                  <a:schemeClr val="tx1"/>
                </a:solidFill>
              </a:rPr>
              <a:t>– hoped for Unity (Not!)</a:t>
            </a:r>
          </a:p>
        </p:txBody>
      </p:sp>
      <p:sp>
        <p:nvSpPr>
          <p:cNvPr id="52" name="Rectangle 51"/>
          <p:cNvSpPr/>
          <p:nvPr/>
        </p:nvSpPr>
        <p:spPr>
          <a:xfrm>
            <a:off x="1798220" y="1089257"/>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120</a:t>
            </a:r>
          </a:p>
          <a:p>
            <a:pPr algn="ctr"/>
            <a:r>
              <a:rPr lang="en-US" sz="1200" dirty="0">
                <a:solidFill>
                  <a:schemeClr val="tx1"/>
                </a:solidFill>
              </a:rPr>
              <a:t>Role of Govt</a:t>
            </a:r>
            <a:r>
              <a:rPr lang="en-US" sz="1200" dirty="0" smtClean="0">
                <a:solidFill>
                  <a:schemeClr val="tx1"/>
                </a:solidFill>
              </a:rPr>
              <a:t>.</a:t>
            </a:r>
          </a:p>
          <a:p>
            <a:pPr algn="ctr"/>
            <a:endParaRPr lang="en-US" sz="1200" dirty="0">
              <a:solidFill>
                <a:schemeClr val="tx1"/>
              </a:solidFill>
            </a:endParaRPr>
          </a:p>
          <a:p>
            <a:pPr algn="ctr"/>
            <a:r>
              <a:rPr lang="en-US" sz="1200" dirty="0" smtClean="0">
                <a:solidFill>
                  <a:schemeClr val="tx1"/>
                </a:solidFill>
              </a:rPr>
              <a:t>Jeffers -  Hamilton</a:t>
            </a:r>
          </a:p>
          <a:p>
            <a:pPr algn="ctr"/>
            <a:r>
              <a:rPr lang="en-US" sz="1200" dirty="0" smtClean="0">
                <a:solidFill>
                  <a:schemeClr val="tx1"/>
                </a:solidFill>
              </a:rPr>
              <a:t>Small - Powerful</a:t>
            </a:r>
            <a:endParaRPr lang="en-US" sz="1200" dirty="0">
              <a:solidFill>
                <a:schemeClr val="tx1"/>
              </a:solidFill>
            </a:endParaRPr>
          </a:p>
        </p:txBody>
      </p:sp>
      <p:sp>
        <p:nvSpPr>
          <p:cNvPr id="53" name="Rectangle 52"/>
          <p:cNvSpPr/>
          <p:nvPr/>
        </p:nvSpPr>
        <p:spPr>
          <a:xfrm>
            <a:off x="3208794" y="1074314"/>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121</a:t>
            </a:r>
          </a:p>
          <a:p>
            <a:pPr algn="ctr"/>
            <a:r>
              <a:rPr lang="en-US" sz="1200" dirty="0" smtClean="0">
                <a:solidFill>
                  <a:schemeClr val="tx1"/>
                </a:solidFill>
              </a:rPr>
              <a:t>2 Parties started</a:t>
            </a:r>
          </a:p>
          <a:p>
            <a:pPr algn="ctr"/>
            <a:endParaRPr lang="en-US" sz="1200" dirty="0" smtClean="0">
              <a:solidFill>
                <a:schemeClr val="tx1"/>
              </a:solidFill>
            </a:endParaRPr>
          </a:p>
          <a:p>
            <a:pPr algn="ctr"/>
            <a:r>
              <a:rPr lang="en-US" sz="1200" dirty="0" smtClean="0">
                <a:solidFill>
                  <a:schemeClr val="tx1"/>
                </a:solidFill>
              </a:rPr>
              <a:t>Demo-</a:t>
            </a:r>
            <a:r>
              <a:rPr lang="en-US" sz="1200" dirty="0" err="1" smtClean="0">
                <a:solidFill>
                  <a:schemeClr val="tx1"/>
                </a:solidFill>
              </a:rPr>
              <a:t>Repub</a:t>
            </a:r>
            <a:r>
              <a:rPr lang="en-US" sz="1200" dirty="0" smtClean="0">
                <a:solidFill>
                  <a:schemeClr val="tx1"/>
                </a:solidFill>
              </a:rPr>
              <a:t>-Fed</a:t>
            </a:r>
          </a:p>
          <a:p>
            <a:pPr algn="ctr"/>
            <a:r>
              <a:rPr lang="en-US" sz="1200" dirty="0" smtClean="0">
                <a:solidFill>
                  <a:schemeClr val="tx1"/>
                </a:solidFill>
              </a:rPr>
              <a:t>(Small)     (Strong)</a:t>
            </a:r>
            <a:endParaRPr lang="en-US" sz="1200" dirty="0">
              <a:solidFill>
                <a:schemeClr val="tx1"/>
              </a:solidFill>
            </a:endParaRPr>
          </a:p>
        </p:txBody>
      </p:sp>
      <p:sp>
        <p:nvSpPr>
          <p:cNvPr id="54" name="Rectangle 53"/>
          <p:cNvSpPr/>
          <p:nvPr/>
        </p:nvSpPr>
        <p:spPr>
          <a:xfrm>
            <a:off x="4631248" y="10668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pp. 118- 121</a:t>
            </a:r>
          </a:p>
          <a:p>
            <a:pPr algn="ctr"/>
            <a:r>
              <a:rPr lang="en-US" sz="1200" b="1" u="sng" dirty="0">
                <a:solidFill>
                  <a:schemeClr val="tx1"/>
                </a:solidFill>
              </a:rPr>
              <a:t>Section 1</a:t>
            </a:r>
          </a:p>
          <a:p>
            <a:pPr algn="ctr"/>
            <a:r>
              <a:rPr lang="en-US" sz="1200" dirty="0">
                <a:solidFill>
                  <a:schemeClr val="tx1"/>
                </a:solidFill>
              </a:rPr>
              <a:t>The two strongest </a:t>
            </a:r>
            <a:r>
              <a:rPr lang="en-US" sz="1200" dirty="0" smtClean="0">
                <a:solidFill>
                  <a:schemeClr val="tx1"/>
                </a:solidFill>
              </a:rPr>
              <a:t>ideologies =</a:t>
            </a:r>
            <a:endParaRPr lang="en-US" sz="1200" dirty="0">
              <a:solidFill>
                <a:schemeClr val="tx1"/>
              </a:solidFill>
            </a:endParaRPr>
          </a:p>
          <a:p>
            <a:pPr algn="ctr"/>
            <a:r>
              <a:rPr lang="en-US" sz="1200" dirty="0" smtClean="0">
                <a:solidFill>
                  <a:schemeClr val="tx1"/>
                </a:solidFill>
              </a:rPr>
              <a:t>2 Political </a:t>
            </a:r>
            <a:r>
              <a:rPr lang="en-US" sz="1200" dirty="0">
                <a:solidFill>
                  <a:schemeClr val="tx1"/>
                </a:solidFill>
              </a:rPr>
              <a:t>Parties</a:t>
            </a:r>
          </a:p>
        </p:txBody>
      </p:sp>
      <p:sp>
        <p:nvSpPr>
          <p:cNvPr id="55" name="Rectangle 54"/>
          <p:cNvSpPr/>
          <p:nvPr/>
        </p:nvSpPr>
        <p:spPr>
          <a:xfrm>
            <a:off x="6026257" y="10668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122</a:t>
            </a:r>
          </a:p>
          <a:p>
            <a:pPr algn="ctr"/>
            <a:r>
              <a:rPr lang="en-US" sz="1100" dirty="0" smtClean="0">
                <a:solidFill>
                  <a:schemeClr val="tx1"/>
                </a:solidFill>
              </a:rPr>
              <a:t>3 Reasons for NOT direct democracy.</a:t>
            </a:r>
          </a:p>
          <a:p>
            <a:pPr algn="ctr"/>
            <a:r>
              <a:rPr lang="en-US" sz="1100" dirty="0" smtClean="0">
                <a:solidFill>
                  <a:schemeClr val="tx1"/>
                </a:solidFill>
              </a:rPr>
              <a:t>But keep consent of the people – filtered content</a:t>
            </a:r>
            <a:endParaRPr lang="en-US" sz="1100" dirty="0">
              <a:solidFill>
                <a:schemeClr val="tx1"/>
              </a:solidFill>
            </a:endParaRPr>
          </a:p>
        </p:txBody>
      </p:sp>
      <p:sp>
        <p:nvSpPr>
          <p:cNvPr id="56" name="Rectangle 55"/>
          <p:cNvSpPr/>
          <p:nvPr/>
        </p:nvSpPr>
        <p:spPr>
          <a:xfrm>
            <a:off x="7474218" y="1067714"/>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122</a:t>
            </a:r>
          </a:p>
          <a:p>
            <a:pPr algn="ctr"/>
            <a:r>
              <a:rPr lang="en-US" sz="1000" dirty="0" smtClean="0">
                <a:solidFill>
                  <a:schemeClr val="tx1"/>
                </a:solidFill>
              </a:rPr>
              <a:t>Filtered Consent</a:t>
            </a:r>
          </a:p>
          <a:p>
            <a:pPr algn="ctr"/>
            <a:r>
              <a:rPr lang="en-US" sz="1000" dirty="0" smtClean="0">
                <a:solidFill>
                  <a:schemeClr val="tx1"/>
                </a:solidFill>
              </a:rPr>
              <a:t>H. Of Rep</a:t>
            </a:r>
          </a:p>
          <a:p>
            <a:pPr algn="ctr"/>
            <a:r>
              <a:rPr lang="en-US" sz="1000" dirty="0" smtClean="0">
                <a:solidFill>
                  <a:schemeClr val="tx1"/>
                </a:solidFill>
              </a:rPr>
              <a:t>Directly elected – </a:t>
            </a:r>
          </a:p>
          <a:p>
            <a:pPr algn="ctr"/>
            <a:r>
              <a:rPr lang="en-US" sz="1000" dirty="0" smtClean="0">
                <a:solidFill>
                  <a:schemeClr val="tx1"/>
                </a:solidFill>
              </a:rPr>
              <a:t>2 yrs. Based on population 1 per # of people</a:t>
            </a:r>
            <a:endParaRPr lang="en-US" sz="1000" dirty="0">
              <a:solidFill>
                <a:schemeClr val="tx1"/>
              </a:solidFill>
            </a:endParaRPr>
          </a:p>
        </p:txBody>
      </p:sp>
      <p:sp>
        <p:nvSpPr>
          <p:cNvPr id="57" name="Rectangle 56"/>
          <p:cNvSpPr/>
          <p:nvPr/>
        </p:nvSpPr>
        <p:spPr>
          <a:xfrm>
            <a:off x="7464693" y="21616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123</a:t>
            </a:r>
          </a:p>
          <a:p>
            <a:pPr algn="ctr"/>
            <a:r>
              <a:rPr lang="en-US" sz="1000" dirty="0">
                <a:solidFill>
                  <a:schemeClr val="tx1"/>
                </a:solidFill>
              </a:rPr>
              <a:t>Filtered Consent</a:t>
            </a:r>
          </a:p>
          <a:p>
            <a:pPr algn="ctr"/>
            <a:r>
              <a:rPr lang="en-US" sz="1000" dirty="0">
                <a:solidFill>
                  <a:schemeClr val="tx1"/>
                </a:solidFill>
              </a:rPr>
              <a:t>Senate</a:t>
            </a:r>
          </a:p>
          <a:p>
            <a:pPr algn="ctr"/>
            <a:r>
              <a:rPr lang="en-US" sz="1000" dirty="0">
                <a:solidFill>
                  <a:schemeClr val="tx1"/>
                </a:solidFill>
              </a:rPr>
              <a:t>For 6 </a:t>
            </a:r>
            <a:r>
              <a:rPr lang="en-US" sz="1000" dirty="0" err="1">
                <a:solidFill>
                  <a:schemeClr val="tx1"/>
                </a:solidFill>
              </a:rPr>
              <a:t>yrs</a:t>
            </a:r>
            <a:r>
              <a:rPr lang="en-US" sz="1000" dirty="0">
                <a:solidFill>
                  <a:schemeClr val="tx1"/>
                </a:solidFill>
              </a:rPr>
              <a:t> – 2 per state</a:t>
            </a:r>
          </a:p>
          <a:p>
            <a:pPr algn="ctr"/>
            <a:r>
              <a:rPr lang="en-US" sz="1000" dirty="0">
                <a:solidFill>
                  <a:schemeClr val="tx1"/>
                </a:solidFill>
              </a:rPr>
              <a:t>Before 1913 elected by state legislature</a:t>
            </a:r>
          </a:p>
        </p:txBody>
      </p:sp>
      <p:sp>
        <p:nvSpPr>
          <p:cNvPr id="58" name="Rectangle 57"/>
          <p:cNvSpPr/>
          <p:nvPr/>
        </p:nvSpPr>
        <p:spPr>
          <a:xfrm>
            <a:off x="7464693" y="32284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pPr algn="ctr"/>
            <a:r>
              <a:rPr lang="en-US" sz="1000" dirty="0">
                <a:solidFill>
                  <a:schemeClr val="tx1"/>
                </a:solidFill>
              </a:rPr>
              <a:t>Filtered Consent</a:t>
            </a:r>
          </a:p>
          <a:p>
            <a:pPr algn="ctr"/>
            <a:r>
              <a:rPr lang="en-US" sz="1000" dirty="0">
                <a:solidFill>
                  <a:schemeClr val="tx1"/>
                </a:solidFill>
              </a:rPr>
              <a:t>President</a:t>
            </a:r>
          </a:p>
          <a:p>
            <a:pPr algn="ctr"/>
            <a:r>
              <a:rPr lang="en-US" sz="1000" dirty="0">
                <a:solidFill>
                  <a:schemeClr val="tx1"/>
                </a:solidFill>
              </a:rPr>
              <a:t># of Senators plus # of H. of Rep = </a:t>
            </a:r>
            <a:r>
              <a:rPr lang="en-US" sz="1000" dirty="0" err="1" smtClean="0">
                <a:solidFill>
                  <a:schemeClr val="tx1"/>
                </a:solidFill>
              </a:rPr>
              <a:t>Electl</a:t>
            </a:r>
            <a:r>
              <a:rPr lang="en-US" sz="1000" dirty="0" smtClean="0">
                <a:solidFill>
                  <a:schemeClr val="tx1"/>
                </a:solidFill>
              </a:rPr>
              <a:t> Col </a:t>
            </a:r>
          </a:p>
          <a:p>
            <a:pPr algn="ctr"/>
            <a:r>
              <a:rPr lang="en-US" sz="1000" dirty="0" smtClean="0">
                <a:solidFill>
                  <a:schemeClr val="tx1"/>
                </a:solidFill>
              </a:rPr>
              <a:t>4 </a:t>
            </a:r>
            <a:r>
              <a:rPr lang="en-US" sz="1000" dirty="0" err="1">
                <a:solidFill>
                  <a:schemeClr val="tx1"/>
                </a:solidFill>
              </a:rPr>
              <a:t>yrs</a:t>
            </a:r>
            <a:r>
              <a:rPr lang="en-US" sz="1000" dirty="0">
                <a:solidFill>
                  <a:schemeClr val="tx1"/>
                </a:solidFill>
              </a:rPr>
              <a:t> – not popular vote</a:t>
            </a:r>
          </a:p>
        </p:txBody>
      </p:sp>
      <p:sp>
        <p:nvSpPr>
          <p:cNvPr id="59" name="Rectangle 58"/>
          <p:cNvSpPr/>
          <p:nvPr/>
        </p:nvSpPr>
        <p:spPr>
          <a:xfrm>
            <a:off x="7461303" y="4300351"/>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pPr algn="ctr"/>
            <a:r>
              <a:rPr lang="en-US" sz="1000" dirty="0">
                <a:solidFill>
                  <a:schemeClr val="tx1"/>
                </a:solidFill>
              </a:rPr>
              <a:t>Filtered Consent</a:t>
            </a:r>
          </a:p>
          <a:p>
            <a:pPr algn="ctr"/>
            <a:r>
              <a:rPr lang="en-US" sz="1000" dirty="0">
                <a:solidFill>
                  <a:schemeClr val="tx1"/>
                </a:solidFill>
              </a:rPr>
              <a:t>Supreme Court</a:t>
            </a:r>
          </a:p>
          <a:p>
            <a:pPr algn="ctr"/>
            <a:r>
              <a:rPr lang="en-US" sz="1000" dirty="0">
                <a:solidFill>
                  <a:schemeClr val="tx1"/>
                </a:solidFill>
              </a:rPr>
              <a:t>Nominated by Pres.  Consent of Senate</a:t>
            </a:r>
          </a:p>
          <a:p>
            <a:pPr algn="ctr"/>
            <a:r>
              <a:rPr lang="en-US" sz="1000" dirty="0">
                <a:solidFill>
                  <a:schemeClr val="tx1"/>
                </a:solidFill>
              </a:rPr>
              <a:t>for life</a:t>
            </a:r>
          </a:p>
        </p:txBody>
      </p:sp>
      <p:sp>
        <p:nvSpPr>
          <p:cNvPr id="60" name="Rectangle 59"/>
          <p:cNvSpPr/>
          <p:nvPr/>
        </p:nvSpPr>
        <p:spPr>
          <a:xfrm>
            <a:off x="7445642" y="53620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r>
              <a:rPr lang="en-US" sz="1000" dirty="0">
                <a:solidFill>
                  <a:schemeClr val="tx1"/>
                </a:solidFill>
              </a:rPr>
              <a:t>Removal from Office</a:t>
            </a:r>
          </a:p>
          <a:p>
            <a:r>
              <a:rPr lang="en-US" sz="1000" dirty="0">
                <a:solidFill>
                  <a:schemeClr val="tx1"/>
                </a:solidFill>
              </a:rPr>
              <a:t>*Voted out</a:t>
            </a:r>
          </a:p>
          <a:p>
            <a:r>
              <a:rPr lang="en-US" sz="1000" dirty="0">
                <a:solidFill>
                  <a:schemeClr val="tx1"/>
                </a:solidFill>
              </a:rPr>
              <a:t>*Congress – by </a:t>
            </a:r>
            <a:r>
              <a:rPr lang="en-US" sz="1000" dirty="0" err="1" smtClean="0">
                <a:solidFill>
                  <a:schemeClr val="tx1"/>
                </a:solidFill>
              </a:rPr>
              <a:t>mbers</a:t>
            </a:r>
            <a:endParaRPr lang="en-US" sz="1000" dirty="0">
              <a:solidFill>
                <a:schemeClr val="tx1"/>
              </a:solidFill>
            </a:endParaRPr>
          </a:p>
          <a:p>
            <a:r>
              <a:rPr lang="en-US" sz="1000" dirty="0">
                <a:solidFill>
                  <a:schemeClr val="tx1"/>
                </a:solidFill>
              </a:rPr>
              <a:t>*</a:t>
            </a:r>
            <a:r>
              <a:rPr lang="en-US" sz="1000" dirty="0" err="1">
                <a:solidFill>
                  <a:schemeClr val="tx1"/>
                </a:solidFill>
              </a:rPr>
              <a:t>Pres</a:t>
            </a:r>
            <a:r>
              <a:rPr lang="en-US" sz="1000" dirty="0">
                <a:solidFill>
                  <a:schemeClr val="tx1"/>
                </a:solidFill>
              </a:rPr>
              <a:t> – impeach by the </a:t>
            </a:r>
            <a:r>
              <a:rPr lang="en-US" sz="1000" dirty="0" smtClean="0">
                <a:solidFill>
                  <a:schemeClr val="tx1"/>
                </a:solidFill>
              </a:rPr>
              <a:t> H </a:t>
            </a:r>
            <a:r>
              <a:rPr lang="en-US" sz="1000" dirty="0">
                <a:solidFill>
                  <a:schemeClr val="tx1"/>
                </a:solidFill>
              </a:rPr>
              <a:t>of Rep, Trial by </a:t>
            </a:r>
            <a:r>
              <a:rPr lang="en-US" sz="1000" dirty="0" smtClean="0">
                <a:solidFill>
                  <a:schemeClr val="tx1"/>
                </a:solidFill>
              </a:rPr>
              <a:t>Senate</a:t>
            </a:r>
            <a:endParaRPr lang="en-US" sz="1000" dirty="0">
              <a:solidFill>
                <a:schemeClr val="tx1"/>
              </a:solidFill>
            </a:endParaRPr>
          </a:p>
        </p:txBody>
      </p:sp>
      <p:sp>
        <p:nvSpPr>
          <p:cNvPr id="61" name="Rectangle 60"/>
          <p:cNvSpPr/>
          <p:nvPr/>
        </p:nvSpPr>
        <p:spPr>
          <a:xfrm>
            <a:off x="6067745" y="5316014"/>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121-124</a:t>
            </a:r>
          </a:p>
          <a:p>
            <a:pPr algn="ctr"/>
            <a:endParaRPr lang="en-US" sz="1000" b="1" u="sng" dirty="0" smtClean="0">
              <a:solidFill>
                <a:schemeClr val="tx1"/>
              </a:solidFill>
            </a:endParaRPr>
          </a:p>
          <a:p>
            <a:pPr algn="ctr"/>
            <a:r>
              <a:rPr lang="en-US" sz="1000" b="1" u="sng" dirty="0" smtClean="0">
                <a:solidFill>
                  <a:schemeClr val="tx1"/>
                </a:solidFill>
              </a:rPr>
              <a:t>Section </a:t>
            </a:r>
            <a:r>
              <a:rPr lang="en-US" sz="1000" b="1" u="sng" dirty="0">
                <a:solidFill>
                  <a:schemeClr val="tx1"/>
                </a:solidFill>
              </a:rPr>
              <a:t>2</a:t>
            </a:r>
          </a:p>
          <a:p>
            <a:pPr algn="ctr"/>
            <a:r>
              <a:rPr lang="en-US" sz="1000" dirty="0">
                <a:solidFill>
                  <a:schemeClr val="tx1"/>
                </a:solidFill>
              </a:rPr>
              <a:t>The meaning of “filtered” consent</a:t>
            </a:r>
          </a:p>
          <a:p>
            <a:pPr algn="ctr"/>
            <a:endParaRPr lang="en-US" sz="1000" dirty="0">
              <a:solidFill>
                <a:schemeClr val="tx1"/>
              </a:solidFill>
            </a:endParaRPr>
          </a:p>
        </p:txBody>
      </p:sp>
      <p:sp>
        <p:nvSpPr>
          <p:cNvPr id="63" name="Rectangle 62"/>
          <p:cNvSpPr/>
          <p:nvPr/>
        </p:nvSpPr>
        <p:spPr>
          <a:xfrm>
            <a:off x="3208794" y="5309829"/>
            <a:ext cx="1377897" cy="1067899"/>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125-127</a:t>
            </a:r>
          </a:p>
          <a:p>
            <a:pPr algn="ctr"/>
            <a:r>
              <a:rPr lang="en-US" sz="1000" b="1" u="sng" dirty="0">
                <a:solidFill>
                  <a:schemeClr val="tx1"/>
                </a:solidFill>
              </a:rPr>
              <a:t>Section 3</a:t>
            </a:r>
          </a:p>
          <a:p>
            <a:pPr algn="ctr"/>
            <a:r>
              <a:rPr lang="en-US" sz="1000" dirty="0" smtClean="0">
                <a:solidFill>
                  <a:schemeClr val="tx1"/>
                </a:solidFill>
              </a:rPr>
              <a:t>Contrasting </a:t>
            </a:r>
            <a:r>
              <a:rPr lang="en-US" sz="1000" dirty="0">
                <a:solidFill>
                  <a:schemeClr val="tx1"/>
                </a:solidFill>
              </a:rPr>
              <a:t>US system of elections (winner take all) with Parliament (proportional)</a:t>
            </a:r>
          </a:p>
        </p:txBody>
      </p:sp>
      <p:sp>
        <p:nvSpPr>
          <p:cNvPr id="65" name="Rectangle 64"/>
          <p:cNvSpPr/>
          <p:nvPr/>
        </p:nvSpPr>
        <p:spPr>
          <a:xfrm>
            <a:off x="1812287" y="5297296"/>
            <a:ext cx="1377897" cy="116410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u="sng" dirty="0">
                <a:solidFill>
                  <a:schemeClr val="tx1"/>
                </a:solidFill>
              </a:rPr>
              <a:t>Section </a:t>
            </a:r>
            <a:r>
              <a:rPr lang="en-US" sz="1050" b="1" u="sng" dirty="0" smtClean="0">
                <a:solidFill>
                  <a:schemeClr val="tx1"/>
                </a:solidFill>
              </a:rPr>
              <a:t>4</a:t>
            </a:r>
            <a:r>
              <a:rPr lang="en-US" sz="1050" dirty="0" smtClean="0">
                <a:solidFill>
                  <a:schemeClr val="tx1"/>
                </a:solidFill>
              </a:rPr>
              <a:t>  P. 127-130</a:t>
            </a:r>
            <a:endParaRPr lang="en-US" sz="1050" b="1" u="sng" dirty="0">
              <a:solidFill>
                <a:schemeClr val="tx1"/>
              </a:solidFill>
            </a:endParaRPr>
          </a:p>
          <a:p>
            <a:r>
              <a:rPr lang="en-US" sz="1050" dirty="0" smtClean="0">
                <a:solidFill>
                  <a:schemeClr val="tx1"/>
                </a:solidFill>
              </a:rPr>
              <a:t>1-The </a:t>
            </a:r>
            <a:r>
              <a:rPr lang="en-US" sz="1050" dirty="0">
                <a:solidFill>
                  <a:schemeClr val="tx1"/>
                </a:solidFill>
              </a:rPr>
              <a:t>conditions when 3</a:t>
            </a:r>
            <a:r>
              <a:rPr lang="en-US" sz="1050" baseline="30000" dirty="0">
                <a:solidFill>
                  <a:schemeClr val="tx1"/>
                </a:solidFill>
              </a:rPr>
              <a:t>rd</a:t>
            </a:r>
            <a:r>
              <a:rPr lang="en-US" sz="1050" dirty="0">
                <a:solidFill>
                  <a:schemeClr val="tx1"/>
                </a:solidFill>
              </a:rPr>
              <a:t> parties have impact</a:t>
            </a:r>
          </a:p>
          <a:p>
            <a:r>
              <a:rPr lang="en-US" sz="1050" dirty="0" smtClean="0">
                <a:solidFill>
                  <a:schemeClr val="tx1"/>
                </a:solidFill>
              </a:rPr>
              <a:t>2-How </a:t>
            </a:r>
            <a:r>
              <a:rPr lang="en-US" sz="1050" dirty="0">
                <a:solidFill>
                  <a:schemeClr val="tx1"/>
                </a:solidFill>
              </a:rPr>
              <a:t>candidates must position themselves to win</a:t>
            </a:r>
          </a:p>
        </p:txBody>
      </p:sp>
      <p:sp>
        <p:nvSpPr>
          <p:cNvPr id="66" name="Rectangle 65"/>
          <p:cNvSpPr/>
          <p:nvPr/>
        </p:nvSpPr>
        <p:spPr>
          <a:xfrm>
            <a:off x="324597" y="5327014"/>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chemeClr val="tx1"/>
                </a:solidFill>
              </a:rPr>
              <a:t>Section </a:t>
            </a:r>
            <a:r>
              <a:rPr lang="en-US" sz="1000" b="1" u="sng" dirty="0" smtClean="0">
                <a:solidFill>
                  <a:schemeClr val="tx1"/>
                </a:solidFill>
              </a:rPr>
              <a:t>5</a:t>
            </a:r>
            <a:r>
              <a:rPr lang="en-US" sz="1000" b="1" dirty="0" smtClean="0">
                <a:solidFill>
                  <a:schemeClr val="tx1"/>
                </a:solidFill>
              </a:rPr>
              <a:t>      </a:t>
            </a:r>
            <a:r>
              <a:rPr lang="en-US" sz="1000" dirty="0" smtClean="0">
                <a:solidFill>
                  <a:schemeClr val="tx1"/>
                </a:solidFill>
              </a:rPr>
              <a:t>p 130-134</a:t>
            </a:r>
            <a:endParaRPr lang="en-US" sz="1000" b="1" u="sng" dirty="0">
              <a:solidFill>
                <a:schemeClr val="tx1"/>
              </a:solidFill>
            </a:endParaRPr>
          </a:p>
          <a:p>
            <a:r>
              <a:rPr lang="en-US" sz="1000" dirty="0">
                <a:solidFill>
                  <a:schemeClr val="tx1"/>
                </a:solidFill>
              </a:rPr>
              <a:t>Characteristics of contemporary elections.</a:t>
            </a:r>
          </a:p>
          <a:p>
            <a:r>
              <a:rPr lang="en-US" sz="1000" dirty="0" smtClean="0">
                <a:solidFill>
                  <a:schemeClr val="tx1"/>
                </a:solidFill>
              </a:rPr>
              <a:t>*Continuous </a:t>
            </a:r>
            <a:r>
              <a:rPr lang="en-US" sz="1000" dirty="0">
                <a:solidFill>
                  <a:schemeClr val="tx1"/>
                </a:solidFill>
              </a:rPr>
              <a:t>campaigns</a:t>
            </a:r>
          </a:p>
          <a:p>
            <a:r>
              <a:rPr lang="en-US" sz="1000" dirty="0" smtClean="0">
                <a:solidFill>
                  <a:schemeClr val="tx1"/>
                </a:solidFill>
              </a:rPr>
              <a:t>*Primaries- </a:t>
            </a:r>
            <a:r>
              <a:rPr lang="en-US" sz="1000" dirty="0">
                <a:solidFill>
                  <a:schemeClr val="tx1"/>
                </a:solidFill>
              </a:rPr>
              <a:t>extremes</a:t>
            </a:r>
          </a:p>
          <a:p>
            <a:r>
              <a:rPr lang="en-US" sz="1000" dirty="0" smtClean="0">
                <a:solidFill>
                  <a:schemeClr val="tx1"/>
                </a:solidFill>
              </a:rPr>
              <a:t>*General </a:t>
            </a:r>
            <a:r>
              <a:rPr lang="en-US" sz="1000" dirty="0">
                <a:solidFill>
                  <a:schemeClr val="tx1"/>
                </a:solidFill>
              </a:rPr>
              <a:t>elect – middle</a:t>
            </a:r>
          </a:p>
          <a:p>
            <a:r>
              <a:rPr lang="en-US" sz="1000" dirty="0" smtClean="0">
                <a:solidFill>
                  <a:schemeClr val="tx1"/>
                </a:solidFill>
              </a:rPr>
              <a:t>*Increased </a:t>
            </a:r>
            <a:r>
              <a:rPr lang="en-US" sz="1000" dirty="0">
                <a:solidFill>
                  <a:schemeClr val="tx1"/>
                </a:solidFill>
              </a:rPr>
              <a:t>partisanship</a:t>
            </a:r>
          </a:p>
        </p:txBody>
      </p:sp>
      <p:sp>
        <p:nvSpPr>
          <p:cNvPr id="67" name="Rectangle 66"/>
          <p:cNvSpPr/>
          <p:nvPr/>
        </p:nvSpPr>
        <p:spPr>
          <a:xfrm>
            <a:off x="337273" y="4193832"/>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chemeClr val="tx1"/>
                </a:solidFill>
              </a:rPr>
              <a:t>Section </a:t>
            </a:r>
            <a:r>
              <a:rPr lang="en-US" sz="1000" b="1" u="sng" dirty="0" smtClean="0">
                <a:solidFill>
                  <a:schemeClr val="tx1"/>
                </a:solidFill>
              </a:rPr>
              <a:t>6</a:t>
            </a:r>
            <a:r>
              <a:rPr lang="en-US" sz="1000" dirty="0" smtClean="0">
                <a:solidFill>
                  <a:schemeClr val="tx1"/>
                </a:solidFill>
              </a:rPr>
              <a:t>    p. 134-136</a:t>
            </a:r>
            <a:endParaRPr lang="en-US" sz="1000" b="1" u="sng" dirty="0">
              <a:solidFill>
                <a:schemeClr val="tx1"/>
              </a:solidFill>
            </a:endParaRPr>
          </a:p>
          <a:p>
            <a:pPr marL="53975" indent="-53975">
              <a:buFont typeface="Arial" pitchFamily="34" charset="0"/>
              <a:buChar char="•"/>
            </a:pPr>
            <a:r>
              <a:rPr lang="en-US" sz="1000" dirty="0">
                <a:solidFill>
                  <a:schemeClr val="tx1"/>
                </a:solidFill>
              </a:rPr>
              <a:t> changes in election </a:t>
            </a:r>
          </a:p>
          <a:p>
            <a:r>
              <a:rPr lang="en-US" sz="1000" dirty="0">
                <a:solidFill>
                  <a:schemeClr val="tx1"/>
                </a:solidFill>
              </a:rPr>
              <a:t>process</a:t>
            </a:r>
          </a:p>
          <a:p>
            <a:pPr marL="53975" indent="-53975">
              <a:buFont typeface="Arial" pitchFamily="34" charset="0"/>
              <a:buChar char="•"/>
            </a:pPr>
            <a:r>
              <a:rPr lang="en-US" sz="1000" dirty="0">
                <a:solidFill>
                  <a:schemeClr val="tx1"/>
                </a:solidFill>
              </a:rPr>
              <a:t>Elections &amp; individuals – not much difference</a:t>
            </a:r>
          </a:p>
          <a:p>
            <a:pPr marL="53975" indent="-53975">
              <a:buFont typeface="Arial" pitchFamily="34" charset="0"/>
              <a:buChar char="•"/>
            </a:pPr>
            <a:r>
              <a:rPr lang="en-US" sz="1000" dirty="0">
                <a:solidFill>
                  <a:schemeClr val="tx1"/>
                </a:solidFill>
              </a:rPr>
              <a:t>We vote to give consent</a:t>
            </a:r>
          </a:p>
        </p:txBody>
      </p:sp>
      <p:sp>
        <p:nvSpPr>
          <p:cNvPr id="68" name="Text Box 2"/>
          <p:cNvSpPr txBox="1">
            <a:spLocks noChangeArrowheads="1"/>
          </p:cNvSpPr>
          <p:nvPr/>
        </p:nvSpPr>
        <p:spPr bwMode="auto">
          <a:xfrm>
            <a:off x="5105400" y="76200"/>
            <a:ext cx="3733800" cy="912812"/>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Telegram </a:t>
            </a:r>
            <a:r>
              <a:rPr kumimoji="0" lang="en-US" sz="2000" b="1" u="none" strike="noStrike" cap="none" normalizeH="0" baseline="0" dirty="0" smtClean="0">
                <a:ln>
                  <a:noFill/>
                </a:ln>
                <a:solidFill>
                  <a:schemeClr val="tx1"/>
                </a:solidFill>
                <a:effectLst/>
                <a:latin typeface="Times New Roman" pitchFamily="18" charset="0"/>
                <a:cs typeface="Times New Roman" pitchFamily="18" charset="0"/>
              </a:rPr>
              <a:t>and</a:t>
            </a: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 Make an Abstract</a:t>
            </a:r>
          </a:p>
          <a:p>
            <a:pPr marL="0" marR="0" lvl="0" indent="0" algn="ctr" defTabSz="914400" rtl="0" eaLnBrk="1" fontAlgn="base" latinLnBrk="0" hangingPunct="1">
              <a:lnSpc>
                <a:spcPct val="100000"/>
              </a:lnSpc>
              <a:spcBef>
                <a:spcPct val="0"/>
              </a:spcBef>
              <a:buClrTx/>
              <a:buSzTx/>
              <a:buFontTx/>
              <a:buNone/>
              <a:tabLst/>
            </a:pPr>
            <a:endParaRPr kumimoji="0" lang="en-US" sz="600" b="1" i="1" u="none" strike="noStrike" cap="none" normalizeH="0" baseline="0" dirty="0" smtClean="0">
              <a:ln>
                <a:noFill/>
              </a:ln>
              <a:solidFill>
                <a:schemeClr val="tx1"/>
              </a:solidFill>
              <a:effectLst/>
              <a:latin typeface="Times New Roman" pitchFamily="18" charset="0"/>
              <a:cs typeface="Times New Roman" pitchFamily="18" charset="0"/>
            </a:endParaRPr>
          </a:p>
          <a:p>
            <a:pPr algn="ctr" fontAlgn="base">
              <a:spcBef>
                <a:spcPct val="0"/>
              </a:spcBef>
            </a:pPr>
            <a:r>
              <a:rPr lang="en-US" sz="1400" dirty="0" err="1">
                <a:latin typeface="Times New Roman" pitchFamily="18" charset="0"/>
                <a:cs typeface="Times New Roman" pitchFamily="18" charset="0"/>
              </a:rPr>
              <a:t>ThinkSheet</a:t>
            </a:r>
            <a:r>
              <a:rPr lang="en-US" sz="1400" dirty="0">
                <a:latin typeface="Times New Roman" pitchFamily="18" charset="0"/>
                <a:cs typeface="Times New Roman" pitchFamily="18" charset="0"/>
              </a:rPr>
              <a:t> for </a:t>
            </a:r>
            <a:r>
              <a:rPr lang="en-US" sz="1400" u="sng" dirty="0">
                <a:latin typeface="Times New Roman" pitchFamily="18" charset="0"/>
                <a:cs typeface="Times New Roman" pitchFamily="18" charset="0"/>
              </a:rPr>
              <a:t>Synthesizing Along the Way</a:t>
            </a:r>
            <a:r>
              <a:rPr lang="en-US" sz="1400" dirty="0">
                <a:latin typeface="Times New Roman" pitchFamily="18" charset="0"/>
                <a:cs typeface="Times New Roman" pitchFamily="18" charset="0"/>
              </a:rPr>
              <a:t> and </a:t>
            </a:r>
            <a:r>
              <a:rPr lang="en-US" sz="1400" u="sng" dirty="0">
                <a:latin typeface="Times New Roman" pitchFamily="18" charset="0"/>
                <a:cs typeface="Times New Roman" pitchFamily="18" charset="0"/>
              </a:rPr>
              <a:t>Synthesizing After—Parts to Whole</a:t>
            </a:r>
            <a:endParaRPr lang="en-US" sz="1400"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9" name="Rectangle 68"/>
          <p:cNvSpPr/>
          <p:nvPr/>
        </p:nvSpPr>
        <p:spPr>
          <a:xfrm>
            <a:off x="4648200" y="5344078"/>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u="sng" dirty="0" smtClean="0">
              <a:solidFill>
                <a:srgbClr val="FF0000"/>
              </a:solidFill>
            </a:endParaRPr>
          </a:p>
          <a:p>
            <a:pPr algn="ctr"/>
            <a:r>
              <a:rPr lang="en-US" sz="1000" b="1" u="sng" dirty="0" smtClean="0">
                <a:solidFill>
                  <a:schemeClr val="tx1"/>
                </a:solidFill>
              </a:rPr>
              <a:t>Note</a:t>
            </a:r>
            <a:r>
              <a:rPr lang="en-US" sz="1000" dirty="0" smtClean="0">
                <a:solidFill>
                  <a:schemeClr val="tx1"/>
                </a:solidFill>
              </a:rPr>
              <a:t> </a:t>
            </a:r>
            <a:r>
              <a:rPr lang="en-US" sz="1000" dirty="0">
                <a:solidFill>
                  <a:schemeClr val="tx1"/>
                </a:solidFill>
              </a:rPr>
              <a:t>– </a:t>
            </a:r>
            <a:r>
              <a:rPr lang="en-US" sz="1000" dirty="0" smtClean="0">
                <a:solidFill>
                  <a:schemeClr val="tx1"/>
                </a:solidFill>
              </a:rPr>
              <a:t>I </a:t>
            </a:r>
            <a:r>
              <a:rPr lang="en-US" sz="1000" dirty="0">
                <a:solidFill>
                  <a:schemeClr val="tx1"/>
                </a:solidFill>
              </a:rPr>
              <a:t>did </a:t>
            </a:r>
            <a:r>
              <a:rPr lang="en-US" sz="1000" i="1" dirty="0" smtClean="0">
                <a:solidFill>
                  <a:schemeClr val="tx1"/>
                </a:solidFill>
              </a:rPr>
              <a:t>Telegrams </a:t>
            </a:r>
            <a:r>
              <a:rPr lang="en-US" sz="1000" dirty="0" smtClean="0">
                <a:solidFill>
                  <a:schemeClr val="tx1"/>
                </a:solidFill>
              </a:rPr>
              <a:t>for five sub-sections </a:t>
            </a:r>
            <a:r>
              <a:rPr lang="en-US" sz="1000" dirty="0">
                <a:solidFill>
                  <a:schemeClr val="tx1"/>
                </a:solidFill>
              </a:rPr>
              <a:t>for </a:t>
            </a:r>
            <a:r>
              <a:rPr lang="en-US" sz="1000" u="sng" dirty="0">
                <a:solidFill>
                  <a:schemeClr val="tx1"/>
                </a:solidFill>
              </a:rPr>
              <a:t>Section </a:t>
            </a:r>
            <a:r>
              <a:rPr lang="en-US" sz="1000" dirty="0" smtClean="0">
                <a:solidFill>
                  <a:schemeClr val="tx1"/>
                </a:solidFill>
              </a:rPr>
              <a:t>3, three of</a:t>
            </a:r>
            <a:r>
              <a:rPr lang="en-US" sz="1000" u="sng" dirty="0">
                <a:solidFill>
                  <a:schemeClr val="tx1"/>
                </a:solidFill>
              </a:rPr>
              <a:t>4</a:t>
            </a:r>
            <a:r>
              <a:rPr lang="en-US" sz="1000" dirty="0">
                <a:solidFill>
                  <a:schemeClr val="tx1"/>
                </a:solidFill>
              </a:rPr>
              <a:t>, four for </a:t>
            </a:r>
            <a:r>
              <a:rPr lang="en-US" sz="1000" u="sng" dirty="0">
                <a:solidFill>
                  <a:schemeClr val="tx1"/>
                </a:solidFill>
              </a:rPr>
              <a:t>5</a:t>
            </a:r>
            <a:r>
              <a:rPr lang="en-US" sz="1000" dirty="0">
                <a:solidFill>
                  <a:schemeClr val="tx1"/>
                </a:solidFill>
              </a:rPr>
              <a:t>, and three for </a:t>
            </a:r>
            <a:r>
              <a:rPr lang="en-US" sz="1000" u="sng" dirty="0">
                <a:solidFill>
                  <a:schemeClr val="tx1"/>
                </a:solidFill>
              </a:rPr>
              <a:t>6</a:t>
            </a:r>
            <a:r>
              <a:rPr lang="en-US" sz="1000" dirty="0">
                <a:solidFill>
                  <a:schemeClr val="tx1"/>
                </a:solidFill>
              </a:rPr>
              <a:t> </a:t>
            </a:r>
            <a:r>
              <a:rPr lang="en-US" sz="1000" dirty="0" smtClean="0">
                <a:solidFill>
                  <a:schemeClr val="tx1"/>
                </a:solidFill>
              </a:rPr>
              <a:t>(</a:t>
            </a:r>
            <a:r>
              <a:rPr lang="en-US" sz="1000" dirty="0">
                <a:solidFill>
                  <a:schemeClr val="tx1"/>
                </a:solidFill>
              </a:rPr>
              <a:t>none shown here)</a:t>
            </a:r>
          </a:p>
          <a:p>
            <a:pPr algn="ctr"/>
            <a:r>
              <a:rPr lang="en-US" sz="1000" dirty="0" smtClean="0">
                <a:solidFill>
                  <a:schemeClr val="tx1"/>
                </a:solidFill>
              </a:rPr>
              <a:t> </a:t>
            </a:r>
            <a:endParaRPr lang="en-US" sz="1000" dirty="0">
              <a:solidFill>
                <a:schemeClr val="tx1"/>
              </a:solidFill>
            </a:endParaRPr>
          </a:p>
        </p:txBody>
      </p:sp>
    </p:spTree>
    <p:extLst>
      <p:ext uri="{BB962C8B-B14F-4D97-AF65-F5344CB8AC3E}">
        <p14:creationId xmlns:p14="http://schemas.microsoft.com/office/powerpoint/2010/main" val="1219891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499102884"/>
              </p:ext>
            </p:extLst>
          </p:nvPr>
        </p:nvGraphicFramePr>
        <p:xfrm>
          <a:off x="381001" y="1066800"/>
          <a:ext cx="8458200" cy="1066800"/>
        </p:xfrm>
        <a:graphic>
          <a:graphicData uri="http://schemas.openxmlformats.org/drawingml/2006/table">
            <a:tbl>
              <a:tblPr firstRow="1" bandRow="1">
                <a:tableStyleId>{5C22544A-7EE6-4342-B048-85BDC9FD1C3A}</a:tableStyleId>
              </a:tblPr>
              <a:tblGrid>
                <a:gridCol w="1371599"/>
                <a:gridCol w="1447801"/>
                <a:gridCol w="1409700"/>
                <a:gridCol w="1409700"/>
                <a:gridCol w="1447799"/>
                <a:gridCol w="1371601"/>
              </a:tblGrid>
              <a:tr h="1066800">
                <a:tc>
                  <a:txBody>
                    <a:bodyPr/>
                    <a:lstStyle/>
                    <a:p>
                      <a:pPr algn="ctr"/>
                      <a:r>
                        <a:rPr kumimoji="0" lang="en-US" sz="1050" b="1" i="1" u="none" strike="noStrike" cap="none" normalizeH="0" baseline="0" dirty="0" smtClean="0">
                          <a:ln>
                            <a:noFill/>
                          </a:ln>
                          <a:solidFill>
                            <a:schemeClr val="tx1"/>
                          </a:solidFill>
                          <a:effectLst/>
                          <a:latin typeface="Times New Roman" pitchFamily="18" charset="0"/>
                          <a:cs typeface="Times New Roman" pitchFamily="18" charset="0"/>
                        </a:rPr>
                        <a:t>Telegram</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534283896"/>
              </p:ext>
            </p:extLst>
          </p:nvPr>
        </p:nvGraphicFramePr>
        <p:xfrm>
          <a:off x="381000" y="5334000"/>
          <a:ext cx="8458200" cy="1066800"/>
        </p:xfrm>
        <a:graphic>
          <a:graphicData uri="http://schemas.openxmlformats.org/drawingml/2006/table">
            <a:tbl>
              <a:tblPr firstRow="1" bandRow="1">
                <a:tableStyleId>{5C22544A-7EE6-4342-B048-85BDC9FD1C3A}</a:tableStyleId>
              </a:tblPr>
              <a:tblGrid>
                <a:gridCol w="1371600"/>
                <a:gridCol w="1447800"/>
                <a:gridCol w="1409700"/>
                <a:gridCol w="1409700"/>
                <a:gridCol w="1447800"/>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712982120"/>
              </p:ext>
            </p:extLst>
          </p:nvPr>
        </p:nvGraphicFramePr>
        <p:xfrm>
          <a:off x="381000" y="2133600"/>
          <a:ext cx="1371600" cy="3200400"/>
        </p:xfrm>
        <a:graphic>
          <a:graphicData uri="http://schemas.openxmlformats.org/drawingml/2006/table">
            <a:tbl>
              <a:tblPr firstRow="1" bandRow="1">
                <a:tableStyleId>{5C22544A-7EE6-4342-B048-85BDC9FD1C3A}</a:tableStyleId>
              </a:tblPr>
              <a:tblGrid>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528391701"/>
              </p:ext>
            </p:extLst>
          </p:nvPr>
        </p:nvGraphicFramePr>
        <p:xfrm>
          <a:off x="7467600" y="2133600"/>
          <a:ext cx="1371600" cy="3200400"/>
        </p:xfrm>
        <a:graphic>
          <a:graphicData uri="http://schemas.openxmlformats.org/drawingml/2006/table">
            <a:tbl>
              <a:tblPr firstRow="1" bandRow="1">
                <a:tableStyleId>{5C22544A-7EE6-4342-B048-85BDC9FD1C3A}</a:tableStyleId>
              </a:tblPr>
              <a:tblGrid>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7" name="TextBox 16"/>
          <p:cNvSpPr txBox="1"/>
          <p:nvPr/>
        </p:nvSpPr>
        <p:spPr>
          <a:xfrm>
            <a:off x="3886200" y="2133600"/>
            <a:ext cx="1447800" cy="553998"/>
          </a:xfrm>
          <a:prstGeom prst="rect">
            <a:avLst/>
          </a:prstGeom>
          <a:noFill/>
        </p:spPr>
        <p:txBody>
          <a:bodyPr wrap="square" rtlCol="0">
            <a:spAutoFit/>
          </a:bodyPr>
          <a:lstStyle/>
          <a:p>
            <a:pPr lvl="0" algn="ctr"/>
            <a:r>
              <a:rPr kumimoji="0" lang="en-US" sz="1200" b="1" i="1" u="none" strike="noStrike" cap="none" normalizeH="0" baseline="0" dirty="0" smtClean="0">
                <a:ln>
                  <a:noFill/>
                </a:ln>
                <a:solidFill>
                  <a:schemeClr val="tx1"/>
                </a:solidFill>
                <a:effectLst/>
                <a:latin typeface="Times New Roman" pitchFamily="18" charset="0"/>
                <a:cs typeface="Times New Roman" pitchFamily="18" charset="0"/>
              </a:rPr>
              <a:t>Abstract</a:t>
            </a:r>
            <a:endParaRPr kumimoji="0" lang="en-US" sz="1050" b="1" i="0" u="none" strike="noStrike" cap="none" normalizeH="0" baseline="0" dirty="0" smtClean="0">
              <a:ln>
                <a:noFill/>
              </a:ln>
              <a:solidFill>
                <a:schemeClr val="tx1"/>
              </a:solidFill>
              <a:effectLst/>
              <a:latin typeface="Times New Roman" pitchFamily="18" charset="0"/>
              <a:cs typeface="Times New Roman" pitchFamily="18" charset="0"/>
            </a:endParaRPr>
          </a:p>
          <a:p>
            <a:pPr algn="ctr"/>
            <a:endParaRPr lang="en-US" dirty="0"/>
          </a:p>
        </p:txBody>
      </p:sp>
      <p:sp>
        <p:nvSpPr>
          <p:cNvPr id="2" name="TextBox 1"/>
          <p:cNvSpPr txBox="1"/>
          <p:nvPr/>
        </p:nvSpPr>
        <p:spPr>
          <a:xfrm>
            <a:off x="359044" y="1295400"/>
            <a:ext cx="1447800" cy="553998"/>
          </a:xfrm>
          <a:prstGeom prst="rect">
            <a:avLst/>
          </a:prstGeom>
          <a:noFill/>
        </p:spPr>
        <p:txBody>
          <a:bodyPr wrap="square" rtlCol="0">
            <a:spAutoFit/>
          </a:bodyPr>
          <a:lstStyle/>
          <a:p>
            <a:r>
              <a:rPr lang="en-US" sz="1000" dirty="0" smtClean="0"/>
              <a:t>Washington’s Adjust-</a:t>
            </a:r>
            <a:r>
              <a:rPr lang="en-US" sz="1000" dirty="0" err="1" smtClean="0"/>
              <a:t>ments</a:t>
            </a:r>
            <a:r>
              <a:rPr lang="en-US" sz="1000" dirty="0" smtClean="0"/>
              <a:t> – hoped for Unity (Not!)</a:t>
            </a:r>
            <a:endParaRPr lang="en-US" sz="1000" dirty="0"/>
          </a:p>
        </p:txBody>
      </p:sp>
      <p:sp>
        <p:nvSpPr>
          <p:cNvPr id="4" name="TextBox 3"/>
          <p:cNvSpPr txBox="1"/>
          <p:nvPr/>
        </p:nvSpPr>
        <p:spPr>
          <a:xfrm>
            <a:off x="1333500" y="1060803"/>
            <a:ext cx="533400" cy="246221"/>
          </a:xfrm>
          <a:prstGeom prst="rect">
            <a:avLst/>
          </a:prstGeom>
          <a:noFill/>
        </p:spPr>
        <p:txBody>
          <a:bodyPr wrap="square" rtlCol="0">
            <a:spAutoFit/>
          </a:bodyPr>
          <a:lstStyle/>
          <a:p>
            <a:r>
              <a:rPr lang="en-US" sz="1000" dirty="0" smtClean="0"/>
              <a:t>p 118</a:t>
            </a:r>
            <a:endParaRPr lang="en-US" sz="1000" dirty="0"/>
          </a:p>
        </p:txBody>
      </p:sp>
      <p:sp>
        <p:nvSpPr>
          <p:cNvPr id="11" name="TextBox 10"/>
          <p:cNvSpPr txBox="1"/>
          <p:nvPr/>
        </p:nvSpPr>
        <p:spPr>
          <a:xfrm>
            <a:off x="1844944" y="1238617"/>
            <a:ext cx="1447800" cy="861774"/>
          </a:xfrm>
          <a:prstGeom prst="rect">
            <a:avLst/>
          </a:prstGeom>
          <a:noFill/>
        </p:spPr>
        <p:txBody>
          <a:bodyPr wrap="square" rtlCol="0">
            <a:spAutoFit/>
          </a:bodyPr>
          <a:lstStyle/>
          <a:p>
            <a:pPr algn="ctr"/>
            <a:r>
              <a:rPr lang="en-US" sz="1000" dirty="0" smtClean="0"/>
              <a:t>Role of Govt.</a:t>
            </a:r>
          </a:p>
          <a:p>
            <a:endParaRPr lang="en-US" sz="1000" dirty="0"/>
          </a:p>
          <a:p>
            <a:pPr algn="ctr"/>
            <a:r>
              <a:rPr lang="en-US" sz="1000" dirty="0" smtClean="0"/>
              <a:t>Jefferson - - - Hamilton</a:t>
            </a:r>
          </a:p>
          <a:p>
            <a:pPr algn="ctr"/>
            <a:r>
              <a:rPr lang="en-US" sz="1000" dirty="0" smtClean="0"/>
              <a:t>(Small)           (Powerful)</a:t>
            </a:r>
          </a:p>
          <a:p>
            <a:pPr algn="ctr"/>
            <a:endParaRPr lang="en-US" sz="1000" dirty="0"/>
          </a:p>
        </p:txBody>
      </p:sp>
      <p:sp>
        <p:nvSpPr>
          <p:cNvPr id="12" name="TextBox 11"/>
          <p:cNvSpPr txBox="1"/>
          <p:nvPr/>
        </p:nvSpPr>
        <p:spPr>
          <a:xfrm>
            <a:off x="2781300" y="1023065"/>
            <a:ext cx="533400" cy="246221"/>
          </a:xfrm>
          <a:prstGeom prst="rect">
            <a:avLst/>
          </a:prstGeom>
          <a:noFill/>
        </p:spPr>
        <p:txBody>
          <a:bodyPr wrap="square" rtlCol="0">
            <a:spAutoFit/>
          </a:bodyPr>
          <a:lstStyle/>
          <a:p>
            <a:r>
              <a:rPr lang="en-US" sz="1000" dirty="0" smtClean="0"/>
              <a:t>p 120</a:t>
            </a:r>
            <a:endParaRPr lang="en-US" sz="1000" dirty="0"/>
          </a:p>
        </p:txBody>
      </p:sp>
      <p:cxnSp>
        <p:nvCxnSpPr>
          <p:cNvPr id="6" name="Straight Arrow Connector 5"/>
          <p:cNvCxnSpPr/>
          <p:nvPr/>
        </p:nvCxnSpPr>
        <p:spPr>
          <a:xfrm flipH="1">
            <a:off x="2298915" y="1463625"/>
            <a:ext cx="152400" cy="104001"/>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2590800" y="1457726"/>
            <a:ext cx="152400" cy="104001"/>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209441" y="1270119"/>
            <a:ext cx="1447800" cy="861774"/>
          </a:xfrm>
          <a:prstGeom prst="rect">
            <a:avLst/>
          </a:prstGeom>
          <a:noFill/>
        </p:spPr>
        <p:txBody>
          <a:bodyPr wrap="square" rtlCol="0">
            <a:spAutoFit/>
          </a:bodyPr>
          <a:lstStyle/>
          <a:p>
            <a:pPr algn="ctr"/>
            <a:r>
              <a:rPr lang="en-US" sz="1000" dirty="0" smtClean="0"/>
              <a:t>2 Parties Started</a:t>
            </a:r>
          </a:p>
          <a:p>
            <a:endParaRPr lang="en-US" sz="1000" dirty="0"/>
          </a:p>
          <a:p>
            <a:pPr algn="ctr"/>
            <a:r>
              <a:rPr lang="en-US" sz="1000" dirty="0" smtClean="0"/>
              <a:t>Demo-</a:t>
            </a:r>
            <a:r>
              <a:rPr lang="en-US" sz="1000" dirty="0" err="1" smtClean="0"/>
              <a:t>Repub</a:t>
            </a:r>
            <a:r>
              <a:rPr lang="en-US" sz="1000" dirty="0"/>
              <a:t> </a:t>
            </a:r>
            <a:r>
              <a:rPr lang="en-US" sz="1000" dirty="0" smtClean="0"/>
              <a:t>- - - - Fed</a:t>
            </a:r>
          </a:p>
          <a:p>
            <a:pPr algn="ctr"/>
            <a:r>
              <a:rPr lang="en-US" sz="1000" dirty="0" smtClean="0"/>
              <a:t>(Small)                 (Strong)</a:t>
            </a:r>
          </a:p>
          <a:p>
            <a:pPr algn="ctr"/>
            <a:endParaRPr lang="en-US" sz="1000" dirty="0"/>
          </a:p>
        </p:txBody>
      </p:sp>
      <p:sp>
        <p:nvSpPr>
          <p:cNvPr id="20" name="TextBox 19"/>
          <p:cNvSpPr txBox="1"/>
          <p:nvPr/>
        </p:nvSpPr>
        <p:spPr>
          <a:xfrm>
            <a:off x="4145797" y="1049179"/>
            <a:ext cx="533400" cy="246221"/>
          </a:xfrm>
          <a:prstGeom prst="rect">
            <a:avLst/>
          </a:prstGeom>
          <a:noFill/>
        </p:spPr>
        <p:txBody>
          <a:bodyPr wrap="square" rtlCol="0">
            <a:spAutoFit/>
          </a:bodyPr>
          <a:lstStyle/>
          <a:p>
            <a:r>
              <a:rPr lang="en-US" sz="1000" dirty="0" smtClean="0"/>
              <a:t>p 121</a:t>
            </a:r>
            <a:endParaRPr lang="en-US" sz="1000" dirty="0"/>
          </a:p>
        </p:txBody>
      </p:sp>
      <p:sp>
        <p:nvSpPr>
          <p:cNvPr id="21" name="TextBox 20"/>
          <p:cNvSpPr txBox="1"/>
          <p:nvPr/>
        </p:nvSpPr>
        <p:spPr>
          <a:xfrm>
            <a:off x="4626244" y="1278328"/>
            <a:ext cx="1447800" cy="1015663"/>
          </a:xfrm>
          <a:prstGeom prst="rect">
            <a:avLst/>
          </a:prstGeom>
          <a:noFill/>
        </p:spPr>
        <p:txBody>
          <a:bodyPr wrap="square" rtlCol="0">
            <a:spAutoFit/>
          </a:bodyPr>
          <a:lstStyle/>
          <a:p>
            <a:pPr algn="ctr"/>
            <a:r>
              <a:rPr lang="en-US" sz="1000" b="1" u="sng" dirty="0" smtClean="0"/>
              <a:t>Section 1</a:t>
            </a:r>
          </a:p>
          <a:p>
            <a:pPr algn="ctr"/>
            <a:r>
              <a:rPr lang="en-US" sz="1000" dirty="0" smtClean="0"/>
              <a:t>The two strongest ideologies</a:t>
            </a:r>
          </a:p>
          <a:p>
            <a:pPr algn="ctr"/>
            <a:r>
              <a:rPr lang="en-US" sz="1000" dirty="0" smtClean="0"/>
              <a:t>=</a:t>
            </a:r>
            <a:endParaRPr lang="en-US" sz="1000" dirty="0"/>
          </a:p>
          <a:p>
            <a:pPr algn="ctr"/>
            <a:r>
              <a:rPr lang="en-US" sz="1000" dirty="0" smtClean="0"/>
              <a:t>Two Political Parties</a:t>
            </a:r>
          </a:p>
          <a:p>
            <a:pPr algn="ctr"/>
            <a:endParaRPr lang="en-US" sz="1000" dirty="0"/>
          </a:p>
        </p:txBody>
      </p:sp>
      <p:sp>
        <p:nvSpPr>
          <p:cNvPr id="22" name="TextBox 21"/>
          <p:cNvSpPr txBox="1"/>
          <p:nvPr/>
        </p:nvSpPr>
        <p:spPr>
          <a:xfrm>
            <a:off x="5372100" y="1023066"/>
            <a:ext cx="948625" cy="246221"/>
          </a:xfrm>
          <a:prstGeom prst="rect">
            <a:avLst/>
          </a:prstGeom>
          <a:noFill/>
        </p:spPr>
        <p:txBody>
          <a:bodyPr wrap="square" rtlCol="0">
            <a:spAutoFit/>
          </a:bodyPr>
          <a:lstStyle/>
          <a:p>
            <a:r>
              <a:rPr lang="en-US" sz="1000" dirty="0" smtClean="0"/>
              <a:t>p 118-121</a:t>
            </a:r>
            <a:endParaRPr lang="en-US" sz="1000" dirty="0"/>
          </a:p>
        </p:txBody>
      </p:sp>
      <p:sp>
        <p:nvSpPr>
          <p:cNvPr id="23" name="TextBox 22"/>
          <p:cNvSpPr txBox="1"/>
          <p:nvPr/>
        </p:nvSpPr>
        <p:spPr>
          <a:xfrm>
            <a:off x="5997844" y="1218738"/>
            <a:ext cx="1524000" cy="1015663"/>
          </a:xfrm>
          <a:prstGeom prst="rect">
            <a:avLst/>
          </a:prstGeom>
          <a:noFill/>
        </p:spPr>
        <p:txBody>
          <a:bodyPr wrap="square" rtlCol="0">
            <a:spAutoFit/>
          </a:bodyPr>
          <a:lstStyle/>
          <a:p>
            <a:pPr algn="ctr"/>
            <a:r>
              <a:rPr lang="en-US" sz="1000" dirty="0" smtClean="0"/>
              <a:t>3 Reasons for NOT direct democracy</a:t>
            </a:r>
          </a:p>
          <a:p>
            <a:pPr algn="ctr"/>
            <a:endParaRPr lang="en-US" sz="1000" dirty="0"/>
          </a:p>
          <a:p>
            <a:pPr algn="ctr"/>
            <a:r>
              <a:rPr lang="en-US" sz="1000" dirty="0" smtClean="0"/>
              <a:t>But keep consent of the people – filtered consent</a:t>
            </a:r>
          </a:p>
          <a:p>
            <a:pPr algn="ctr"/>
            <a:endParaRPr lang="en-US" sz="1000" dirty="0"/>
          </a:p>
        </p:txBody>
      </p:sp>
      <p:sp>
        <p:nvSpPr>
          <p:cNvPr id="24" name="TextBox 23"/>
          <p:cNvSpPr txBox="1"/>
          <p:nvPr/>
        </p:nvSpPr>
        <p:spPr>
          <a:xfrm>
            <a:off x="7010400" y="1026942"/>
            <a:ext cx="533400" cy="246221"/>
          </a:xfrm>
          <a:prstGeom prst="rect">
            <a:avLst/>
          </a:prstGeom>
          <a:noFill/>
        </p:spPr>
        <p:txBody>
          <a:bodyPr wrap="square" rtlCol="0">
            <a:spAutoFit/>
          </a:bodyPr>
          <a:lstStyle/>
          <a:p>
            <a:r>
              <a:rPr lang="en-US" sz="1000" dirty="0" smtClean="0"/>
              <a:t>p 122</a:t>
            </a:r>
            <a:endParaRPr lang="en-US" sz="1000" dirty="0"/>
          </a:p>
        </p:txBody>
      </p:sp>
      <p:sp>
        <p:nvSpPr>
          <p:cNvPr id="25" name="TextBox 24"/>
          <p:cNvSpPr txBox="1"/>
          <p:nvPr/>
        </p:nvSpPr>
        <p:spPr>
          <a:xfrm>
            <a:off x="7372673" y="1201252"/>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H. of Rep.</a:t>
            </a:r>
          </a:p>
          <a:p>
            <a:pPr algn="ctr"/>
            <a:r>
              <a:rPr lang="en-US" sz="1000" dirty="0" smtClean="0"/>
              <a:t>Directly elected – 2 </a:t>
            </a:r>
            <a:r>
              <a:rPr lang="en-US" sz="1000" dirty="0" err="1" smtClean="0"/>
              <a:t>yrs</a:t>
            </a:r>
            <a:r>
              <a:rPr lang="en-US" sz="1000" dirty="0" smtClean="0"/>
              <a:t> based on population </a:t>
            </a:r>
          </a:p>
          <a:p>
            <a:pPr algn="ctr"/>
            <a:r>
              <a:rPr lang="en-US" sz="1000" dirty="0" smtClean="0"/>
              <a:t>1 rep per # of people</a:t>
            </a:r>
          </a:p>
          <a:p>
            <a:pPr algn="ctr"/>
            <a:endParaRPr lang="en-US" sz="1000" dirty="0"/>
          </a:p>
        </p:txBody>
      </p:sp>
      <p:sp>
        <p:nvSpPr>
          <p:cNvPr id="26" name="TextBox 25"/>
          <p:cNvSpPr txBox="1"/>
          <p:nvPr/>
        </p:nvSpPr>
        <p:spPr>
          <a:xfrm>
            <a:off x="8420100" y="1001378"/>
            <a:ext cx="533400" cy="246221"/>
          </a:xfrm>
          <a:prstGeom prst="rect">
            <a:avLst/>
          </a:prstGeom>
          <a:noFill/>
        </p:spPr>
        <p:txBody>
          <a:bodyPr wrap="square" rtlCol="0">
            <a:spAutoFit/>
          </a:bodyPr>
          <a:lstStyle/>
          <a:p>
            <a:r>
              <a:rPr lang="en-US" sz="1000" dirty="0" smtClean="0"/>
              <a:t>p 123</a:t>
            </a:r>
            <a:endParaRPr lang="en-US" sz="1000" dirty="0"/>
          </a:p>
        </p:txBody>
      </p:sp>
      <p:sp>
        <p:nvSpPr>
          <p:cNvPr id="27" name="TextBox 26"/>
          <p:cNvSpPr txBox="1"/>
          <p:nvPr/>
        </p:nvSpPr>
        <p:spPr>
          <a:xfrm>
            <a:off x="7398503" y="2270922"/>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Senate</a:t>
            </a:r>
          </a:p>
          <a:p>
            <a:pPr algn="ctr"/>
            <a:r>
              <a:rPr lang="en-US" sz="1000" dirty="0" smtClean="0"/>
              <a:t>For 6 </a:t>
            </a:r>
            <a:r>
              <a:rPr lang="en-US" sz="1000" dirty="0" err="1" smtClean="0"/>
              <a:t>yrs</a:t>
            </a:r>
            <a:r>
              <a:rPr lang="en-US" sz="1000" dirty="0" smtClean="0"/>
              <a:t> – 2 per state</a:t>
            </a:r>
          </a:p>
          <a:p>
            <a:pPr algn="ctr"/>
            <a:r>
              <a:rPr lang="en-US" sz="1000" dirty="0" smtClean="0"/>
              <a:t>Before 1913 elected by state legislature</a:t>
            </a:r>
          </a:p>
          <a:p>
            <a:pPr algn="ctr"/>
            <a:endParaRPr lang="en-US" sz="1000" dirty="0"/>
          </a:p>
        </p:txBody>
      </p:sp>
      <p:sp>
        <p:nvSpPr>
          <p:cNvPr id="28" name="TextBox 27"/>
          <p:cNvSpPr txBox="1"/>
          <p:nvPr/>
        </p:nvSpPr>
        <p:spPr>
          <a:xfrm>
            <a:off x="8340671" y="2086074"/>
            <a:ext cx="533400" cy="246221"/>
          </a:xfrm>
          <a:prstGeom prst="rect">
            <a:avLst/>
          </a:prstGeom>
          <a:noFill/>
        </p:spPr>
        <p:txBody>
          <a:bodyPr wrap="square" rtlCol="0">
            <a:spAutoFit/>
          </a:bodyPr>
          <a:lstStyle/>
          <a:p>
            <a:r>
              <a:rPr lang="en-US" sz="1000" dirty="0" smtClean="0"/>
              <a:t>p 123</a:t>
            </a:r>
            <a:endParaRPr lang="en-US" sz="1000" dirty="0"/>
          </a:p>
        </p:txBody>
      </p:sp>
      <p:sp>
        <p:nvSpPr>
          <p:cNvPr id="29" name="TextBox 28"/>
          <p:cNvSpPr txBox="1"/>
          <p:nvPr/>
        </p:nvSpPr>
        <p:spPr>
          <a:xfrm>
            <a:off x="7372673" y="3347958"/>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President</a:t>
            </a:r>
          </a:p>
          <a:p>
            <a:pPr algn="ctr"/>
            <a:r>
              <a:rPr lang="en-US" sz="1000" dirty="0" smtClean="0"/>
              <a:t># of Senators plus # of H. of Rep = Electoral College</a:t>
            </a:r>
          </a:p>
          <a:p>
            <a:pPr algn="ctr"/>
            <a:r>
              <a:rPr lang="en-US" sz="1000" dirty="0" smtClean="0"/>
              <a:t>4 </a:t>
            </a:r>
            <a:r>
              <a:rPr lang="en-US" sz="1000" dirty="0" err="1" smtClean="0"/>
              <a:t>yrs</a:t>
            </a:r>
            <a:r>
              <a:rPr lang="en-US" sz="1000" dirty="0" smtClean="0"/>
              <a:t> – not popular vote</a:t>
            </a:r>
          </a:p>
          <a:p>
            <a:pPr algn="ctr"/>
            <a:endParaRPr lang="en-US" sz="1000" dirty="0"/>
          </a:p>
        </p:txBody>
      </p:sp>
      <p:sp>
        <p:nvSpPr>
          <p:cNvPr id="30" name="TextBox 29"/>
          <p:cNvSpPr txBox="1"/>
          <p:nvPr/>
        </p:nvSpPr>
        <p:spPr>
          <a:xfrm>
            <a:off x="8314841" y="3163110"/>
            <a:ext cx="533400" cy="246221"/>
          </a:xfrm>
          <a:prstGeom prst="rect">
            <a:avLst/>
          </a:prstGeom>
          <a:noFill/>
        </p:spPr>
        <p:txBody>
          <a:bodyPr wrap="square" rtlCol="0">
            <a:spAutoFit/>
          </a:bodyPr>
          <a:lstStyle/>
          <a:p>
            <a:r>
              <a:rPr lang="en-US" sz="1000" dirty="0" smtClean="0"/>
              <a:t>p 124</a:t>
            </a:r>
            <a:endParaRPr lang="en-US" sz="1000" dirty="0"/>
          </a:p>
        </p:txBody>
      </p:sp>
      <p:sp>
        <p:nvSpPr>
          <p:cNvPr id="31" name="TextBox 30"/>
          <p:cNvSpPr txBox="1"/>
          <p:nvPr/>
        </p:nvSpPr>
        <p:spPr>
          <a:xfrm>
            <a:off x="7402378" y="4419600"/>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Supreme Court</a:t>
            </a:r>
          </a:p>
          <a:p>
            <a:pPr algn="ctr"/>
            <a:r>
              <a:rPr lang="en-US" sz="1000" dirty="0" smtClean="0"/>
              <a:t>Nominated by Pres.  Consent of Senate</a:t>
            </a:r>
          </a:p>
          <a:p>
            <a:pPr algn="ctr"/>
            <a:r>
              <a:rPr lang="en-US" sz="1000" dirty="0"/>
              <a:t>f</a:t>
            </a:r>
            <a:r>
              <a:rPr lang="en-US" sz="1000" dirty="0" smtClean="0"/>
              <a:t>or life</a:t>
            </a:r>
          </a:p>
          <a:p>
            <a:pPr algn="ctr"/>
            <a:endParaRPr lang="en-US" sz="1000" dirty="0"/>
          </a:p>
        </p:txBody>
      </p:sp>
      <p:sp>
        <p:nvSpPr>
          <p:cNvPr id="32" name="TextBox 31"/>
          <p:cNvSpPr txBox="1"/>
          <p:nvPr/>
        </p:nvSpPr>
        <p:spPr>
          <a:xfrm>
            <a:off x="8344546" y="4221837"/>
            <a:ext cx="533400" cy="246221"/>
          </a:xfrm>
          <a:prstGeom prst="rect">
            <a:avLst/>
          </a:prstGeom>
          <a:noFill/>
        </p:spPr>
        <p:txBody>
          <a:bodyPr wrap="square" rtlCol="0">
            <a:spAutoFit/>
          </a:bodyPr>
          <a:lstStyle/>
          <a:p>
            <a:r>
              <a:rPr lang="en-US" sz="1000" dirty="0" smtClean="0"/>
              <a:t>p 124</a:t>
            </a:r>
            <a:endParaRPr lang="en-US" sz="1000" dirty="0"/>
          </a:p>
        </p:txBody>
      </p:sp>
      <p:sp>
        <p:nvSpPr>
          <p:cNvPr id="33" name="TextBox 32"/>
          <p:cNvSpPr txBox="1"/>
          <p:nvPr/>
        </p:nvSpPr>
        <p:spPr>
          <a:xfrm>
            <a:off x="7449841" y="5458510"/>
            <a:ext cx="1745497" cy="1015663"/>
          </a:xfrm>
          <a:prstGeom prst="rect">
            <a:avLst/>
          </a:prstGeom>
          <a:noFill/>
        </p:spPr>
        <p:txBody>
          <a:bodyPr wrap="square" rtlCol="0">
            <a:spAutoFit/>
          </a:bodyPr>
          <a:lstStyle/>
          <a:p>
            <a:r>
              <a:rPr lang="en-US" sz="1000" dirty="0" smtClean="0"/>
              <a:t>Removal from Office</a:t>
            </a:r>
          </a:p>
          <a:p>
            <a:r>
              <a:rPr lang="en-US" sz="1000" dirty="0" smtClean="0"/>
              <a:t>*Voted out</a:t>
            </a:r>
          </a:p>
          <a:p>
            <a:r>
              <a:rPr lang="en-US" sz="1000" dirty="0"/>
              <a:t>*</a:t>
            </a:r>
            <a:r>
              <a:rPr lang="en-US" sz="1000" dirty="0" smtClean="0"/>
              <a:t>Congress – by members</a:t>
            </a:r>
          </a:p>
          <a:p>
            <a:r>
              <a:rPr lang="en-US" sz="1000" dirty="0" smtClean="0"/>
              <a:t>*</a:t>
            </a:r>
            <a:r>
              <a:rPr lang="en-US" sz="1000" dirty="0" err="1" smtClean="0"/>
              <a:t>Pres</a:t>
            </a:r>
            <a:r>
              <a:rPr lang="en-US" sz="1000" dirty="0" smtClean="0"/>
              <a:t> – impeach by the </a:t>
            </a:r>
          </a:p>
          <a:p>
            <a:r>
              <a:rPr lang="en-US" sz="1000" dirty="0" smtClean="0"/>
              <a:t>H of Rep, Trial by Senate</a:t>
            </a:r>
          </a:p>
          <a:p>
            <a:endParaRPr lang="en-US" sz="1000" dirty="0"/>
          </a:p>
        </p:txBody>
      </p:sp>
      <p:sp>
        <p:nvSpPr>
          <p:cNvPr id="34" name="TextBox 33"/>
          <p:cNvSpPr txBox="1"/>
          <p:nvPr/>
        </p:nvSpPr>
        <p:spPr>
          <a:xfrm>
            <a:off x="8318715" y="5288637"/>
            <a:ext cx="533400" cy="246221"/>
          </a:xfrm>
          <a:prstGeom prst="rect">
            <a:avLst/>
          </a:prstGeom>
          <a:noFill/>
        </p:spPr>
        <p:txBody>
          <a:bodyPr wrap="square" rtlCol="0">
            <a:spAutoFit/>
          </a:bodyPr>
          <a:lstStyle/>
          <a:p>
            <a:r>
              <a:rPr lang="en-US" sz="1000" dirty="0" smtClean="0"/>
              <a:t>p 124</a:t>
            </a:r>
            <a:endParaRPr lang="en-US" sz="1000" dirty="0"/>
          </a:p>
        </p:txBody>
      </p:sp>
      <p:sp>
        <p:nvSpPr>
          <p:cNvPr id="35" name="TextBox 34"/>
          <p:cNvSpPr txBox="1"/>
          <p:nvPr/>
        </p:nvSpPr>
        <p:spPr>
          <a:xfrm>
            <a:off x="5924873" y="5534858"/>
            <a:ext cx="1447800" cy="707886"/>
          </a:xfrm>
          <a:prstGeom prst="rect">
            <a:avLst/>
          </a:prstGeom>
          <a:noFill/>
        </p:spPr>
        <p:txBody>
          <a:bodyPr wrap="square" rtlCol="0">
            <a:spAutoFit/>
          </a:bodyPr>
          <a:lstStyle/>
          <a:p>
            <a:pPr algn="ctr"/>
            <a:r>
              <a:rPr lang="en-US" sz="1000" b="1" u="sng" dirty="0" smtClean="0"/>
              <a:t>Section 2</a:t>
            </a:r>
          </a:p>
          <a:p>
            <a:pPr algn="ctr"/>
            <a:r>
              <a:rPr lang="en-US" sz="1000" dirty="0" smtClean="0"/>
              <a:t>The meaning of “filtered” consent</a:t>
            </a:r>
          </a:p>
          <a:p>
            <a:pPr algn="ctr"/>
            <a:endParaRPr lang="en-US" sz="1000" dirty="0"/>
          </a:p>
        </p:txBody>
      </p:sp>
      <p:sp>
        <p:nvSpPr>
          <p:cNvPr id="36" name="TextBox 35"/>
          <p:cNvSpPr txBox="1"/>
          <p:nvPr/>
        </p:nvSpPr>
        <p:spPr>
          <a:xfrm>
            <a:off x="6670729" y="5279596"/>
            <a:ext cx="948625" cy="246221"/>
          </a:xfrm>
          <a:prstGeom prst="rect">
            <a:avLst/>
          </a:prstGeom>
          <a:noFill/>
        </p:spPr>
        <p:txBody>
          <a:bodyPr wrap="square" rtlCol="0">
            <a:spAutoFit/>
          </a:bodyPr>
          <a:lstStyle/>
          <a:p>
            <a:r>
              <a:rPr lang="en-US" sz="1000" dirty="0" smtClean="0"/>
              <a:t>p 121-124</a:t>
            </a:r>
            <a:endParaRPr lang="en-US" sz="1000" dirty="0"/>
          </a:p>
        </p:txBody>
      </p:sp>
      <p:sp>
        <p:nvSpPr>
          <p:cNvPr id="38" name="TextBox 37"/>
          <p:cNvSpPr txBox="1"/>
          <p:nvPr/>
        </p:nvSpPr>
        <p:spPr>
          <a:xfrm>
            <a:off x="3128074" y="5458510"/>
            <a:ext cx="1447800" cy="1169551"/>
          </a:xfrm>
          <a:prstGeom prst="rect">
            <a:avLst/>
          </a:prstGeom>
          <a:noFill/>
        </p:spPr>
        <p:txBody>
          <a:bodyPr wrap="square" rtlCol="0">
            <a:spAutoFit/>
          </a:bodyPr>
          <a:lstStyle/>
          <a:p>
            <a:pPr algn="ctr"/>
            <a:r>
              <a:rPr lang="en-US" sz="1000" b="1" u="sng" dirty="0" smtClean="0"/>
              <a:t>Section 3</a:t>
            </a:r>
          </a:p>
          <a:p>
            <a:pPr algn="ctr"/>
            <a:r>
              <a:rPr lang="en-US" sz="1000" dirty="0" smtClean="0"/>
              <a:t>pp. 125-127 Contrasting US system of elections (winner take all) with Parliament (proportional)</a:t>
            </a:r>
          </a:p>
          <a:p>
            <a:pPr algn="ctr"/>
            <a:endParaRPr lang="en-US" sz="1000" dirty="0"/>
          </a:p>
        </p:txBody>
      </p:sp>
      <p:sp>
        <p:nvSpPr>
          <p:cNvPr id="39" name="TextBox 38"/>
          <p:cNvSpPr txBox="1"/>
          <p:nvPr/>
        </p:nvSpPr>
        <p:spPr>
          <a:xfrm>
            <a:off x="3886200" y="5288636"/>
            <a:ext cx="948625" cy="246221"/>
          </a:xfrm>
          <a:prstGeom prst="rect">
            <a:avLst/>
          </a:prstGeom>
          <a:noFill/>
        </p:spPr>
        <p:txBody>
          <a:bodyPr wrap="square" rtlCol="0">
            <a:spAutoFit/>
          </a:bodyPr>
          <a:lstStyle/>
          <a:p>
            <a:r>
              <a:rPr lang="en-US" sz="1000" dirty="0" smtClean="0"/>
              <a:t>p 121-124</a:t>
            </a:r>
            <a:endParaRPr lang="en-US" sz="1000" dirty="0"/>
          </a:p>
        </p:txBody>
      </p:sp>
      <p:sp>
        <p:nvSpPr>
          <p:cNvPr id="42" name="TextBox 41"/>
          <p:cNvSpPr txBox="1"/>
          <p:nvPr/>
        </p:nvSpPr>
        <p:spPr>
          <a:xfrm>
            <a:off x="1711272" y="5479338"/>
            <a:ext cx="1520125" cy="707886"/>
          </a:xfrm>
          <a:prstGeom prst="rect">
            <a:avLst/>
          </a:prstGeom>
          <a:noFill/>
        </p:spPr>
        <p:txBody>
          <a:bodyPr wrap="square" rtlCol="0">
            <a:spAutoFit/>
          </a:bodyPr>
          <a:lstStyle/>
          <a:p>
            <a:pPr algn="ctr"/>
            <a:r>
              <a:rPr lang="en-US" sz="1000" b="1" u="sng" dirty="0" smtClean="0"/>
              <a:t>Note</a:t>
            </a:r>
            <a:r>
              <a:rPr lang="en-US" sz="1000" dirty="0" smtClean="0"/>
              <a:t> – I did three subsections for </a:t>
            </a:r>
            <a:r>
              <a:rPr lang="en-US" sz="1000" u="sng" dirty="0"/>
              <a:t>S</a:t>
            </a:r>
            <a:r>
              <a:rPr lang="en-US" sz="1000" u="sng" dirty="0" smtClean="0"/>
              <a:t>ection 4 </a:t>
            </a:r>
            <a:r>
              <a:rPr lang="en-US" sz="1000" dirty="0" smtClean="0"/>
              <a:t>(not shown here)</a:t>
            </a:r>
          </a:p>
          <a:p>
            <a:pPr algn="ctr"/>
            <a:endParaRPr lang="en-US" sz="1000" dirty="0"/>
          </a:p>
        </p:txBody>
      </p:sp>
      <p:sp>
        <p:nvSpPr>
          <p:cNvPr id="43" name="TextBox 42"/>
          <p:cNvSpPr txBox="1"/>
          <p:nvPr/>
        </p:nvSpPr>
        <p:spPr>
          <a:xfrm>
            <a:off x="304800" y="5305961"/>
            <a:ext cx="1447800" cy="1323439"/>
          </a:xfrm>
          <a:prstGeom prst="rect">
            <a:avLst/>
          </a:prstGeom>
          <a:noFill/>
        </p:spPr>
        <p:txBody>
          <a:bodyPr wrap="square" rtlCol="0">
            <a:spAutoFit/>
          </a:bodyPr>
          <a:lstStyle/>
          <a:p>
            <a:r>
              <a:rPr lang="en-US" sz="1000" b="1" u="sng" dirty="0" smtClean="0"/>
              <a:t>Section 4</a:t>
            </a:r>
          </a:p>
          <a:p>
            <a:pPr marL="228600" indent="-228600">
              <a:buAutoNum type="arabicPeriod"/>
            </a:pPr>
            <a:r>
              <a:rPr lang="en-US" sz="1000" dirty="0" smtClean="0"/>
              <a:t>The conditions when 3</a:t>
            </a:r>
            <a:r>
              <a:rPr lang="en-US" sz="1000" baseline="30000" dirty="0" smtClean="0"/>
              <a:t>rd</a:t>
            </a:r>
            <a:r>
              <a:rPr lang="en-US" sz="1000" dirty="0" smtClean="0"/>
              <a:t> parties have impact</a:t>
            </a:r>
          </a:p>
          <a:p>
            <a:pPr marL="228600" indent="-228600">
              <a:buAutoNum type="arabicPeriod"/>
            </a:pPr>
            <a:r>
              <a:rPr lang="en-US" sz="1000" dirty="0" smtClean="0"/>
              <a:t>How </a:t>
            </a:r>
            <a:r>
              <a:rPr lang="en-US" sz="1000" dirty="0"/>
              <a:t>c</a:t>
            </a:r>
            <a:r>
              <a:rPr lang="en-US" sz="1000" dirty="0" smtClean="0"/>
              <a:t>andidates must position themselves to win</a:t>
            </a:r>
          </a:p>
          <a:p>
            <a:pPr algn="ctr"/>
            <a:endParaRPr lang="en-US" sz="1000" dirty="0"/>
          </a:p>
        </p:txBody>
      </p:sp>
      <p:sp>
        <p:nvSpPr>
          <p:cNvPr id="44" name="TextBox 43"/>
          <p:cNvSpPr txBox="1"/>
          <p:nvPr/>
        </p:nvSpPr>
        <p:spPr>
          <a:xfrm>
            <a:off x="1104900" y="5288635"/>
            <a:ext cx="948625" cy="246221"/>
          </a:xfrm>
          <a:prstGeom prst="rect">
            <a:avLst/>
          </a:prstGeom>
          <a:noFill/>
        </p:spPr>
        <p:txBody>
          <a:bodyPr wrap="square" rtlCol="0">
            <a:spAutoFit/>
          </a:bodyPr>
          <a:lstStyle/>
          <a:p>
            <a:r>
              <a:rPr lang="en-US" sz="1000" dirty="0" smtClean="0"/>
              <a:t>P127-130</a:t>
            </a:r>
            <a:endParaRPr lang="en-US" sz="1000" dirty="0"/>
          </a:p>
        </p:txBody>
      </p:sp>
      <p:pic>
        <p:nvPicPr>
          <p:cNvPr id="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14600"/>
            <a:ext cx="15164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Oval Callout 51"/>
          <p:cNvSpPr/>
          <p:nvPr/>
        </p:nvSpPr>
        <p:spPr>
          <a:xfrm>
            <a:off x="3505200" y="2209184"/>
            <a:ext cx="3430937" cy="2591416"/>
          </a:xfrm>
          <a:prstGeom prst="wedgeEllipseCallout">
            <a:avLst>
              <a:gd name="adj1" fmla="val -70403"/>
              <a:gd name="adj2" fmla="val 352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An Annotation – Abstract consists of </a:t>
            </a:r>
            <a:r>
              <a:rPr lang="en-US" sz="2400" b="1" dirty="0" smtClean="0">
                <a:solidFill>
                  <a:srgbClr val="0000CC"/>
                </a:solidFill>
              </a:rPr>
              <a:t>2 to 3 sentences </a:t>
            </a:r>
            <a:r>
              <a:rPr lang="en-US" sz="2400" dirty="0" smtClean="0">
                <a:solidFill>
                  <a:srgbClr val="0000CC"/>
                </a:solidFill>
              </a:rPr>
              <a:t>as for </a:t>
            </a:r>
            <a:r>
              <a:rPr lang="en-US" sz="2400" dirty="0" smtClean="0">
                <a:solidFill>
                  <a:srgbClr val="0000CC"/>
                </a:solidFill>
              </a:rPr>
              <a:t>an annotated bibliography</a:t>
            </a:r>
            <a:r>
              <a:rPr lang="en-US" sz="2400" dirty="0" smtClean="0">
                <a:solidFill>
                  <a:srgbClr val="0000CC"/>
                </a:solidFill>
              </a:rPr>
              <a:t>.</a:t>
            </a:r>
            <a:endParaRPr lang="en-US" sz="2400" i="1" dirty="0">
              <a:solidFill>
                <a:srgbClr val="0000CC"/>
              </a:solidFill>
            </a:endParaRPr>
          </a:p>
        </p:txBody>
      </p:sp>
      <p:sp>
        <p:nvSpPr>
          <p:cNvPr id="45" name="Rectangle 44"/>
          <p:cNvSpPr/>
          <p:nvPr/>
        </p:nvSpPr>
        <p:spPr>
          <a:xfrm>
            <a:off x="400049" y="1089257"/>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118</a:t>
            </a:r>
          </a:p>
          <a:p>
            <a:r>
              <a:rPr lang="en-US" sz="1200" dirty="0" smtClean="0">
                <a:solidFill>
                  <a:schemeClr val="tx1"/>
                </a:solidFill>
              </a:rPr>
              <a:t>Washington’s Adjustments </a:t>
            </a:r>
            <a:r>
              <a:rPr lang="en-US" sz="1200" dirty="0">
                <a:solidFill>
                  <a:schemeClr val="tx1"/>
                </a:solidFill>
              </a:rPr>
              <a:t>– hoped for Unity (Not!)</a:t>
            </a:r>
          </a:p>
        </p:txBody>
      </p:sp>
      <p:sp>
        <p:nvSpPr>
          <p:cNvPr id="46" name="Rectangle 45"/>
          <p:cNvSpPr/>
          <p:nvPr/>
        </p:nvSpPr>
        <p:spPr>
          <a:xfrm>
            <a:off x="1798220" y="1089257"/>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120</a:t>
            </a:r>
          </a:p>
          <a:p>
            <a:pPr algn="ctr"/>
            <a:r>
              <a:rPr lang="en-US" sz="1200" dirty="0">
                <a:solidFill>
                  <a:schemeClr val="tx1"/>
                </a:solidFill>
              </a:rPr>
              <a:t>Role of Govt</a:t>
            </a:r>
            <a:r>
              <a:rPr lang="en-US" sz="1200" dirty="0" smtClean="0">
                <a:solidFill>
                  <a:schemeClr val="tx1"/>
                </a:solidFill>
              </a:rPr>
              <a:t>.</a:t>
            </a:r>
          </a:p>
          <a:p>
            <a:pPr algn="ctr"/>
            <a:endParaRPr lang="en-US" sz="1200" dirty="0">
              <a:solidFill>
                <a:schemeClr val="tx1"/>
              </a:solidFill>
            </a:endParaRPr>
          </a:p>
          <a:p>
            <a:pPr algn="ctr"/>
            <a:r>
              <a:rPr lang="en-US" sz="1200" dirty="0" smtClean="0">
                <a:solidFill>
                  <a:schemeClr val="tx1"/>
                </a:solidFill>
              </a:rPr>
              <a:t>Jeffers -  Hamilton</a:t>
            </a:r>
          </a:p>
          <a:p>
            <a:pPr algn="ctr"/>
            <a:r>
              <a:rPr lang="en-US" sz="1200" dirty="0" smtClean="0">
                <a:solidFill>
                  <a:schemeClr val="tx1"/>
                </a:solidFill>
              </a:rPr>
              <a:t>Small - Powerful</a:t>
            </a:r>
            <a:endParaRPr lang="en-US" sz="1200" dirty="0">
              <a:solidFill>
                <a:schemeClr val="tx1"/>
              </a:solidFill>
            </a:endParaRPr>
          </a:p>
        </p:txBody>
      </p:sp>
      <p:sp>
        <p:nvSpPr>
          <p:cNvPr id="53" name="Rectangle 52"/>
          <p:cNvSpPr/>
          <p:nvPr/>
        </p:nvSpPr>
        <p:spPr>
          <a:xfrm>
            <a:off x="3208794" y="1074314"/>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121</a:t>
            </a:r>
          </a:p>
          <a:p>
            <a:pPr algn="ctr"/>
            <a:r>
              <a:rPr lang="en-US" sz="1200" dirty="0" smtClean="0">
                <a:solidFill>
                  <a:schemeClr val="tx1"/>
                </a:solidFill>
              </a:rPr>
              <a:t>2 Parties started</a:t>
            </a:r>
          </a:p>
          <a:p>
            <a:pPr algn="ctr"/>
            <a:endParaRPr lang="en-US" sz="1200" dirty="0" smtClean="0">
              <a:solidFill>
                <a:schemeClr val="tx1"/>
              </a:solidFill>
            </a:endParaRPr>
          </a:p>
          <a:p>
            <a:pPr algn="ctr"/>
            <a:r>
              <a:rPr lang="en-US" sz="1200" dirty="0" smtClean="0">
                <a:solidFill>
                  <a:schemeClr val="tx1"/>
                </a:solidFill>
              </a:rPr>
              <a:t>Demo-</a:t>
            </a:r>
            <a:r>
              <a:rPr lang="en-US" sz="1200" dirty="0" err="1" smtClean="0">
                <a:solidFill>
                  <a:schemeClr val="tx1"/>
                </a:solidFill>
              </a:rPr>
              <a:t>Repub</a:t>
            </a:r>
            <a:r>
              <a:rPr lang="en-US" sz="1200" dirty="0" smtClean="0">
                <a:solidFill>
                  <a:schemeClr val="tx1"/>
                </a:solidFill>
              </a:rPr>
              <a:t>-Fed</a:t>
            </a:r>
          </a:p>
          <a:p>
            <a:pPr algn="ctr"/>
            <a:r>
              <a:rPr lang="en-US" sz="1200" dirty="0" smtClean="0">
                <a:solidFill>
                  <a:schemeClr val="tx1"/>
                </a:solidFill>
              </a:rPr>
              <a:t>(Small)     (Strong)</a:t>
            </a:r>
            <a:endParaRPr lang="en-US" sz="1200" dirty="0">
              <a:solidFill>
                <a:schemeClr val="tx1"/>
              </a:solidFill>
            </a:endParaRPr>
          </a:p>
        </p:txBody>
      </p:sp>
      <p:sp>
        <p:nvSpPr>
          <p:cNvPr id="54" name="Rectangle 53"/>
          <p:cNvSpPr/>
          <p:nvPr/>
        </p:nvSpPr>
        <p:spPr>
          <a:xfrm>
            <a:off x="4631248" y="10668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pp. 118- 121</a:t>
            </a:r>
          </a:p>
          <a:p>
            <a:pPr algn="ctr"/>
            <a:r>
              <a:rPr lang="en-US" sz="1200" b="1" u="sng" dirty="0">
                <a:solidFill>
                  <a:schemeClr val="tx1"/>
                </a:solidFill>
              </a:rPr>
              <a:t>Section 1</a:t>
            </a:r>
          </a:p>
          <a:p>
            <a:pPr algn="ctr"/>
            <a:r>
              <a:rPr lang="en-US" sz="1200" dirty="0">
                <a:solidFill>
                  <a:schemeClr val="tx1"/>
                </a:solidFill>
              </a:rPr>
              <a:t>The two strongest </a:t>
            </a:r>
            <a:r>
              <a:rPr lang="en-US" sz="1200" dirty="0" smtClean="0">
                <a:solidFill>
                  <a:schemeClr val="tx1"/>
                </a:solidFill>
              </a:rPr>
              <a:t>ideologies =</a:t>
            </a:r>
            <a:endParaRPr lang="en-US" sz="1200" dirty="0">
              <a:solidFill>
                <a:schemeClr val="tx1"/>
              </a:solidFill>
            </a:endParaRPr>
          </a:p>
          <a:p>
            <a:pPr algn="ctr"/>
            <a:r>
              <a:rPr lang="en-US" sz="1200" dirty="0" smtClean="0">
                <a:solidFill>
                  <a:schemeClr val="tx1"/>
                </a:solidFill>
              </a:rPr>
              <a:t>2 Political </a:t>
            </a:r>
            <a:r>
              <a:rPr lang="en-US" sz="1200" dirty="0">
                <a:solidFill>
                  <a:schemeClr val="tx1"/>
                </a:solidFill>
              </a:rPr>
              <a:t>Parties</a:t>
            </a:r>
          </a:p>
        </p:txBody>
      </p:sp>
      <p:sp>
        <p:nvSpPr>
          <p:cNvPr id="55" name="Rectangle 54"/>
          <p:cNvSpPr/>
          <p:nvPr/>
        </p:nvSpPr>
        <p:spPr>
          <a:xfrm>
            <a:off x="6026257" y="10668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122</a:t>
            </a:r>
          </a:p>
          <a:p>
            <a:pPr algn="ctr"/>
            <a:r>
              <a:rPr lang="en-US" sz="1100" dirty="0" smtClean="0">
                <a:solidFill>
                  <a:schemeClr val="tx1"/>
                </a:solidFill>
              </a:rPr>
              <a:t>3 Reasons for NOT direct democracy.</a:t>
            </a:r>
          </a:p>
          <a:p>
            <a:pPr algn="ctr"/>
            <a:r>
              <a:rPr lang="en-US" sz="1100" dirty="0" smtClean="0">
                <a:solidFill>
                  <a:schemeClr val="tx1"/>
                </a:solidFill>
              </a:rPr>
              <a:t>But keep consent of the people – filtered content</a:t>
            </a:r>
            <a:endParaRPr lang="en-US" sz="1100" dirty="0">
              <a:solidFill>
                <a:schemeClr val="tx1"/>
              </a:solidFill>
            </a:endParaRPr>
          </a:p>
        </p:txBody>
      </p:sp>
      <p:sp>
        <p:nvSpPr>
          <p:cNvPr id="56" name="Rectangle 55"/>
          <p:cNvSpPr/>
          <p:nvPr/>
        </p:nvSpPr>
        <p:spPr>
          <a:xfrm>
            <a:off x="7474218" y="1067714"/>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122</a:t>
            </a:r>
          </a:p>
          <a:p>
            <a:pPr algn="ctr"/>
            <a:r>
              <a:rPr lang="en-US" sz="1000" dirty="0" smtClean="0">
                <a:solidFill>
                  <a:schemeClr val="tx1"/>
                </a:solidFill>
              </a:rPr>
              <a:t>Filtered Consent</a:t>
            </a:r>
          </a:p>
          <a:p>
            <a:pPr algn="ctr"/>
            <a:r>
              <a:rPr lang="en-US" sz="1000" dirty="0" smtClean="0">
                <a:solidFill>
                  <a:schemeClr val="tx1"/>
                </a:solidFill>
              </a:rPr>
              <a:t>H. Of Rep</a:t>
            </a:r>
          </a:p>
          <a:p>
            <a:pPr algn="ctr"/>
            <a:r>
              <a:rPr lang="en-US" sz="1000" dirty="0" smtClean="0">
                <a:solidFill>
                  <a:schemeClr val="tx1"/>
                </a:solidFill>
              </a:rPr>
              <a:t>Directly elected – </a:t>
            </a:r>
          </a:p>
          <a:p>
            <a:pPr algn="ctr"/>
            <a:r>
              <a:rPr lang="en-US" sz="1000" dirty="0" smtClean="0">
                <a:solidFill>
                  <a:schemeClr val="tx1"/>
                </a:solidFill>
              </a:rPr>
              <a:t>2 yrs. Based on population 1 per # of people</a:t>
            </a:r>
            <a:endParaRPr lang="en-US" sz="1000" dirty="0">
              <a:solidFill>
                <a:schemeClr val="tx1"/>
              </a:solidFill>
            </a:endParaRPr>
          </a:p>
        </p:txBody>
      </p:sp>
      <p:sp>
        <p:nvSpPr>
          <p:cNvPr id="57" name="Rectangle 56"/>
          <p:cNvSpPr/>
          <p:nvPr/>
        </p:nvSpPr>
        <p:spPr>
          <a:xfrm>
            <a:off x="7464693" y="21616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123</a:t>
            </a:r>
          </a:p>
          <a:p>
            <a:pPr algn="ctr"/>
            <a:r>
              <a:rPr lang="en-US" sz="1000" dirty="0">
                <a:solidFill>
                  <a:schemeClr val="tx1"/>
                </a:solidFill>
              </a:rPr>
              <a:t>Filtered Consent</a:t>
            </a:r>
          </a:p>
          <a:p>
            <a:pPr algn="ctr"/>
            <a:r>
              <a:rPr lang="en-US" sz="1000" dirty="0">
                <a:solidFill>
                  <a:schemeClr val="tx1"/>
                </a:solidFill>
              </a:rPr>
              <a:t>Senate</a:t>
            </a:r>
          </a:p>
          <a:p>
            <a:pPr algn="ctr"/>
            <a:r>
              <a:rPr lang="en-US" sz="1000" dirty="0">
                <a:solidFill>
                  <a:schemeClr val="tx1"/>
                </a:solidFill>
              </a:rPr>
              <a:t>For 6 </a:t>
            </a:r>
            <a:r>
              <a:rPr lang="en-US" sz="1000" dirty="0" err="1">
                <a:solidFill>
                  <a:schemeClr val="tx1"/>
                </a:solidFill>
              </a:rPr>
              <a:t>yrs</a:t>
            </a:r>
            <a:r>
              <a:rPr lang="en-US" sz="1000" dirty="0">
                <a:solidFill>
                  <a:schemeClr val="tx1"/>
                </a:solidFill>
              </a:rPr>
              <a:t> – 2 per state</a:t>
            </a:r>
          </a:p>
          <a:p>
            <a:pPr algn="ctr"/>
            <a:r>
              <a:rPr lang="en-US" sz="1000" dirty="0">
                <a:solidFill>
                  <a:schemeClr val="tx1"/>
                </a:solidFill>
              </a:rPr>
              <a:t>Before 1913 elected by state legislature</a:t>
            </a:r>
          </a:p>
        </p:txBody>
      </p:sp>
      <p:sp>
        <p:nvSpPr>
          <p:cNvPr id="58" name="Rectangle 57"/>
          <p:cNvSpPr/>
          <p:nvPr/>
        </p:nvSpPr>
        <p:spPr>
          <a:xfrm>
            <a:off x="7464693" y="32284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pPr algn="ctr"/>
            <a:r>
              <a:rPr lang="en-US" sz="1000" dirty="0">
                <a:solidFill>
                  <a:schemeClr val="tx1"/>
                </a:solidFill>
              </a:rPr>
              <a:t>Filtered Consent</a:t>
            </a:r>
          </a:p>
          <a:p>
            <a:pPr algn="ctr"/>
            <a:r>
              <a:rPr lang="en-US" sz="1000" dirty="0">
                <a:solidFill>
                  <a:schemeClr val="tx1"/>
                </a:solidFill>
              </a:rPr>
              <a:t>President</a:t>
            </a:r>
          </a:p>
          <a:p>
            <a:pPr algn="ctr"/>
            <a:r>
              <a:rPr lang="en-US" sz="1000" dirty="0">
                <a:solidFill>
                  <a:schemeClr val="tx1"/>
                </a:solidFill>
              </a:rPr>
              <a:t># of Senators plus # of H. of Rep = </a:t>
            </a:r>
            <a:r>
              <a:rPr lang="en-US" sz="1000" dirty="0" err="1" smtClean="0">
                <a:solidFill>
                  <a:schemeClr val="tx1"/>
                </a:solidFill>
              </a:rPr>
              <a:t>Electl</a:t>
            </a:r>
            <a:r>
              <a:rPr lang="en-US" sz="1000" dirty="0" smtClean="0">
                <a:solidFill>
                  <a:schemeClr val="tx1"/>
                </a:solidFill>
              </a:rPr>
              <a:t> Col </a:t>
            </a:r>
          </a:p>
          <a:p>
            <a:pPr algn="ctr"/>
            <a:r>
              <a:rPr lang="en-US" sz="1000" dirty="0" smtClean="0">
                <a:solidFill>
                  <a:schemeClr val="tx1"/>
                </a:solidFill>
              </a:rPr>
              <a:t>4 </a:t>
            </a:r>
            <a:r>
              <a:rPr lang="en-US" sz="1000" dirty="0" err="1">
                <a:solidFill>
                  <a:schemeClr val="tx1"/>
                </a:solidFill>
              </a:rPr>
              <a:t>yrs</a:t>
            </a:r>
            <a:r>
              <a:rPr lang="en-US" sz="1000" dirty="0">
                <a:solidFill>
                  <a:schemeClr val="tx1"/>
                </a:solidFill>
              </a:rPr>
              <a:t> – not popular vote</a:t>
            </a:r>
          </a:p>
        </p:txBody>
      </p:sp>
      <p:sp>
        <p:nvSpPr>
          <p:cNvPr id="59" name="Rectangle 58"/>
          <p:cNvSpPr/>
          <p:nvPr/>
        </p:nvSpPr>
        <p:spPr>
          <a:xfrm>
            <a:off x="7461303" y="4300351"/>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pPr algn="ctr"/>
            <a:r>
              <a:rPr lang="en-US" sz="1000" dirty="0">
                <a:solidFill>
                  <a:schemeClr val="tx1"/>
                </a:solidFill>
              </a:rPr>
              <a:t>Filtered Consent</a:t>
            </a:r>
          </a:p>
          <a:p>
            <a:pPr algn="ctr"/>
            <a:r>
              <a:rPr lang="en-US" sz="1000" dirty="0">
                <a:solidFill>
                  <a:schemeClr val="tx1"/>
                </a:solidFill>
              </a:rPr>
              <a:t>Supreme Court</a:t>
            </a:r>
          </a:p>
          <a:p>
            <a:pPr algn="ctr"/>
            <a:r>
              <a:rPr lang="en-US" sz="1000" dirty="0">
                <a:solidFill>
                  <a:schemeClr val="tx1"/>
                </a:solidFill>
              </a:rPr>
              <a:t>Nominated by Pres.  Consent of Senate</a:t>
            </a:r>
          </a:p>
          <a:p>
            <a:pPr algn="ctr"/>
            <a:r>
              <a:rPr lang="en-US" sz="1000" dirty="0">
                <a:solidFill>
                  <a:schemeClr val="tx1"/>
                </a:solidFill>
              </a:rPr>
              <a:t>for life</a:t>
            </a:r>
          </a:p>
        </p:txBody>
      </p:sp>
      <p:sp>
        <p:nvSpPr>
          <p:cNvPr id="60" name="Rectangle 59"/>
          <p:cNvSpPr/>
          <p:nvPr/>
        </p:nvSpPr>
        <p:spPr>
          <a:xfrm>
            <a:off x="7445642" y="53620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r>
              <a:rPr lang="en-US" sz="1000" dirty="0">
                <a:solidFill>
                  <a:schemeClr val="tx1"/>
                </a:solidFill>
              </a:rPr>
              <a:t>Removal from Office</a:t>
            </a:r>
          </a:p>
          <a:p>
            <a:r>
              <a:rPr lang="en-US" sz="1000" dirty="0">
                <a:solidFill>
                  <a:schemeClr val="tx1"/>
                </a:solidFill>
              </a:rPr>
              <a:t>*Voted out</a:t>
            </a:r>
          </a:p>
          <a:p>
            <a:r>
              <a:rPr lang="en-US" sz="1000" dirty="0">
                <a:solidFill>
                  <a:schemeClr val="tx1"/>
                </a:solidFill>
              </a:rPr>
              <a:t>*Congress – by </a:t>
            </a:r>
            <a:r>
              <a:rPr lang="en-US" sz="1000" dirty="0" err="1" smtClean="0">
                <a:solidFill>
                  <a:schemeClr val="tx1"/>
                </a:solidFill>
              </a:rPr>
              <a:t>mbers</a:t>
            </a:r>
            <a:endParaRPr lang="en-US" sz="1000" dirty="0">
              <a:solidFill>
                <a:schemeClr val="tx1"/>
              </a:solidFill>
            </a:endParaRPr>
          </a:p>
          <a:p>
            <a:r>
              <a:rPr lang="en-US" sz="1000" dirty="0">
                <a:solidFill>
                  <a:schemeClr val="tx1"/>
                </a:solidFill>
              </a:rPr>
              <a:t>*</a:t>
            </a:r>
            <a:r>
              <a:rPr lang="en-US" sz="1000" dirty="0" err="1">
                <a:solidFill>
                  <a:schemeClr val="tx1"/>
                </a:solidFill>
              </a:rPr>
              <a:t>Pres</a:t>
            </a:r>
            <a:r>
              <a:rPr lang="en-US" sz="1000" dirty="0">
                <a:solidFill>
                  <a:schemeClr val="tx1"/>
                </a:solidFill>
              </a:rPr>
              <a:t> – impeach by the </a:t>
            </a:r>
            <a:r>
              <a:rPr lang="en-US" sz="1000" dirty="0" smtClean="0">
                <a:solidFill>
                  <a:schemeClr val="tx1"/>
                </a:solidFill>
              </a:rPr>
              <a:t> H </a:t>
            </a:r>
            <a:r>
              <a:rPr lang="en-US" sz="1000" dirty="0">
                <a:solidFill>
                  <a:schemeClr val="tx1"/>
                </a:solidFill>
              </a:rPr>
              <a:t>of Rep, Trial by </a:t>
            </a:r>
            <a:r>
              <a:rPr lang="en-US" sz="1000" dirty="0" smtClean="0">
                <a:solidFill>
                  <a:schemeClr val="tx1"/>
                </a:solidFill>
              </a:rPr>
              <a:t>Senate</a:t>
            </a:r>
            <a:endParaRPr lang="en-US" sz="1000" dirty="0">
              <a:solidFill>
                <a:schemeClr val="tx1"/>
              </a:solidFill>
            </a:endParaRPr>
          </a:p>
        </p:txBody>
      </p:sp>
      <p:sp>
        <p:nvSpPr>
          <p:cNvPr id="61" name="Rectangle 60"/>
          <p:cNvSpPr/>
          <p:nvPr/>
        </p:nvSpPr>
        <p:spPr>
          <a:xfrm>
            <a:off x="6067745" y="5316014"/>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121-124</a:t>
            </a:r>
          </a:p>
          <a:p>
            <a:pPr algn="ctr"/>
            <a:endParaRPr lang="en-US" sz="1000" b="1" u="sng" dirty="0" smtClean="0">
              <a:solidFill>
                <a:schemeClr val="tx1"/>
              </a:solidFill>
            </a:endParaRPr>
          </a:p>
          <a:p>
            <a:pPr algn="ctr"/>
            <a:r>
              <a:rPr lang="en-US" sz="1000" b="1" u="sng" dirty="0" smtClean="0">
                <a:solidFill>
                  <a:schemeClr val="tx1"/>
                </a:solidFill>
              </a:rPr>
              <a:t>Section </a:t>
            </a:r>
            <a:r>
              <a:rPr lang="en-US" sz="1000" b="1" u="sng" dirty="0">
                <a:solidFill>
                  <a:schemeClr val="tx1"/>
                </a:solidFill>
              </a:rPr>
              <a:t>2</a:t>
            </a:r>
          </a:p>
          <a:p>
            <a:pPr algn="ctr"/>
            <a:r>
              <a:rPr lang="en-US" sz="1000" dirty="0">
                <a:solidFill>
                  <a:schemeClr val="tx1"/>
                </a:solidFill>
              </a:rPr>
              <a:t>The meaning of “filtered” consent</a:t>
            </a:r>
          </a:p>
          <a:p>
            <a:pPr algn="ctr"/>
            <a:endParaRPr lang="en-US" sz="1000" dirty="0">
              <a:solidFill>
                <a:schemeClr val="tx1"/>
              </a:solidFill>
            </a:endParaRPr>
          </a:p>
        </p:txBody>
      </p:sp>
      <p:sp>
        <p:nvSpPr>
          <p:cNvPr id="63" name="Rectangle 62"/>
          <p:cNvSpPr/>
          <p:nvPr/>
        </p:nvSpPr>
        <p:spPr>
          <a:xfrm>
            <a:off x="3208794" y="5309829"/>
            <a:ext cx="1377897" cy="1067899"/>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125-127</a:t>
            </a:r>
          </a:p>
          <a:p>
            <a:pPr algn="ctr"/>
            <a:r>
              <a:rPr lang="en-US" sz="1000" b="1" u="sng" dirty="0">
                <a:solidFill>
                  <a:schemeClr val="tx1"/>
                </a:solidFill>
              </a:rPr>
              <a:t>Section 3</a:t>
            </a:r>
          </a:p>
          <a:p>
            <a:pPr algn="ctr"/>
            <a:r>
              <a:rPr lang="en-US" sz="1000" dirty="0" smtClean="0">
                <a:solidFill>
                  <a:schemeClr val="tx1"/>
                </a:solidFill>
              </a:rPr>
              <a:t>Contrasting </a:t>
            </a:r>
            <a:r>
              <a:rPr lang="en-US" sz="1000" dirty="0">
                <a:solidFill>
                  <a:schemeClr val="tx1"/>
                </a:solidFill>
              </a:rPr>
              <a:t>US system of elections (winner take all) with Parliament (proportional)</a:t>
            </a:r>
          </a:p>
        </p:txBody>
      </p:sp>
      <p:sp>
        <p:nvSpPr>
          <p:cNvPr id="65" name="Rectangle 64"/>
          <p:cNvSpPr/>
          <p:nvPr/>
        </p:nvSpPr>
        <p:spPr>
          <a:xfrm>
            <a:off x="1794972" y="5330446"/>
            <a:ext cx="1377897" cy="116410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u="sng" dirty="0">
                <a:solidFill>
                  <a:schemeClr val="tx1"/>
                </a:solidFill>
              </a:rPr>
              <a:t>Section </a:t>
            </a:r>
            <a:r>
              <a:rPr lang="en-US" sz="1050" b="1" u="sng" dirty="0" smtClean="0">
                <a:solidFill>
                  <a:schemeClr val="tx1"/>
                </a:solidFill>
              </a:rPr>
              <a:t>4</a:t>
            </a:r>
            <a:r>
              <a:rPr lang="en-US" sz="1050" dirty="0" smtClean="0">
                <a:solidFill>
                  <a:schemeClr val="tx1"/>
                </a:solidFill>
              </a:rPr>
              <a:t>  P. 127-130</a:t>
            </a:r>
            <a:endParaRPr lang="en-US" sz="1050" b="1" u="sng" dirty="0">
              <a:solidFill>
                <a:schemeClr val="tx1"/>
              </a:solidFill>
            </a:endParaRPr>
          </a:p>
          <a:p>
            <a:r>
              <a:rPr lang="en-US" sz="1050" dirty="0" smtClean="0">
                <a:solidFill>
                  <a:schemeClr val="tx1"/>
                </a:solidFill>
              </a:rPr>
              <a:t>1-The </a:t>
            </a:r>
            <a:r>
              <a:rPr lang="en-US" sz="1050" dirty="0">
                <a:solidFill>
                  <a:schemeClr val="tx1"/>
                </a:solidFill>
              </a:rPr>
              <a:t>conditions when 3</a:t>
            </a:r>
            <a:r>
              <a:rPr lang="en-US" sz="1050" baseline="30000" dirty="0">
                <a:solidFill>
                  <a:schemeClr val="tx1"/>
                </a:solidFill>
              </a:rPr>
              <a:t>rd</a:t>
            </a:r>
            <a:r>
              <a:rPr lang="en-US" sz="1050" dirty="0">
                <a:solidFill>
                  <a:schemeClr val="tx1"/>
                </a:solidFill>
              </a:rPr>
              <a:t> parties have impact</a:t>
            </a:r>
          </a:p>
          <a:p>
            <a:r>
              <a:rPr lang="en-US" sz="1050" dirty="0" smtClean="0">
                <a:solidFill>
                  <a:schemeClr val="tx1"/>
                </a:solidFill>
              </a:rPr>
              <a:t>2-How </a:t>
            </a:r>
            <a:r>
              <a:rPr lang="en-US" sz="1050" dirty="0">
                <a:solidFill>
                  <a:schemeClr val="tx1"/>
                </a:solidFill>
              </a:rPr>
              <a:t>candidates must position themselves to win</a:t>
            </a:r>
          </a:p>
        </p:txBody>
      </p:sp>
      <p:sp>
        <p:nvSpPr>
          <p:cNvPr id="66" name="Rectangle 65"/>
          <p:cNvSpPr/>
          <p:nvPr/>
        </p:nvSpPr>
        <p:spPr>
          <a:xfrm>
            <a:off x="271656" y="5316014"/>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chemeClr val="tx1"/>
                </a:solidFill>
              </a:rPr>
              <a:t>Section </a:t>
            </a:r>
            <a:r>
              <a:rPr lang="en-US" sz="1000" b="1" u="sng" dirty="0" smtClean="0">
                <a:solidFill>
                  <a:schemeClr val="tx1"/>
                </a:solidFill>
              </a:rPr>
              <a:t>5</a:t>
            </a:r>
            <a:r>
              <a:rPr lang="en-US" sz="1000" b="1" dirty="0" smtClean="0">
                <a:solidFill>
                  <a:schemeClr val="tx1"/>
                </a:solidFill>
              </a:rPr>
              <a:t>      </a:t>
            </a:r>
            <a:r>
              <a:rPr lang="en-US" sz="1000" dirty="0" smtClean="0">
                <a:solidFill>
                  <a:schemeClr val="tx1"/>
                </a:solidFill>
              </a:rPr>
              <a:t>p 130-134</a:t>
            </a:r>
            <a:endParaRPr lang="en-US" sz="1000" b="1" u="sng" dirty="0">
              <a:solidFill>
                <a:schemeClr val="tx1"/>
              </a:solidFill>
            </a:endParaRPr>
          </a:p>
          <a:p>
            <a:r>
              <a:rPr lang="en-US" sz="1000" dirty="0">
                <a:solidFill>
                  <a:schemeClr val="tx1"/>
                </a:solidFill>
              </a:rPr>
              <a:t>Characteristics of contemporary elections.</a:t>
            </a:r>
          </a:p>
          <a:p>
            <a:r>
              <a:rPr lang="en-US" sz="1000" dirty="0" smtClean="0">
                <a:solidFill>
                  <a:schemeClr val="tx1"/>
                </a:solidFill>
              </a:rPr>
              <a:t>*Continuous </a:t>
            </a:r>
            <a:r>
              <a:rPr lang="en-US" sz="1000" dirty="0">
                <a:solidFill>
                  <a:schemeClr val="tx1"/>
                </a:solidFill>
              </a:rPr>
              <a:t>campaigns</a:t>
            </a:r>
          </a:p>
          <a:p>
            <a:r>
              <a:rPr lang="en-US" sz="1000" dirty="0" smtClean="0">
                <a:solidFill>
                  <a:schemeClr val="tx1"/>
                </a:solidFill>
              </a:rPr>
              <a:t>*Primaries- </a:t>
            </a:r>
            <a:r>
              <a:rPr lang="en-US" sz="1000" dirty="0">
                <a:solidFill>
                  <a:schemeClr val="tx1"/>
                </a:solidFill>
              </a:rPr>
              <a:t>extremes</a:t>
            </a:r>
          </a:p>
          <a:p>
            <a:r>
              <a:rPr lang="en-US" sz="1000" dirty="0" smtClean="0">
                <a:solidFill>
                  <a:schemeClr val="tx1"/>
                </a:solidFill>
              </a:rPr>
              <a:t>*General </a:t>
            </a:r>
            <a:r>
              <a:rPr lang="en-US" sz="1000" dirty="0">
                <a:solidFill>
                  <a:schemeClr val="tx1"/>
                </a:solidFill>
              </a:rPr>
              <a:t>elect – middle</a:t>
            </a:r>
          </a:p>
          <a:p>
            <a:r>
              <a:rPr lang="en-US" sz="1000" dirty="0" smtClean="0">
                <a:solidFill>
                  <a:schemeClr val="tx1"/>
                </a:solidFill>
              </a:rPr>
              <a:t>*Increased </a:t>
            </a:r>
            <a:r>
              <a:rPr lang="en-US" sz="1000" dirty="0">
                <a:solidFill>
                  <a:schemeClr val="tx1"/>
                </a:solidFill>
              </a:rPr>
              <a:t>partisanship</a:t>
            </a:r>
          </a:p>
        </p:txBody>
      </p:sp>
      <p:sp>
        <p:nvSpPr>
          <p:cNvPr id="67" name="Rectangle 66"/>
          <p:cNvSpPr/>
          <p:nvPr/>
        </p:nvSpPr>
        <p:spPr>
          <a:xfrm>
            <a:off x="312676" y="4202871"/>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chemeClr val="tx1"/>
                </a:solidFill>
              </a:rPr>
              <a:t>Section </a:t>
            </a:r>
            <a:r>
              <a:rPr lang="en-US" sz="1000" b="1" u="sng" dirty="0" smtClean="0">
                <a:solidFill>
                  <a:schemeClr val="tx1"/>
                </a:solidFill>
              </a:rPr>
              <a:t>6</a:t>
            </a:r>
            <a:r>
              <a:rPr lang="en-US" sz="1000" dirty="0" smtClean="0">
                <a:solidFill>
                  <a:schemeClr val="tx1"/>
                </a:solidFill>
              </a:rPr>
              <a:t>    p. 134-136</a:t>
            </a:r>
            <a:endParaRPr lang="en-US" sz="1000" b="1" u="sng" dirty="0">
              <a:solidFill>
                <a:schemeClr val="tx1"/>
              </a:solidFill>
            </a:endParaRPr>
          </a:p>
          <a:p>
            <a:pPr marL="53975" indent="-53975">
              <a:buFont typeface="Arial" pitchFamily="34" charset="0"/>
              <a:buChar char="•"/>
            </a:pPr>
            <a:r>
              <a:rPr lang="en-US" sz="1000" dirty="0">
                <a:solidFill>
                  <a:schemeClr val="tx1"/>
                </a:solidFill>
              </a:rPr>
              <a:t> changes in election </a:t>
            </a:r>
          </a:p>
          <a:p>
            <a:r>
              <a:rPr lang="en-US" sz="1000" dirty="0">
                <a:solidFill>
                  <a:schemeClr val="tx1"/>
                </a:solidFill>
              </a:rPr>
              <a:t>process</a:t>
            </a:r>
          </a:p>
          <a:p>
            <a:pPr marL="53975" indent="-53975">
              <a:buFont typeface="Arial" pitchFamily="34" charset="0"/>
              <a:buChar char="•"/>
            </a:pPr>
            <a:r>
              <a:rPr lang="en-US" sz="1000" dirty="0">
                <a:solidFill>
                  <a:schemeClr val="tx1"/>
                </a:solidFill>
              </a:rPr>
              <a:t>Elections &amp; individuals – not much difference</a:t>
            </a:r>
          </a:p>
          <a:p>
            <a:pPr marL="53975" indent="-53975">
              <a:buFont typeface="Arial" pitchFamily="34" charset="0"/>
              <a:buChar char="•"/>
            </a:pPr>
            <a:r>
              <a:rPr lang="en-US" sz="1000" dirty="0">
                <a:solidFill>
                  <a:schemeClr val="tx1"/>
                </a:solidFill>
              </a:rPr>
              <a:t>We vote to give consent</a:t>
            </a:r>
          </a:p>
        </p:txBody>
      </p:sp>
      <p:sp>
        <p:nvSpPr>
          <p:cNvPr id="68" name="Text Box 2"/>
          <p:cNvSpPr txBox="1">
            <a:spLocks noChangeArrowheads="1"/>
          </p:cNvSpPr>
          <p:nvPr/>
        </p:nvSpPr>
        <p:spPr bwMode="auto">
          <a:xfrm>
            <a:off x="5105400" y="76200"/>
            <a:ext cx="3733800" cy="912812"/>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Telegram </a:t>
            </a:r>
            <a:r>
              <a:rPr kumimoji="0" lang="en-US" sz="2000" b="1" u="none" strike="noStrike" cap="none" normalizeH="0" baseline="0" dirty="0" smtClean="0">
                <a:ln>
                  <a:noFill/>
                </a:ln>
                <a:solidFill>
                  <a:schemeClr val="tx1"/>
                </a:solidFill>
                <a:effectLst/>
                <a:latin typeface="Times New Roman" pitchFamily="18" charset="0"/>
                <a:cs typeface="Times New Roman" pitchFamily="18" charset="0"/>
              </a:rPr>
              <a:t>and</a:t>
            </a: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 Make an Abstract</a:t>
            </a:r>
          </a:p>
          <a:p>
            <a:pPr marL="0" marR="0" lvl="0" indent="0" algn="ctr" defTabSz="914400" rtl="0" eaLnBrk="1" fontAlgn="base" latinLnBrk="0" hangingPunct="1">
              <a:lnSpc>
                <a:spcPct val="100000"/>
              </a:lnSpc>
              <a:spcBef>
                <a:spcPct val="0"/>
              </a:spcBef>
              <a:buClrTx/>
              <a:buSzTx/>
              <a:buFontTx/>
              <a:buNone/>
              <a:tabLst/>
            </a:pPr>
            <a:endParaRPr kumimoji="0" lang="en-US" sz="600" b="1" i="1" u="none" strike="noStrike" cap="none" normalizeH="0" baseline="0" dirty="0" smtClean="0">
              <a:ln>
                <a:noFill/>
              </a:ln>
              <a:solidFill>
                <a:schemeClr val="tx1"/>
              </a:solidFill>
              <a:effectLst/>
              <a:latin typeface="Times New Roman" pitchFamily="18" charset="0"/>
              <a:cs typeface="Times New Roman" pitchFamily="18" charset="0"/>
            </a:endParaRPr>
          </a:p>
          <a:p>
            <a:pPr algn="ctr" fontAlgn="base">
              <a:spcBef>
                <a:spcPct val="0"/>
              </a:spcBef>
            </a:pPr>
            <a:r>
              <a:rPr lang="en-US" sz="1400" dirty="0" err="1">
                <a:latin typeface="Times New Roman" pitchFamily="18" charset="0"/>
                <a:cs typeface="Times New Roman" pitchFamily="18" charset="0"/>
              </a:rPr>
              <a:t>ThinkSheet</a:t>
            </a:r>
            <a:r>
              <a:rPr lang="en-US" sz="1400" dirty="0">
                <a:latin typeface="Times New Roman" pitchFamily="18" charset="0"/>
                <a:cs typeface="Times New Roman" pitchFamily="18" charset="0"/>
              </a:rPr>
              <a:t> for </a:t>
            </a:r>
            <a:r>
              <a:rPr lang="en-US" sz="1400" u="sng" dirty="0">
                <a:latin typeface="Times New Roman" pitchFamily="18" charset="0"/>
                <a:cs typeface="Times New Roman" pitchFamily="18" charset="0"/>
              </a:rPr>
              <a:t>Synthesizing Along the Way</a:t>
            </a:r>
            <a:r>
              <a:rPr lang="en-US" sz="1400" dirty="0">
                <a:latin typeface="Times New Roman" pitchFamily="18" charset="0"/>
                <a:cs typeface="Times New Roman" pitchFamily="18" charset="0"/>
              </a:rPr>
              <a:t> and </a:t>
            </a:r>
            <a:r>
              <a:rPr lang="en-US" sz="1400" u="sng" dirty="0">
                <a:latin typeface="Times New Roman" pitchFamily="18" charset="0"/>
                <a:cs typeface="Times New Roman" pitchFamily="18" charset="0"/>
              </a:rPr>
              <a:t>Synthesizing After—Parts to Whole</a:t>
            </a:r>
            <a:endParaRPr lang="en-US" sz="1400"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9" name="Rectangle 68"/>
          <p:cNvSpPr/>
          <p:nvPr/>
        </p:nvSpPr>
        <p:spPr>
          <a:xfrm>
            <a:off x="4683151" y="5344078"/>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u="sng" dirty="0" smtClean="0">
              <a:solidFill>
                <a:srgbClr val="FF0000"/>
              </a:solidFill>
            </a:endParaRPr>
          </a:p>
          <a:p>
            <a:pPr algn="ctr"/>
            <a:r>
              <a:rPr lang="en-US" sz="1000" b="1" u="sng" dirty="0" smtClean="0">
                <a:solidFill>
                  <a:schemeClr val="tx1"/>
                </a:solidFill>
              </a:rPr>
              <a:t>Note</a:t>
            </a:r>
            <a:r>
              <a:rPr lang="en-US" sz="1000" dirty="0" smtClean="0">
                <a:solidFill>
                  <a:schemeClr val="tx1"/>
                </a:solidFill>
              </a:rPr>
              <a:t> </a:t>
            </a:r>
            <a:r>
              <a:rPr lang="en-US" sz="1000" dirty="0">
                <a:solidFill>
                  <a:schemeClr val="tx1"/>
                </a:solidFill>
              </a:rPr>
              <a:t>– </a:t>
            </a:r>
            <a:r>
              <a:rPr lang="en-US" sz="1000" dirty="0" smtClean="0">
                <a:solidFill>
                  <a:schemeClr val="tx1"/>
                </a:solidFill>
              </a:rPr>
              <a:t>I </a:t>
            </a:r>
            <a:r>
              <a:rPr lang="en-US" sz="1000" dirty="0">
                <a:solidFill>
                  <a:schemeClr val="tx1"/>
                </a:solidFill>
              </a:rPr>
              <a:t>did </a:t>
            </a:r>
            <a:r>
              <a:rPr lang="en-US" sz="1000" i="1" dirty="0" smtClean="0">
                <a:solidFill>
                  <a:schemeClr val="tx1"/>
                </a:solidFill>
              </a:rPr>
              <a:t>Telegrams </a:t>
            </a:r>
            <a:r>
              <a:rPr lang="en-US" sz="1000" dirty="0" smtClean="0">
                <a:solidFill>
                  <a:schemeClr val="tx1"/>
                </a:solidFill>
              </a:rPr>
              <a:t>for five sub-sections </a:t>
            </a:r>
            <a:r>
              <a:rPr lang="en-US" sz="1000" dirty="0">
                <a:solidFill>
                  <a:schemeClr val="tx1"/>
                </a:solidFill>
              </a:rPr>
              <a:t>for </a:t>
            </a:r>
            <a:r>
              <a:rPr lang="en-US" sz="1000" u="sng" dirty="0">
                <a:solidFill>
                  <a:schemeClr val="tx1"/>
                </a:solidFill>
              </a:rPr>
              <a:t>Section </a:t>
            </a:r>
            <a:r>
              <a:rPr lang="en-US" sz="1000" dirty="0" smtClean="0">
                <a:solidFill>
                  <a:schemeClr val="tx1"/>
                </a:solidFill>
              </a:rPr>
              <a:t>3, three of</a:t>
            </a:r>
            <a:r>
              <a:rPr lang="en-US" sz="1000" u="sng" dirty="0">
                <a:solidFill>
                  <a:schemeClr val="tx1"/>
                </a:solidFill>
              </a:rPr>
              <a:t>4</a:t>
            </a:r>
            <a:r>
              <a:rPr lang="en-US" sz="1000" dirty="0">
                <a:solidFill>
                  <a:schemeClr val="tx1"/>
                </a:solidFill>
              </a:rPr>
              <a:t>, four for </a:t>
            </a:r>
            <a:r>
              <a:rPr lang="en-US" sz="1000" u="sng" dirty="0">
                <a:solidFill>
                  <a:schemeClr val="tx1"/>
                </a:solidFill>
              </a:rPr>
              <a:t>5</a:t>
            </a:r>
            <a:r>
              <a:rPr lang="en-US" sz="1000" dirty="0">
                <a:solidFill>
                  <a:schemeClr val="tx1"/>
                </a:solidFill>
              </a:rPr>
              <a:t>, and three for </a:t>
            </a:r>
            <a:r>
              <a:rPr lang="en-US" sz="1000" u="sng" dirty="0">
                <a:solidFill>
                  <a:schemeClr val="tx1"/>
                </a:solidFill>
              </a:rPr>
              <a:t>6</a:t>
            </a:r>
            <a:r>
              <a:rPr lang="en-US" sz="1000" dirty="0">
                <a:solidFill>
                  <a:schemeClr val="tx1"/>
                </a:solidFill>
              </a:rPr>
              <a:t> </a:t>
            </a:r>
            <a:r>
              <a:rPr lang="en-US" sz="1000" dirty="0" smtClean="0">
                <a:solidFill>
                  <a:schemeClr val="tx1"/>
                </a:solidFill>
              </a:rPr>
              <a:t>(</a:t>
            </a:r>
            <a:r>
              <a:rPr lang="en-US" sz="1000" dirty="0">
                <a:solidFill>
                  <a:schemeClr val="tx1"/>
                </a:solidFill>
              </a:rPr>
              <a:t>none shown here)</a:t>
            </a:r>
          </a:p>
          <a:p>
            <a:pPr algn="ctr"/>
            <a:r>
              <a:rPr lang="en-US" sz="1000" dirty="0" smtClean="0">
                <a:solidFill>
                  <a:schemeClr val="tx1"/>
                </a:solidFill>
              </a:rPr>
              <a:t> </a:t>
            </a:r>
            <a:endParaRPr lang="en-US" sz="1000" dirty="0">
              <a:solidFill>
                <a:schemeClr val="tx1"/>
              </a:solidFill>
            </a:endParaRPr>
          </a:p>
        </p:txBody>
      </p:sp>
    </p:spTree>
    <p:extLst>
      <p:ext uri="{BB962C8B-B14F-4D97-AF65-F5344CB8AC3E}">
        <p14:creationId xmlns:p14="http://schemas.microsoft.com/office/powerpoint/2010/main" val="2086066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419978069"/>
              </p:ext>
            </p:extLst>
          </p:nvPr>
        </p:nvGraphicFramePr>
        <p:xfrm>
          <a:off x="381001" y="1066800"/>
          <a:ext cx="8458200" cy="1066800"/>
        </p:xfrm>
        <a:graphic>
          <a:graphicData uri="http://schemas.openxmlformats.org/drawingml/2006/table">
            <a:tbl>
              <a:tblPr firstRow="1" bandRow="1">
                <a:tableStyleId>{5C22544A-7EE6-4342-B048-85BDC9FD1C3A}</a:tableStyleId>
              </a:tblPr>
              <a:tblGrid>
                <a:gridCol w="1371599"/>
                <a:gridCol w="1447801"/>
                <a:gridCol w="1409700"/>
                <a:gridCol w="1409700"/>
                <a:gridCol w="1447799"/>
                <a:gridCol w="1371601"/>
              </a:tblGrid>
              <a:tr h="1066800">
                <a:tc>
                  <a:txBody>
                    <a:bodyPr/>
                    <a:lstStyle/>
                    <a:p>
                      <a:pPr algn="ctr"/>
                      <a:r>
                        <a:rPr kumimoji="0" lang="en-US" sz="1050" b="1" i="1" u="none" strike="noStrike" cap="none" normalizeH="0" baseline="0" dirty="0" smtClean="0">
                          <a:ln>
                            <a:noFill/>
                          </a:ln>
                          <a:solidFill>
                            <a:schemeClr val="tx1"/>
                          </a:solidFill>
                          <a:effectLst/>
                          <a:latin typeface="Times New Roman" pitchFamily="18" charset="0"/>
                          <a:cs typeface="Times New Roman" pitchFamily="18" charset="0"/>
                        </a:rPr>
                        <a:t>Telegram</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647265101"/>
              </p:ext>
            </p:extLst>
          </p:nvPr>
        </p:nvGraphicFramePr>
        <p:xfrm>
          <a:off x="381000" y="5334000"/>
          <a:ext cx="8458200" cy="1066800"/>
        </p:xfrm>
        <a:graphic>
          <a:graphicData uri="http://schemas.openxmlformats.org/drawingml/2006/table">
            <a:tbl>
              <a:tblPr firstRow="1" bandRow="1">
                <a:tableStyleId>{5C22544A-7EE6-4342-B048-85BDC9FD1C3A}</a:tableStyleId>
              </a:tblPr>
              <a:tblGrid>
                <a:gridCol w="1371600"/>
                <a:gridCol w="1447800"/>
                <a:gridCol w="1409700"/>
                <a:gridCol w="1409700"/>
                <a:gridCol w="1447800"/>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645947856"/>
              </p:ext>
            </p:extLst>
          </p:nvPr>
        </p:nvGraphicFramePr>
        <p:xfrm>
          <a:off x="381000" y="2133600"/>
          <a:ext cx="1371600" cy="3200400"/>
        </p:xfrm>
        <a:graphic>
          <a:graphicData uri="http://schemas.openxmlformats.org/drawingml/2006/table">
            <a:tbl>
              <a:tblPr firstRow="1" bandRow="1">
                <a:tableStyleId>{5C22544A-7EE6-4342-B048-85BDC9FD1C3A}</a:tableStyleId>
              </a:tblPr>
              <a:tblGrid>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240005824"/>
              </p:ext>
            </p:extLst>
          </p:nvPr>
        </p:nvGraphicFramePr>
        <p:xfrm>
          <a:off x="7467600" y="2133600"/>
          <a:ext cx="1371600" cy="3200400"/>
        </p:xfrm>
        <a:graphic>
          <a:graphicData uri="http://schemas.openxmlformats.org/drawingml/2006/table">
            <a:tbl>
              <a:tblPr firstRow="1" bandRow="1">
                <a:tableStyleId>{5C22544A-7EE6-4342-B048-85BDC9FD1C3A}</a:tableStyleId>
              </a:tblPr>
              <a:tblGrid>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TextBox 1"/>
          <p:cNvSpPr txBox="1"/>
          <p:nvPr/>
        </p:nvSpPr>
        <p:spPr>
          <a:xfrm>
            <a:off x="359044" y="1295400"/>
            <a:ext cx="1447800" cy="553998"/>
          </a:xfrm>
          <a:prstGeom prst="rect">
            <a:avLst/>
          </a:prstGeom>
          <a:noFill/>
        </p:spPr>
        <p:txBody>
          <a:bodyPr wrap="square" rtlCol="0">
            <a:spAutoFit/>
          </a:bodyPr>
          <a:lstStyle/>
          <a:p>
            <a:r>
              <a:rPr lang="en-US" sz="1000" dirty="0" smtClean="0"/>
              <a:t>Washington’s Adjust-</a:t>
            </a:r>
            <a:r>
              <a:rPr lang="en-US" sz="1000" dirty="0" err="1" smtClean="0"/>
              <a:t>ments</a:t>
            </a:r>
            <a:r>
              <a:rPr lang="en-US" sz="1000" dirty="0" smtClean="0"/>
              <a:t> – hoped for Unity (Not!)</a:t>
            </a:r>
            <a:endParaRPr lang="en-US" sz="1000" dirty="0"/>
          </a:p>
        </p:txBody>
      </p:sp>
      <p:sp>
        <p:nvSpPr>
          <p:cNvPr id="4" name="TextBox 3"/>
          <p:cNvSpPr txBox="1"/>
          <p:nvPr/>
        </p:nvSpPr>
        <p:spPr>
          <a:xfrm>
            <a:off x="1333500" y="1060803"/>
            <a:ext cx="533400" cy="246221"/>
          </a:xfrm>
          <a:prstGeom prst="rect">
            <a:avLst/>
          </a:prstGeom>
          <a:noFill/>
        </p:spPr>
        <p:txBody>
          <a:bodyPr wrap="square" rtlCol="0">
            <a:spAutoFit/>
          </a:bodyPr>
          <a:lstStyle/>
          <a:p>
            <a:r>
              <a:rPr lang="en-US" sz="1000" dirty="0" smtClean="0"/>
              <a:t>p 118</a:t>
            </a:r>
            <a:endParaRPr lang="en-US" sz="1000" dirty="0"/>
          </a:p>
        </p:txBody>
      </p:sp>
      <p:sp>
        <p:nvSpPr>
          <p:cNvPr id="11" name="TextBox 10"/>
          <p:cNvSpPr txBox="1"/>
          <p:nvPr/>
        </p:nvSpPr>
        <p:spPr>
          <a:xfrm>
            <a:off x="1844944" y="1238617"/>
            <a:ext cx="1447800" cy="861774"/>
          </a:xfrm>
          <a:prstGeom prst="rect">
            <a:avLst/>
          </a:prstGeom>
          <a:noFill/>
        </p:spPr>
        <p:txBody>
          <a:bodyPr wrap="square" rtlCol="0">
            <a:spAutoFit/>
          </a:bodyPr>
          <a:lstStyle/>
          <a:p>
            <a:pPr algn="ctr"/>
            <a:r>
              <a:rPr lang="en-US" sz="1000" dirty="0" smtClean="0"/>
              <a:t>Role of Govt.</a:t>
            </a:r>
          </a:p>
          <a:p>
            <a:endParaRPr lang="en-US" sz="1000" dirty="0"/>
          </a:p>
          <a:p>
            <a:pPr algn="ctr"/>
            <a:r>
              <a:rPr lang="en-US" sz="1000" dirty="0" smtClean="0"/>
              <a:t>Jefferson - - - Hamilton</a:t>
            </a:r>
          </a:p>
          <a:p>
            <a:pPr algn="ctr"/>
            <a:r>
              <a:rPr lang="en-US" sz="1000" dirty="0" smtClean="0"/>
              <a:t>(Small)           (Powerful)</a:t>
            </a:r>
          </a:p>
          <a:p>
            <a:pPr algn="ctr"/>
            <a:endParaRPr lang="en-US" sz="1000" dirty="0"/>
          </a:p>
        </p:txBody>
      </p:sp>
      <p:sp>
        <p:nvSpPr>
          <p:cNvPr id="12" name="TextBox 11"/>
          <p:cNvSpPr txBox="1"/>
          <p:nvPr/>
        </p:nvSpPr>
        <p:spPr>
          <a:xfrm>
            <a:off x="2781300" y="1023065"/>
            <a:ext cx="533400" cy="246221"/>
          </a:xfrm>
          <a:prstGeom prst="rect">
            <a:avLst/>
          </a:prstGeom>
          <a:noFill/>
        </p:spPr>
        <p:txBody>
          <a:bodyPr wrap="square" rtlCol="0">
            <a:spAutoFit/>
          </a:bodyPr>
          <a:lstStyle/>
          <a:p>
            <a:r>
              <a:rPr lang="en-US" sz="1000" dirty="0" smtClean="0"/>
              <a:t>p 120</a:t>
            </a:r>
            <a:endParaRPr lang="en-US" sz="1000" dirty="0"/>
          </a:p>
        </p:txBody>
      </p:sp>
      <p:cxnSp>
        <p:nvCxnSpPr>
          <p:cNvPr id="6" name="Straight Arrow Connector 5"/>
          <p:cNvCxnSpPr/>
          <p:nvPr/>
        </p:nvCxnSpPr>
        <p:spPr>
          <a:xfrm flipH="1">
            <a:off x="2298915" y="1463625"/>
            <a:ext cx="152400" cy="104001"/>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2590800" y="1457726"/>
            <a:ext cx="152400" cy="104001"/>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209441" y="1270119"/>
            <a:ext cx="1447800" cy="861774"/>
          </a:xfrm>
          <a:prstGeom prst="rect">
            <a:avLst/>
          </a:prstGeom>
          <a:noFill/>
        </p:spPr>
        <p:txBody>
          <a:bodyPr wrap="square" rtlCol="0">
            <a:spAutoFit/>
          </a:bodyPr>
          <a:lstStyle/>
          <a:p>
            <a:pPr algn="ctr"/>
            <a:r>
              <a:rPr lang="en-US" sz="1000" dirty="0" smtClean="0"/>
              <a:t>2 Parties Started</a:t>
            </a:r>
          </a:p>
          <a:p>
            <a:endParaRPr lang="en-US" sz="1000" dirty="0"/>
          </a:p>
          <a:p>
            <a:pPr algn="ctr"/>
            <a:r>
              <a:rPr lang="en-US" sz="1000" dirty="0" smtClean="0"/>
              <a:t>Demo-</a:t>
            </a:r>
            <a:r>
              <a:rPr lang="en-US" sz="1000" dirty="0" err="1" smtClean="0"/>
              <a:t>Repub</a:t>
            </a:r>
            <a:r>
              <a:rPr lang="en-US" sz="1000" dirty="0"/>
              <a:t> </a:t>
            </a:r>
            <a:r>
              <a:rPr lang="en-US" sz="1000" dirty="0" smtClean="0"/>
              <a:t>- - - - Fed</a:t>
            </a:r>
          </a:p>
          <a:p>
            <a:pPr algn="ctr"/>
            <a:r>
              <a:rPr lang="en-US" sz="1000" dirty="0" smtClean="0"/>
              <a:t>(Small)                 (Strong)</a:t>
            </a:r>
          </a:p>
          <a:p>
            <a:pPr algn="ctr"/>
            <a:endParaRPr lang="en-US" sz="1000" dirty="0"/>
          </a:p>
        </p:txBody>
      </p:sp>
      <p:sp>
        <p:nvSpPr>
          <p:cNvPr id="20" name="TextBox 19"/>
          <p:cNvSpPr txBox="1"/>
          <p:nvPr/>
        </p:nvSpPr>
        <p:spPr>
          <a:xfrm>
            <a:off x="4145797" y="1049179"/>
            <a:ext cx="533400" cy="246221"/>
          </a:xfrm>
          <a:prstGeom prst="rect">
            <a:avLst/>
          </a:prstGeom>
          <a:noFill/>
        </p:spPr>
        <p:txBody>
          <a:bodyPr wrap="square" rtlCol="0">
            <a:spAutoFit/>
          </a:bodyPr>
          <a:lstStyle/>
          <a:p>
            <a:r>
              <a:rPr lang="en-US" sz="1000" dirty="0" smtClean="0"/>
              <a:t>p 121</a:t>
            </a:r>
            <a:endParaRPr lang="en-US" sz="1000" dirty="0"/>
          </a:p>
        </p:txBody>
      </p:sp>
      <p:sp>
        <p:nvSpPr>
          <p:cNvPr id="21" name="TextBox 20"/>
          <p:cNvSpPr txBox="1"/>
          <p:nvPr/>
        </p:nvSpPr>
        <p:spPr>
          <a:xfrm>
            <a:off x="4626244" y="1278328"/>
            <a:ext cx="1447800" cy="1015663"/>
          </a:xfrm>
          <a:prstGeom prst="rect">
            <a:avLst/>
          </a:prstGeom>
          <a:noFill/>
        </p:spPr>
        <p:txBody>
          <a:bodyPr wrap="square" rtlCol="0">
            <a:spAutoFit/>
          </a:bodyPr>
          <a:lstStyle/>
          <a:p>
            <a:pPr algn="ctr"/>
            <a:r>
              <a:rPr lang="en-US" sz="1000" b="1" u="sng" dirty="0" smtClean="0"/>
              <a:t>Section 1</a:t>
            </a:r>
          </a:p>
          <a:p>
            <a:pPr algn="ctr"/>
            <a:r>
              <a:rPr lang="en-US" sz="1000" dirty="0" smtClean="0"/>
              <a:t>The two strongest ideologies</a:t>
            </a:r>
          </a:p>
          <a:p>
            <a:pPr algn="ctr"/>
            <a:r>
              <a:rPr lang="en-US" sz="1000" dirty="0" smtClean="0"/>
              <a:t>=</a:t>
            </a:r>
            <a:endParaRPr lang="en-US" sz="1000" dirty="0"/>
          </a:p>
          <a:p>
            <a:pPr algn="ctr"/>
            <a:r>
              <a:rPr lang="en-US" sz="1000" dirty="0" smtClean="0"/>
              <a:t>Two Political Parties</a:t>
            </a:r>
          </a:p>
          <a:p>
            <a:pPr algn="ctr"/>
            <a:endParaRPr lang="en-US" sz="1000" dirty="0"/>
          </a:p>
        </p:txBody>
      </p:sp>
      <p:sp>
        <p:nvSpPr>
          <p:cNvPr id="22" name="TextBox 21"/>
          <p:cNvSpPr txBox="1"/>
          <p:nvPr/>
        </p:nvSpPr>
        <p:spPr>
          <a:xfrm>
            <a:off x="5372100" y="1023066"/>
            <a:ext cx="948625" cy="246221"/>
          </a:xfrm>
          <a:prstGeom prst="rect">
            <a:avLst/>
          </a:prstGeom>
          <a:noFill/>
        </p:spPr>
        <p:txBody>
          <a:bodyPr wrap="square" rtlCol="0">
            <a:spAutoFit/>
          </a:bodyPr>
          <a:lstStyle/>
          <a:p>
            <a:r>
              <a:rPr lang="en-US" sz="1000" dirty="0" smtClean="0"/>
              <a:t>p 118-121</a:t>
            </a:r>
            <a:endParaRPr lang="en-US" sz="1000" dirty="0"/>
          </a:p>
        </p:txBody>
      </p:sp>
      <p:sp>
        <p:nvSpPr>
          <p:cNvPr id="23" name="TextBox 22"/>
          <p:cNvSpPr txBox="1"/>
          <p:nvPr/>
        </p:nvSpPr>
        <p:spPr>
          <a:xfrm>
            <a:off x="5997844" y="1218738"/>
            <a:ext cx="1524000" cy="1015663"/>
          </a:xfrm>
          <a:prstGeom prst="rect">
            <a:avLst/>
          </a:prstGeom>
          <a:noFill/>
        </p:spPr>
        <p:txBody>
          <a:bodyPr wrap="square" rtlCol="0">
            <a:spAutoFit/>
          </a:bodyPr>
          <a:lstStyle/>
          <a:p>
            <a:pPr algn="ctr"/>
            <a:r>
              <a:rPr lang="en-US" sz="1000" dirty="0" smtClean="0"/>
              <a:t>3 Reasons for NOT direct democracy</a:t>
            </a:r>
          </a:p>
          <a:p>
            <a:pPr algn="ctr"/>
            <a:endParaRPr lang="en-US" sz="1000" dirty="0"/>
          </a:p>
          <a:p>
            <a:pPr algn="ctr"/>
            <a:r>
              <a:rPr lang="en-US" sz="1000" dirty="0" smtClean="0"/>
              <a:t>But keep consent of the people – filtered consent</a:t>
            </a:r>
          </a:p>
          <a:p>
            <a:pPr algn="ctr"/>
            <a:endParaRPr lang="en-US" sz="1000" dirty="0"/>
          </a:p>
        </p:txBody>
      </p:sp>
      <p:sp>
        <p:nvSpPr>
          <p:cNvPr id="24" name="TextBox 23"/>
          <p:cNvSpPr txBox="1"/>
          <p:nvPr/>
        </p:nvSpPr>
        <p:spPr>
          <a:xfrm>
            <a:off x="7010400" y="1026942"/>
            <a:ext cx="533400" cy="246221"/>
          </a:xfrm>
          <a:prstGeom prst="rect">
            <a:avLst/>
          </a:prstGeom>
          <a:noFill/>
        </p:spPr>
        <p:txBody>
          <a:bodyPr wrap="square" rtlCol="0">
            <a:spAutoFit/>
          </a:bodyPr>
          <a:lstStyle/>
          <a:p>
            <a:r>
              <a:rPr lang="en-US" sz="1000" dirty="0" smtClean="0"/>
              <a:t>p 122</a:t>
            </a:r>
            <a:endParaRPr lang="en-US" sz="1000" dirty="0"/>
          </a:p>
        </p:txBody>
      </p:sp>
      <p:sp>
        <p:nvSpPr>
          <p:cNvPr id="25" name="TextBox 24"/>
          <p:cNvSpPr txBox="1"/>
          <p:nvPr/>
        </p:nvSpPr>
        <p:spPr>
          <a:xfrm>
            <a:off x="7372673" y="1201252"/>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H. of Rep.</a:t>
            </a:r>
          </a:p>
          <a:p>
            <a:pPr algn="ctr"/>
            <a:r>
              <a:rPr lang="en-US" sz="1000" dirty="0" smtClean="0"/>
              <a:t>Directly elected – 2 </a:t>
            </a:r>
            <a:r>
              <a:rPr lang="en-US" sz="1000" dirty="0" err="1" smtClean="0"/>
              <a:t>yrs</a:t>
            </a:r>
            <a:r>
              <a:rPr lang="en-US" sz="1000" dirty="0" smtClean="0"/>
              <a:t> based on population </a:t>
            </a:r>
          </a:p>
          <a:p>
            <a:pPr algn="ctr"/>
            <a:r>
              <a:rPr lang="en-US" sz="1000" dirty="0" smtClean="0"/>
              <a:t>1 rep per # of people</a:t>
            </a:r>
          </a:p>
          <a:p>
            <a:pPr algn="ctr"/>
            <a:endParaRPr lang="en-US" sz="1000" dirty="0"/>
          </a:p>
        </p:txBody>
      </p:sp>
      <p:sp>
        <p:nvSpPr>
          <p:cNvPr id="26" name="TextBox 25"/>
          <p:cNvSpPr txBox="1"/>
          <p:nvPr/>
        </p:nvSpPr>
        <p:spPr>
          <a:xfrm>
            <a:off x="8420100" y="1001378"/>
            <a:ext cx="533400" cy="246221"/>
          </a:xfrm>
          <a:prstGeom prst="rect">
            <a:avLst/>
          </a:prstGeom>
          <a:noFill/>
        </p:spPr>
        <p:txBody>
          <a:bodyPr wrap="square" rtlCol="0">
            <a:spAutoFit/>
          </a:bodyPr>
          <a:lstStyle/>
          <a:p>
            <a:r>
              <a:rPr lang="en-US" sz="1000" dirty="0" smtClean="0"/>
              <a:t>p 123</a:t>
            </a:r>
            <a:endParaRPr lang="en-US" sz="1000" dirty="0"/>
          </a:p>
        </p:txBody>
      </p:sp>
      <p:sp>
        <p:nvSpPr>
          <p:cNvPr id="27" name="TextBox 26"/>
          <p:cNvSpPr txBox="1"/>
          <p:nvPr/>
        </p:nvSpPr>
        <p:spPr>
          <a:xfrm>
            <a:off x="7398503" y="2270922"/>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Senate</a:t>
            </a:r>
          </a:p>
          <a:p>
            <a:pPr algn="ctr"/>
            <a:r>
              <a:rPr lang="en-US" sz="1000" dirty="0" smtClean="0"/>
              <a:t>For 6 </a:t>
            </a:r>
            <a:r>
              <a:rPr lang="en-US" sz="1000" dirty="0" err="1" smtClean="0"/>
              <a:t>yrs</a:t>
            </a:r>
            <a:r>
              <a:rPr lang="en-US" sz="1000" dirty="0" smtClean="0"/>
              <a:t> – 2 per state</a:t>
            </a:r>
          </a:p>
          <a:p>
            <a:pPr algn="ctr"/>
            <a:r>
              <a:rPr lang="en-US" sz="1000" dirty="0" smtClean="0"/>
              <a:t>Before 1913 elected by state legislature</a:t>
            </a:r>
          </a:p>
          <a:p>
            <a:pPr algn="ctr"/>
            <a:endParaRPr lang="en-US" sz="1000" dirty="0"/>
          </a:p>
        </p:txBody>
      </p:sp>
      <p:sp>
        <p:nvSpPr>
          <p:cNvPr id="28" name="TextBox 27"/>
          <p:cNvSpPr txBox="1"/>
          <p:nvPr/>
        </p:nvSpPr>
        <p:spPr>
          <a:xfrm>
            <a:off x="8340671" y="2086074"/>
            <a:ext cx="533400" cy="246221"/>
          </a:xfrm>
          <a:prstGeom prst="rect">
            <a:avLst/>
          </a:prstGeom>
          <a:noFill/>
        </p:spPr>
        <p:txBody>
          <a:bodyPr wrap="square" rtlCol="0">
            <a:spAutoFit/>
          </a:bodyPr>
          <a:lstStyle/>
          <a:p>
            <a:r>
              <a:rPr lang="en-US" sz="1000" dirty="0" smtClean="0"/>
              <a:t>p 123</a:t>
            </a:r>
            <a:endParaRPr lang="en-US" sz="1000" dirty="0"/>
          </a:p>
        </p:txBody>
      </p:sp>
      <p:sp>
        <p:nvSpPr>
          <p:cNvPr id="29" name="TextBox 28"/>
          <p:cNvSpPr txBox="1"/>
          <p:nvPr/>
        </p:nvSpPr>
        <p:spPr>
          <a:xfrm>
            <a:off x="7372673" y="3347958"/>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President</a:t>
            </a:r>
          </a:p>
          <a:p>
            <a:pPr algn="ctr"/>
            <a:r>
              <a:rPr lang="en-US" sz="1000" dirty="0" smtClean="0"/>
              <a:t># of Senators plus # of H. of Rep = Electoral College</a:t>
            </a:r>
          </a:p>
          <a:p>
            <a:pPr algn="ctr"/>
            <a:r>
              <a:rPr lang="en-US" sz="1000" dirty="0" smtClean="0"/>
              <a:t>4 </a:t>
            </a:r>
            <a:r>
              <a:rPr lang="en-US" sz="1000" dirty="0" err="1" smtClean="0"/>
              <a:t>yrs</a:t>
            </a:r>
            <a:r>
              <a:rPr lang="en-US" sz="1000" dirty="0" smtClean="0"/>
              <a:t> – not popular vote</a:t>
            </a:r>
          </a:p>
          <a:p>
            <a:pPr algn="ctr"/>
            <a:endParaRPr lang="en-US" sz="1000" dirty="0"/>
          </a:p>
        </p:txBody>
      </p:sp>
      <p:sp>
        <p:nvSpPr>
          <p:cNvPr id="30" name="TextBox 29"/>
          <p:cNvSpPr txBox="1"/>
          <p:nvPr/>
        </p:nvSpPr>
        <p:spPr>
          <a:xfrm>
            <a:off x="8314841" y="3163110"/>
            <a:ext cx="533400" cy="246221"/>
          </a:xfrm>
          <a:prstGeom prst="rect">
            <a:avLst/>
          </a:prstGeom>
          <a:noFill/>
        </p:spPr>
        <p:txBody>
          <a:bodyPr wrap="square" rtlCol="0">
            <a:spAutoFit/>
          </a:bodyPr>
          <a:lstStyle/>
          <a:p>
            <a:r>
              <a:rPr lang="en-US" sz="1000" dirty="0" smtClean="0"/>
              <a:t>p 124</a:t>
            </a:r>
            <a:endParaRPr lang="en-US" sz="1000" dirty="0"/>
          </a:p>
        </p:txBody>
      </p:sp>
      <p:sp>
        <p:nvSpPr>
          <p:cNvPr id="31" name="TextBox 30"/>
          <p:cNvSpPr txBox="1"/>
          <p:nvPr/>
        </p:nvSpPr>
        <p:spPr>
          <a:xfrm>
            <a:off x="7402378" y="4419600"/>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Supreme Court</a:t>
            </a:r>
          </a:p>
          <a:p>
            <a:pPr algn="ctr"/>
            <a:r>
              <a:rPr lang="en-US" sz="1000" dirty="0" smtClean="0"/>
              <a:t>Nominated by Pres.  Consent of Senate</a:t>
            </a:r>
          </a:p>
          <a:p>
            <a:pPr algn="ctr"/>
            <a:r>
              <a:rPr lang="en-US" sz="1000" dirty="0"/>
              <a:t>f</a:t>
            </a:r>
            <a:r>
              <a:rPr lang="en-US" sz="1000" dirty="0" smtClean="0"/>
              <a:t>or life</a:t>
            </a:r>
          </a:p>
          <a:p>
            <a:pPr algn="ctr"/>
            <a:endParaRPr lang="en-US" sz="1000" dirty="0"/>
          </a:p>
        </p:txBody>
      </p:sp>
      <p:sp>
        <p:nvSpPr>
          <p:cNvPr id="32" name="TextBox 31"/>
          <p:cNvSpPr txBox="1"/>
          <p:nvPr/>
        </p:nvSpPr>
        <p:spPr>
          <a:xfrm>
            <a:off x="8344546" y="4221837"/>
            <a:ext cx="533400" cy="246221"/>
          </a:xfrm>
          <a:prstGeom prst="rect">
            <a:avLst/>
          </a:prstGeom>
          <a:noFill/>
        </p:spPr>
        <p:txBody>
          <a:bodyPr wrap="square" rtlCol="0">
            <a:spAutoFit/>
          </a:bodyPr>
          <a:lstStyle/>
          <a:p>
            <a:r>
              <a:rPr lang="en-US" sz="1000" dirty="0" smtClean="0"/>
              <a:t>p 124</a:t>
            </a:r>
            <a:endParaRPr lang="en-US" sz="1000" dirty="0"/>
          </a:p>
        </p:txBody>
      </p:sp>
      <p:sp>
        <p:nvSpPr>
          <p:cNvPr id="33" name="TextBox 32"/>
          <p:cNvSpPr txBox="1"/>
          <p:nvPr/>
        </p:nvSpPr>
        <p:spPr>
          <a:xfrm>
            <a:off x="7449841" y="5458510"/>
            <a:ext cx="1745497" cy="1015663"/>
          </a:xfrm>
          <a:prstGeom prst="rect">
            <a:avLst/>
          </a:prstGeom>
          <a:noFill/>
        </p:spPr>
        <p:txBody>
          <a:bodyPr wrap="square" rtlCol="0">
            <a:spAutoFit/>
          </a:bodyPr>
          <a:lstStyle/>
          <a:p>
            <a:r>
              <a:rPr lang="en-US" sz="1000" dirty="0" smtClean="0"/>
              <a:t>Removal from Office</a:t>
            </a:r>
          </a:p>
          <a:p>
            <a:r>
              <a:rPr lang="en-US" sz="1000" dirty="0" smtClean="0"/>
              <a:t>*Voted out</a:t>
            </a:r>
          </a:p>
          <a:p>
            <a:r>
              <a:rPr lang="en-US" sz="1000" dirty="0"/>
              <a:t>*</a:t>
            </a:r>
            <a:r>
              <a:rPr lang="en-US" sz="1000" dirty="0" smtClean="0"/>
              <a:t>Congress – by members</a:t>
            </a:r>
          </a:p>
          <a:p>
            <a:r>
              <a:rPr lang="en-US" sz="1000" dirty="0" smtClean="0"/>
              <a:t>*</a:t>
            </a:r>
            <a:r>
              <a:rPr lang="en-US" sz="1000" dirty="0" err="1" smtClean="0"/>
              <a:t>Pres</a:t>
            </a:r>
            <a:r>
              <a:rPr lang="en-US" sz="1000" dirty="0" smtClean="0"/>
              <a:t> – impeach by the </a:t>
            </a:r>
          </a:p>
          <a:p>
            <a:r>
              <a:rPr lang="en-US" sz="1000" dirty="0" smtClean="0"/>
              <a:t>H of Rep, Trial by Senate</a:t>
            </a:r>
          </a:p>
          <a:p>
            <a:endParaRPr lang="en-US" sz="1000" dirty="0"/>
          </a:p>
        </p:txBody>
      </p:sp>
      <p:sp>
        <p:nvSpPr>
          <p:cNvPr id="34" name="TextBox 33"/>
          <p:cNvSpPr txBox="1"/>
          <p:nvPr/>
        </p:nvSpPr>
        <p:spPr>
          <a:xfrm>
            <a:off x="8318715" y="5288637"/>
            <a:ext cx="533400" cy="246221"/>
          </a:xfrm>
          <a:prstGeom prst="rect">
            <a:avLst/>
          </a:prstGeom>
          <a:noFill/>
        </p:spPr>
        <p:txBody>
          <a:bodyPr wrap="square" rtlCol="0">
            <a:spAutoFit/>
          </a:bodyPr>
          <a:lstStyle/>
          <a:p>
            <a:r>
              <a:rPr lang="en-US" sz="1000" dirty="0" smtClean="0"/>
              <a:t>p 124</a:t>
            </a:r>
            <a:endParaRPr lang="en-US" sz="1000" dirty="0"/>
          </a:p>
        </p:txBody>
      </p:sp>
      <p:sp>
        <p:nvSpPr>
          <p:cNvPr id="35" name="TextBox 34"/>
          <p:cNvSpPr txBox="1"/>
          <p:nvPr/>
        </p:nvSpPr>
        <p:spPr>
          <a:xfrm>
            <a:off x="5924873" y="5534858"/>
            <a:ext cx="1447800" cy="707886"/>
          </a:xfrm>
          <a:prstGeom prst="rect">
            <a:avLst/>
          </a:prstGeom>
          <a:noFill/>
        </p:spPr>
        <p:txBody>
          <a:bodyPr wrap="square" rtlCol="0">
            <a:spAutoFit/>
          </a:bodyPr>
          <a:lstStyle/>
          <a:p>
            <a:pPr algn="ctr"/>
            <a:r>
              <a:rPr lang="en-US" sz="1000" b="1" u="sng" dirty="0" smtClean="0"/>
              <a:t>Section 2</a:t>
            </a:r>
          </a:p>
          <a:p>
            <a:pPr algn="ctr"/>
            <a:r>
              <a:rPr lang="en-US" sz="1000" dirty="0" smtClean="0"/>
              <a:t>The meaning of “filtered” consent</a:t>
            </a:r>
          </a:p>
          <a:p>
            <a:pPr algn="ctr"/>
            <a:endParaRPr lang="en-US" sz="1000" dirty="0"/>
          </a:p>
        </p:txBody>
      </p:sp>
      <p:sp>
        <p:nvSpPr>
          <p:cNvPr id="36" name="TextBox 35"/>
          <p:cNvSpPr txBox="1"/>
          <p:nvPr/>
        </p:nvSpPr>
        <p:spPr>
          <a:xfrm>
            <a:off x="6670729" y="5279596"/>
            <a:ext cx="948625" cy="246221"/>
          </a:xfrm>
          <a:prstGeom prst="rect">
            <a:avLst/>
          </a:prstGeom>
          <a:noFill/>
        </p:spPr>
        <p:txBody>
          <a:bodyPr wrap="square" rtlCol="0">
            <a:spAutoFit/>
          </a:bodyPr>
          <a:lstStyle/>
          <a:p>
            <a:r>
              <a:rPr lang="en-US" sz="1000" dirty="0" smtClean="0"/>
              <a:t>p 121-124</a:t>
            </a:r>
            <a:endParaRPr lang="en-US" sz="1000" dirty="0"/>
          </a:p>
        </p:txBody>
      </p:sp>
      <p:sp>
        <p:nvSpPr>
          <p:cNvPr id="37" name="TextBox 36"/>
          <p:cNvSpPr txBox="1"/>
          <p:nvPr/>
        </p:nvSpPr>
        <p:spPr>
          <a:xfrm>
            <a:off x="4553918" y="5476101"/>
            <a:ext cx="1520125" cy="707886"/>
          </a:xfrm>
          <a:prstGeom prst="rect">
            <a:avLst/>
          </a:prstGeom>
          <a:noFill/>
        </p:spPr>
        <p:txBody>
          <a:bodyPr wrap="square" rtlCol="0">
            <a:spAutoFit/>
          </a:bodyPr>
          <a:lstStyle/>
          <a:p>
            <a:pPr algn="ctr"/>
            <a:r>
              <a:rPr lang="en-US" sz="1000" b="1" u="sng" dirty="0" smtClean="0"/>
              <a:t>Note</a:t>
            </a:r>
            <a:r>
              <a:rPr lang="en-US" sz="1000" dirty="0" smtClean="0"/>
              <a:t> – I did five subsections for </a:t>
            </a:r>
            <a:r>
              <a:rPr lang="en-US" sz="1000" u="sng" dirty="0"/>
              <a:t>S</a:t>
            </a:r>
            <a:r>
              <a:rPr lang="en-US" sz="1000" u="sng" dirty="0" smtClean="0"/>
              <a:t>ection 3 </a:t>
            </a:r>
            <a:r>
              <a:rPr lang="en-US" sz="1000" dirty="0" smtClean="0"/>
              <a:t>(not shown here)</a:t>
            </a:r>
          </a:p>
          <a:p>
            <a:pPr algn="ctr"/>
            <a:endParaRPr lang="en-US" sz="1000" dirty="0"/>
          </a:p>
        </p:txBody>
      </p:sp>
      <p:sp>
        <p:nvSpPr>
          <p:cNvPr id="38" name="TextBox 37"/>
          <p:cNvSpPr txBox="1"/>
          <p:nvPr/>
        </p:nvSpPr>
        <p:spPr>
          <a:xfrm>
            <a:off x="3128074" y="5458510"/>
            <a:ext cx="1447800" cy="1169551"/>
          </a:xfrm>
          <a:prstGeom prst="rect">
            <a:avLst/>
          </a:prstGeom>
          <a:noFill/>
        </p:spPr>
        <p:txBody>
          <a:bodyPr wrap="square" rtlCol="0">
            <a:spAutoFit/>
          </a:bodyPr>
          <a:lstStyle/>
          <a:p>
            <a:pPr algn="ctr"/>
            <a:r>
              <a:rPr lang="en-US" sz="1000" b="1" u="sng" dirty="0" smtClean="0"/>
              <a:t>Section 3</a:t>
            </a:r>
          </a:p>
          <a:p>
            <a:pPr algn="ctr"/>
            <a:r>
              <a:rPr lang="en-US" sz="1000" dirty="0" smtClean="0"/>
              <a:t>pp. 125-127 Contrasting US system of elections (winner take all) with Parliament (proportional)</a:t>
            </a:r>
          </a:p>
          <a:p>
            <a:pPr algn="ctr"/>
            <a:endParaRPr lang="en-US" sz="1000" dirty="0"/>
          </a:p>
        </p:txBody>
      </p:sp>
      <p:sp>
        <p:nvSpPr>
          <p:cNvPr id="39" name="TextBox 38"/>
          <p:cNvSpPr txBox="1"/>
          <p:nvPr/>
        </p:nvSpPr>
        <p:spPr>
          <a:xfrm>
            <a:off x="3886200" y="5288636"/>
            <a:ext cx="948625" cy="246221"/>
          </a:xfrm>
          <a:prstGeom prst="rect">
            <a:avLst/>
          </a:prstGeom>
          <a:noFill/>
        </p:spPr>
        <p:txBody>
          <a:bodyPr wrap="square" rtlCol="0">
            <a:spAutoFit/>
          </a:bodyPr>
          <a:lstStyle/>
          <a:p>
            <a:r>
              <a:rPr lang="en-US" sz="1000" dirty="0" smtClean="0"/>
              <a:t>p 121-124</a:t>
            </a:r>
            <a:endParaRPr lang="en-US" sz="1000" dirty="0"/>
          </a:p>
        </p:txBody>
      </p:sp>
      <p:sp>
        <p:nvSpPr>
          <p:cNvPr id="42" name="TextBox 41"/>
          <p:cNvSpPr txBox="1"/>
          <p:nvPr/>
        </p:nvSpPr>
        <p:spPr>
          <a:xfrm>
            <a:off x="1711272" y="5479338"/>
            <a:ext cx="1520125" cy="707886"/>
          </a:xfrm>
          <a:prstGeom prst="rect">
            <a:avLst/>
          </a:prstGeom>
          <a:noFill/>
        </p:spPr>
        <p:txBody>
          <a:bodyPr wrap="square" rtlCol="0">
            <a:spAutoFit/>
          </a:bodyPr>
          <a:lstStyle/>
          <a:p>
            <a:pPr algn="ctr"/>
            <a:r>
              <a:rPr lang="en-US" sz="1000" b="1" u="sng" dirty="0" smtClean="0"/>
              <a:t>Note</a:t>
            </a:r>
            <a:r>
              <a:rPr lang="en-US" sz="1000" dirty="0" smtClean="0"/>
              <a:t> – I did three subsections for </a:t>
            </a:r>
            <a:r>
              <a:rPr lang="en-US" sz="1000" u="sng" dirty="0"/>
              <a:t>S</a:t>
            </a:r>
            <a:r>
              <a:rPr lang="en-US" sz="1000" u="sng" dirty="0" smtClean="0"/>
              <a:t>ection 4 </a:t>
            </a:r>
            <a:r>
              <a:rPr lang="en-US" sz="1000" dirty="0" smtClean="0"/>
              <a:t>(not shown here)</a:t>
            </a:r>
          </a:p>
          <a:p>
            <a:pPr algn="ctr"/>
            <a:endParaRPr lang="en-US" sz="1000" dirty="0"/>
          </a:p>
        </p:txBody>
      </p:sp>
      <p:sp>
        <p:nvSpPr>
          <p:cNvPr id="43" name="TextBox 42"/>
          <p:cNvSpPr txBox="1"/>
          <p:nvPr/>
        </p:nvSpPr>
        <p:spPr>
          <a:xfrm>
            <a:off x="304800" y="5305961"/>
            <a:ext cx="1447800" cy="1323439"/>
          </a:xfrm>
          <a:prstGeom prst="rect">
            <a:avLst/>
          </a:prstGeom>
          <a:noFill/>
        </p:spPr>
        <p:txBody>
          <a:bodyPr wrap="square" rtlCol="0">
            <a:spAutoFit/>
          </a:bodyPr>
          <a:lstStyle/>
          <a:p>
            <a:r>
              <a:rPr lang="en-US" sz="1000" b="1" u="sng" dirty="0" smtClean="0"/>
              <a:t>Section 4</a:t>
            </a:r>
          </a:p>
          <a:p>
            <a:pPr marL="228600" indent="-228600">
              <a:buAutoNum type="arabicPeriod"/>
            </a:pPr>
            <a:r>
              <a:rPr lang="en-US" sz="1000" dirty="0" smtClean="0"/>
              <a:t>The conditions when 3</a:t>
            </a:r>
            <a:r>
              <a:rPr lang="en-US" sz="1000" baseline="30000" dirty="0" smtClean="0"/>
              <a:t>rd</a:t>
            </a:r>
            <a:r>
              <a:rPr lang="en-US" sz="1000" dirty="0" smtClean="0"/>
              <a:t> parties have impact</a:t>
            </a:r>
          </a:p>
          <a:p>
            <a:pPr marL="228600" indent="-228600">
              <a:buAutoNum type="arabicPeriod"/>
            </a:pPr>
            <a:r>
              <a:rPr lang="en-US" sz="1000" dirty="0" smtClean="0"/>
              <a:t>How </a:t>
            </a:r>
            <a:r>
              <a:rPr lang="en-US" sz="1000" dirty="0"/>
              <a:t>c</a:t>
            </a:r>
            <a:r>
              <a:rPr lang="en-US" sz="1000" dirty="0" smtClean="0"/>
              <a:t>andidates must position themselves to win</a:t>
            </a:r>
          </a:p>
          <a:p>
            <a:pPr algn="ctr"/>
            <a:endParaRPr lang="en-US" sz="1000" dirty="0"/>
          </a:p>
        </p:txBody>
      </p:sp>
      <p:sp>
        <p:nvSpPr>
          <p:cNvPr id="44" name="TextBox 43"/>
          <p:cNvSpPr txBox="1"/>
          <p:nvPr/>
        </p:nvSpPr>
        <p:spPr>
          <a:xfrm>
            <a:off x="1104900" y="5288635"/>
            <a:ext cx="948625" cy="246221"/>
          </a:xfrm>
          <a:prstGeom prst="rect">
            <a:avLst/>
          </a:prstGeom>
          <a:noFill/>
        </p:spPr>
        <p:txBody>
          <a:bodyPr wrap="square" rtlCol="0">
            <a:spAutoFit/>
          </a:bodyPr>
          <a:lstStyle/>
          <a:p>
            <a:r>
              <a:rPr lang="en-US" sz="1000" dirty="0" smtClean="0"/>
              <a:t>P127-130</a:t>
            </a:r>
            <a:endParaRPr lang="en-US" sz="1000" dirty="0"/>
          </a:p>
        </p:txBody>
      </p:sp>
      <p:sp>
        <p:nvSpPr>
          <p:cNvPr id="47" name="TextBox 46"/>
          <p:cNvSpPr txBox="1"/>
          <p:nvPr/>
        </p:nvSpPr>
        <p:spPr>
          <a:xfrm>
            <a:off x="324173" y="4221837"/>
            <a:ext cx="1748725" cy="1323439"/>
          </a:xfrm>
          <a:prstGeom prst="rect">
            <a:avLst/>
          </a:prstGeom>
          <a:noFill/>
        </p:spPr>
        <p:txBody>
          <a:bodyPr wrap="square" rtlCol="0">
            <a:spAutoFit/>
          </a:bodyPr>
          <a:lstStyle/>
          <a:p>
            <a:r>
              <a:rPr lang="en-US" sz="1000" b="1" u="sng" dirty="0" smtClean="0"/>
              <a:t>Section 5</a:t>
            </a:r>
          </a:p>
          <a:p>
            <a:r>
              <a:rPr lang="en-US" sz="1000" dirty="0" smtClean="0"/>
              <a:t>Characteristics of contemporary elections.</a:t>
            </a:r>
          </a:p>
          <a:p>
            <a:pPr marL="171450" indent="-171450">
              <a:buFont typeface="Arial" pitchFamily="34" charset="0"/>
              <a:buChar char="•"/>
            </a:pPr>
            <a:r>
              <a:rPr lang="en-US" sz="1000" dirty="0" smtClean="0"/>
              <a:t>Continuous campaigns</a:t>
            </a:r>
          </a:p>
          <a:p>
            <a:pPr marL="171450" indent="-171450">
              <a:buFont typeface="Arial" pitchFamily="34" charset="0"/>
              <a:buChar char="•"/>
            </a:pPr>
            <a:r>
              <a:rPr lang="en-US" sz="1000" dirty="0" smtClean="0"/>
              <a:t>Primaries- extremes</a:t>
            </a:r>
          </a:p>
          <a:p>
            <a:pPr marL="171450" indent="-171450">
              <a:buFont typeface="Arial" pitchFamily="34" charset="0"/>
              <a:buChar char="•"/>
            </a:pPr>
            <a:r>
              <a:rPr lang="en-US" sz="1000" dirty="0" smtClean="0"/>
              <a:t>General elect – middle</a:t>
            </a:r>
          </a:p>
          <a:p>
            <a:pPr marL="171450" indent="-171450">
              <a:buFont typeface="Arial" pitchFamily="34" charset="0"/>
              <a:buChar char="•"/>
            </a:pPr>
            <a:r>
              <a:rPr lang="en-US" sz="1000" dirty="0" smtClean="0"/>
              <a:t>Increased partisanship</a:t>
            </a:r>
          </a:p>
          <a:p>
            <a:pPr algn="ctr"/>
            <a:endParaRPr lang="en-US" sz="1000" dirty="0"/>
          </a:p>
        </p:txBody>
      </p:sp>
      <p:sp>
        <p:nvSpPr>
          <p:cNvPr id="49" name="TextBox 48"/>
          <p:cNvSpPr txBox="1"/>
          <p:nvPr/>
        </p:nvSpPr>
        <p:spPr>
          <a:xfrm>
            <a:off x="1106192" y="4200313"/>
            <a:ext cx="948625" cy="246221"/>
          </a:xfrm>
          <a:prstGeom prst="rect">
            <a:avLst/>
          </a:prstGeom>
          <a:noFill/>
        </p:spPr>
        <p:txBody>
          <a:bodyPr wrap="square" rtlCol="0">
            <a:spAutoFit/>
          </a:bodyPr>
          <a:lstStyle/>
          <a:p>
            <a:r>
              <a:rPr lang="en-US" sz="1000" dirty="0" smtClean="0"/>
              <a:t>p 130-134</a:t>
            </a:r>
            <a:endParaRPr lang="en-US" sz="1000" dirty="0"/>
          </a:p>
        </p:txBody>
      </p:sp>
      <p:sp>
        <p:nvSpPr>
          <p:cNvPr id="45" name="TextBox 44"/>
          <p:cNvSpPr txBox="1"/>
          <p:nvPr/>
        </p:nvSpPr>
        <p:spPr>
          <a:xfrm>
            <a:off x="1752601" y="2371829"/>
            <a:ext cx="5719196" cy="2554545"/>
          </a:xfrm>
          <a:prstGeom prst="rect">
            <a:avLst/>
          </a:prstGeom>
          <a:noFill/>
        </p:spPr>
        <p:txBody>
          <a:bodyPr wrap="square" rtlCol="0">
            <a:spAutoFit/>
          </a:bodyPr>
          <a:lstStyle/>
          <a:p>
            <a:r>
              <a:rPr lang="en-US" sz="2000" dirty="0" smtClean="0">
                <a:solidFill>
                  <a:srgbClr val="0000CC"/>
                </a:solidFill>
              </a:rPr>
              <a:t>From the Founders to the present, elections have assured that the government runs by the consent of the people.  Political parties present various positions – move to the extreme in Primaries and more Centrist in the General Elections.  Also dealt with are the influence of third parties, why we have “winner take all,” and why “filtered consent” is essential to our form of democracy.</a:t>
            </a:r>
            <a:endParaRPr lang="en-US" sz="2000" dirty="0">
              <a:solidFill>
                <a:srgbClr val="0000CC"/>
              </a:solidFill>
            </a:endParaRPr>
          </a:p>
        </p:txBody>
      </p:sp>
      <p:sp>
        <p:nvSpPr>
          <p:cNvPr id="46" name="TextBox 45"/>
          <p:cNvSpPr txBox="1"/>
          <p:nvPr/>
        </p:nvSpPr>
        <p:spPr>
          <a:xfrm>
            <a:off x="3810000" y="2133600"/>
            <a:ext cx="2168793" cy="276999"/>
          </a:xfrm>
          <a:prstGeom prst="rect">
            <a:avLst/>
          </a:prstGeom>
          <a:noFill/>
        </p:spPr>
        <p:txBody>
          <a:bodyPr wrap="square" rtlCol="0">
            <a:spAutoFit/>
          </a:bodyPr>
          <a:lstStyle/>
          <a:p>
            <a:r>
              <a:rPr lang="en-US" sz="1200" b="1" dirty="0" smtClean="0">
                <a:solidFill>
                  <a:srgbClr val="0000CC"/>
                </a:solidFill>
              </a:rPr>
              <a:t>Annotation Abstract</a:t>
            </a:r>
            <a:endParaRPr lang="en-US" sz="1200" b="1" dirty="0">
              <a:solidFill>
                <a:srgbClr val="0000CC"/>
              </a:solidFill>
            </a:endParaRPr>
          </a:p>
        </p:txBody>
      </p:sp>
      <p:sp>
        <p:nvSpPr>
          <p:cNvPr id="51" name="Rectangle 50"/>
          <p:cNvSpPr/>
          <p:nvPr/>
        </p:nvSpPr>
        <p:spPr>
          <a:xfrm>
            <a:off x="400049" y="1089257"/>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118</a:t>
            </a:r>
          </a:p>
          <a:p>
            <a:r>
              <a:rPr lang="en-US" sz="1200" dirty="0" smtClean="0">
                <a:solidFill>
                  <a:schemeClr val="tx1"/>
                </a:solidFill>
              </a:rPr>
              <a:t>Washington’s Adjustments </a:t>
            </a:r>
            <a:r>
              <a:rPr lang="en-US" sz="1200" dirty="0">
                <a:solidFill>
                  <a:schemeClr val="tx1"/>
                </a:solidFill>
              </a:rPr>
              <a:t>– hoped for Unity (Not!)</a:t>
            </a:r>
          </a:p>
        </p:txBody>
      </p:sp>
      <p:sp>
        <p:nvSpPr>
          <p:cNvPr id="52" name="Rectangle 51"/>
          <p:cNvSpPr/>
          <p:nvPr/>
        </p:nvSpPr>
        <p:spPr>
          <a:xfrm>
            <a:off x="1798220" y="1089257"/>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120</a:t>
            </a:r>
          </a:p>
          <a:p>
            <a:pPr algn="ctr"/>
            <a:r>
              <a:rPr lang="en-US" sz="1200" dirty="0">
                <a:solidFill>
                  <a:schemeClr val="tx1"/>
                </a:solidFill>
              </a:rPr>
              <a:t>Role of Govt</a:t>
            </a:r>
            <a:r>
              <a:rPr lang="en-US" sz="1200" dirty="0" smtClean="0">
                <a:solidFill>
                  <a:schemeClr val="tx1"/>
                </a:solidFill>
              </a:rPr>
              <a:t>.</a:t>
            </a:r>
          </a:p>
          <a:p>
            <a:pPr algn="ctr"/>
            <a:endParaRPr lang="en-US" sz="1200" dirty="0">
              <a:solidFill>
                <a:schemeClr val="tx1"/>
              </a:solidFill>
            </a:endParaRPr>
          </a:p>
          <a:p>
            <a:pPr algn="ctr"/>
            <a:r>
              <a:rPr lang="en-US" sz="1200" dirty="0" smtClean="0">
                <a:solidFill>
                  <a:schemeClr val="tx1"/>
                </a:solidFill>
              </a:rPr>
              <a:t>Jeffers -  Hamilton</a:t>
            </a:r>
          </a:p>
          <a:p>
            <a:pPr algn="ctr"/>
            <a:r>
              <a:rPr lang="en-US" sz="1200" dirty="0" smtClean="0">
                <a:solidFill>
                  <a:schemeClr val="tx1"/>
                </a:solidFill>
              </a:rPr>
              <a:t>Small - Powerful</a:t>
            </a:r>
            <a:endParaRPr lang="en-US" sz="1200" dirty="0">
              <a:solidFill>
                <a:schemeClr val="tx1"/>
              </a:solidFill>
            </a:endParaRPr>
          </a:p>
        </p:txBody>
      </p:sp>
      <p:sp>
        <p:nvSpPr>
          <p:cNvPr id="53" name="Rectangle 52"/>
          <p:cNvSpPr/>
          <p:nvPr/>
        </p:nvSpPr>
        <p:spPr>
          <a:xfrm>
            <a:off x="3208794" y="1074314"/>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121</a:t>
            </a:r>
          </a:p>
          <a:p>
            <a:pPr algn="ctr"/>
            <a:r>
              <a:rPr lang="en-US" sz="1200" dirty="0" smtClean="0">
                <a:solidFill>
                  <a:schemeClr val="tx1"/>
                </a:solidFill>
              </a:rPr>
              <a:t>2 Parties started</a:t>
            </a:r>
          </a:p>
          <a:p>
            <a:pPr algn="ctr"/>
            <a:endParaRPr lang="en-US" sz="1200" dirty="0" smtClean="0">
              <a:solidFill>
                <a:schemeClr val="tx1"/>
              </a:solidFill>
            </a:endParaRPr>
          </a:p>
          <a:p>
            <a:pPr algn="ctr"/>
            <a:r>
              <a:rPr lang="en-US" sz="1200" dirty="0" smtClean="0">
                <a:solidFill>
                  <a:schemeClr val="tx1"/>
                </a:solidFill>
              </a:rPr>
              <a:t>Demo-</a:t>
            </a:r>
            <a:r>
              <a:rPr lang="en-US" sz="1200" dirty="0" err="1" smtClean="0">
                <a:solidFill>
                  <a:schemeClr val="tx1"/>
                </a:solidFill>
              </a:rPr>
              <a:t>Repub</a:t>
            </a:r>
            <a:r>
              <a:rPr lang="en-US" sz="1200" dirty="0" smtClean="0">
                <a:solidFill>
                  <a:schemeClr val="tx1"/>
                </a:solidFill>
              </a:rPr>
              <a:t>-Fed</a:t>
            </a:r>
          </a:p>
          <a:p>
            <a:pPr algn="ctr"/>
            <a:r>
              <a:rPr lang="en-US" sz="1200" dirty="0" smtClean="0">
                <a:solidFill>
                  <a:schemeClr val="tx1"/>
                </a:solidFill>
              </a:rPr>
              <a:t>(Small)     (Strong)</a:t>
            </a:r>
            <a:endParaRPr lang="en-US" sz="1200" dirty="0">
              <a:solidFill>
                <a:schemeClr val="tx1"/>
              </a:solidFill>
            </a:endParaRPr>
          </a:p>
        </p:txBody>
      </p:sp>
      <p:sp>
        <p:nvSpPr>
          <p:cNvPr id="54" name="Rectangle 53"/>
          <p:cNvSpPr/>
          <p:nvPr/>
        </p:nvSpPr>
        <p:spPr>
          <a:xfrm>
            <a:off x="4631248" y="10668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pp. 118- 121</a:t>
            </a:r>
          </a:p>
          <a:p>
            <a:pPr algn="ctr"/>
            <a:r>
              <a:rPr lang="en-US" sz="1200" b="1" u="sng" dirty="0">
                <a:solidFill>
                  <a:schemeClr val="tx1"/>
                </a:solidFill>
              </a:rPr>
              <a:t>Section 1</a:t>
            </a:r>
          </a:p>
          <a:p>
            <a:pPr algn="ctr"/>
            <a:r>
              <a:rPr lang="en-US" sz="1200" dirty="0">
                <a:solidFill>
                  <a:schemeClr val="tx1"/>
                </a:solidFill>
              </a:rPr>
              <a:t>The two strongest </a:t>
            </a:r>
            <a:r>
              <a:rPr lang="en-US" sz="1200" dirty="0" smtClean="0">
                <a:solidFill>
                  <a:schemeClr val="tx1"/>
                </a:solidFill>
              </a:rPr>
              <a:t>ideologies =</a:t>
            </a:r>
            <a:endParaRPr lang="en-US" sz="1200" dirty="0">
              <a:solidFill>
                <a:schemeClr val="tx1"/>
              </a:solidFill>
            </a:endParaRPr>
          </a:p>
          <a:p>
            <a:pPr algn="ctr"/>
            <a:r>
              <a:rPr lang="en-US" sz="1200" dirty="0" smtClean="0">
                <a:solidFill>
                  <a:schemeClr val="tx1"/>
                </a:solidFill>
              </a:rPr>
              <a:t>2 Political </a:t>
            </a:r>
            <a:r>
              <a:rPr lang="en-US" sz="1200" dirty="0">
                <a:solidFill>
                  <a:schemeClr val="tx1"/>
                </a:solidFill>
              </a:rPr>
              <a:t>Parties</a:t>
            </a:r>
          </a:p>
        </p:txBody>
      </p:sp>
      <p:sp>
        <p:nvSpPr>
          <p:cNvPr id="55" name="Rectangle 54"/>
          <p:cNvSpPr/>
          <p:nvPr/>
        </p:nvSpPr>
        <p:spPr>
          <a:xfrm>
            <a:off x="6026257" y="10668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122</a:t>
            </a:r>
          </a:p>
          <a:p>
            <a:pPr algn="ctr"/>
            <a:r>
              <a:rPr lang="en-US" sz="1100" dirty="0" smtClean="0">
                <a:solidFill>
                  <a:schemeClr val="tx1"/>
                </a:solidFill>
              </a:rPr>
              <a:t>3 Reasons for NOT direct democracy.</a:t>
            </a:r>
          </a:p>
          <a:p>
            <a:pPr algn="ctr"/>
            <a:r>
              <a:rPr lang="en-US" sz="1100" dirty="0" smtClean="0">
                <a:solidFill>
                  <a:schemeClr val="tx1"/>
                </a:solidFill>
              </a:rPr>
              <a:t>But keep consent of the people – filtered content</a:t>
            </a:r>
            <a:endParaRPr lang="en-US" sz="1100" dirty="0">
              <a:solidFill>
                <a:schemeClr val="tx1"/>
              </a:solidFill>
            </a:endParaRPr>
          </a:p>
        </p:txBody>
      </p:sp>
      <p:sp>
        <p:nvSpPr>
          <p:cNvPr id="56" name="Rectangle 55"/>
          <p:cNvSpPr/>
          <p:nvPr/>
        </p:nvSpPr>
        <p:spPr>
          <a:xfrm>
            <a:off x="7474218" y="1067714"/>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122</a:t>
            </a:r>
          </a:p>
          <a:p>
            <a:pPr algn="ctr"/>
            <a:r>
              <a:rPr lang="en-US" sz="1000" dirty="0" smtClean="0">
                <a:solidFill>
                  <a:schemeClr val="tx1"/>
                </a:solidFill>
              </a:rPr>
              <a:t>Filtered Consent</a:t>
            </a:r>
          </a:p>
          <a:p>
            <a:pPr algn="ctr"/>
            <a:r>
              <a:rPr lang="en-US" sz="1000" dirty="0" smtClean="0">
                <a:solidFill>
                  <a:schemeClr val="tx1"/>
                </a:solidFill>
              </a:rPr>
              <a:t>H. Of Rep</a:t>
            </a:r>
          </a:p>
          <a:p>
            <a:pPr algn="ctr"/>
            <a:r>
              <a:rPr lang="en-US" sz="1000" dirty="0" smtClean="0">
                <a:solidFill>
                  <a:schemeClr val="tx1"/>
                </a:solidFill>
              </a:rPr>
              <a:t>Directly elected – </a:t>
            </a:r>
          </a:p>
          <a:p>
            <a:pPr algn="ctr"/>
            <a:r>
              <a:rPr lang="en-US" sz="1000" dirty="0" smtClean="0">
                <a:solidFill>
                  <a:schemeClr val="tx1"/>
                </a:solidFill>
              </a:rPr>
              <a:t>2 yrs. Based on population 1 per # of people</a:t>
            </a:r>
            <a:endParaRPr lang="en-US" sz="1000" dirty="0">
              <a:solidFill>
                <a:schemeClr val="tx1"/>
              </a:solidFill>
            </a:endParaRPr>
          </a:p>
        </p:txBody>
      </p:sp>
      <p:sp>
        <p:nvSpPr>
          <p:cNvPr id="57" name="Rectangle 56"/>
          <p:cNvSpPr/>
          <p:nvPr/>
        </p:nvSpPr>
        <p:spPr>
          <a:xfrm>
            <a:off x="7464693" y="21616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123</a:t>
            </a:r>
          </a:p>
          <a:p>
            <a:pPr algn="ctr"/>
            <a:r>
              <a:rPr lang="en-US" sz="1000" dirty="0">
                <a:solidFill>
                  <a:schemeClr val="tx1"/>
                </a:solidFill>
              </a:rPr>
              <a:t>Filtered Consent</a:t>
            </a:r>
          </a:p>
          <a:p>
            <a:pPr algn="ctr"/>
            <a:r>
              <a:rPr lang="en-US" sz="1000" dirty="0">
                <a:solidFill>
                  <a:schemeClr val="tx1"/>
                </a:solidFill>
              </a:rPr>
              <a:t>Senate</a:t>
            </a:r>
          </a:p>
          <a:p>
            <a:pPr algn="ctr"/>
            <a:r>
              <a:rPr lang="en-US" sz="1000" dirty="0">
                <a:solidFill>
                  <a:schemeClr val="tx1"/>
                </a:solidFill>
              </a:rPr>
              <a:t>For 6 </a:t>
            </a:r>
            <a:r>
              <a:rPr lang="en-US" sz="1000" dirty="0" err="1">
                <a:solidFill>
                  <a:schemeClr val="tx1"/>
                </a:solidFill>
              </a:rPr>
              <a:t>yrs</a:t>
            </a:r>
            <a:r>
              <a:rPr lang="en-US" sz="1000" dirty="0">
                <a:solidFill>
                  <a:schemeClr val="tx1"/>
                </a:solidFill>
              </a:rPr>
              <a:t> – 2 per state</a:t>
            </a:r>
          </a:p>
          <a:p>
            <a:pPr algn="ctr"/>
            <a:r>
              <a:rPr lang="en-US" sz="1000" dirty="0">
                <a:solidFill>
                  <a:schemeClr val="tx1"/>
                </a:solidFill>
              </a:rPr>
              <a:t>Before 1913 elected by state legislature</a:t>
            </a:r>
          </a:p>
        </p:txBody>
      </p:sp>
      <p:sp>
        <p:nvSpPr>
          <p:cNvPr id="58" name="Rectangle 57"/>
          <p:cNvSpPr/>
          <p:nvPr/>
        </p:nvSpPr>
        <p:spPr>
          <a:xfrm>
            <a:off x="7464693" y="32284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pPr algn="ctr"/>
            <a:r>
              <a:rPr lang="en-US" sz="1000" dirty="0">
                <a:solidFill>
                  <a:schemeClr val="tx1"/>
                </a:solidFill>
              </a:rPr>
              <a:t>Filtered Consent</a:t>
            </a:r>
          </a:p>
          <a:p>
            <a:pPr algn="ctr"/>
            <a:r>
              <a:rPr lang="en-US" sz="1000" dirty="0">
                <a:solidFill>
                  <a:schemeClr val="tx1"/>
                </a:solidFill>
              </a:rPr>
              <a:t>President</a:t>
            </a:r>
          </a:p>
          <a:p>
            <a:pPr algn="ctr"/>
            <a:r>
              <a:rPr lang="en-US" sz="1000" dirty="0">
                <a:solidFill>
                  <a:schemeClr val="tx1"/>
                </a:solidFill>
              </a:rPr>
              <a:t># of Senators plus # of H. of Rep = </a:t>
            </a:r>
            <a:r>
              <a:rPr lang="en-US" sz="1000" dirty="0" err="1" smtClean="0">
                <a:solidFill>
                  <a:schemeClr val="tx1"/>
                </a:solidFill>
              </a:rPr>
              <a:t>Electl</a:t>
            </a:r>
            <a:r>
              <a:rPr lang="en-US" sz="1000" dirty="0" smtClean="0">
                <a:solidFill>
                  <a:schemeClr val="tx1"/>
                </a:solidFill>
              </a:rPr>
              <a:t> Col </a:t>
            </a:r>
          </a:p>
          <a:p>
            <a:pPr algn="ctr"/>
            <a:r>
              <a:rPr lang="en-US" sz="1000" dirty="0" smtClean="0">
                <a:solidFill>
                  <a:schemeClr val="tx1"/>
                </a:solidFill>
              </a:rPr>
              <a:t>4 </a:t>
            </a:r>
            <a:r>
              <a:rPr lang="en-US" sz="1000" dirty="0" err="1">
                <a:solidFill>
                  <a:schemeClr val="tx1"/>
                </a:solidFill>
              </a:rPr>
              <a:t>yrs</a:t>
            </a:r>
            <a:r>
              <a:rPr lang="en-US" sz="1000" dirty="0">
                <a:solidFill>
                  <a:schemeClr val="tx1"/>
                </a:solidFill>
              </a:rPr>
              <a:t> – not popular vote</a:t>
            </a:r>
          </a:p>
        </p:txBody>
      </p:sp>
      <p:sp>
        <p:nvSpPr>
          <p:cNvPr id="59" name="Rectangle 58"/>
          <p:cNvSpPr/>
          <p:nvPr/>
        </p:nvSpPr>
        <p:spPr>
          <a:xfrm>
            <a:off x="7461303" y="4300351"/>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pPr algn="ctr"/>
            <a:r>
              <a:rPr lang="en-US" sz="1000" dirty="0">
                <a:solidFill>
                  <a:schemeClr val="tx1"/>
                </a:solidFill>
              </a:rPr>
              <a:t>Filtered Consent</a:t>
            </a:r>
          </a:p>
          <a:p>
            <a:pPr algn="ctr"/>
            <a:r>
              <a:rPr lang="en-US" sz="1000" dirty="0">
                <a:solidFill>
                  <a:schemeClr val="tx1"/>
                </a:solidFill>
              </a:rPr>
              <a:t>Supreme Court</a:t>
            </a:r>
          </a:p>
          <a:p>
            <a:pPr algn="ctr"/>
            <a:r>
              <a:rPr lang="en-US" sz="1000" dirty="0">
                <a:solidFill>
                  <a:schemeClr val="tx1"/>
                </a:solidFill>
              </a:rPr>
              <a:t>Nominated by Pres.  Consent of Senate</a:t>
            </a:r>
          </a:p>
          <a:p>
            <a:pPr algn="ctr"/>
            <a:r>
              <a:rPr lang="en-US" sz="1000" dirty="0">
                <a:solidFill>
                  <a:schemeClr val="tx1"/>
                </a:solidFill>
              </a:rPr>
              <a:t>for life</a:t>
            </a:r>
          </a:p>
        </p:txBody>
      </p:sp>
      <p:sp>
        <p:nvSpPr>
          <p:cNvPr id="60" name="Rectangle 59"/>
          <p:cNvSpPr/>
          <p:nvPr/>
        </p:nvSpPr>
        <p:spPr>
          <a:xfrm>
            <a:off x="7445642" y="53620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r>
              <a:rPr lang="en-US" sz="1000" dirty="0">
                <a:solidFill>
                  <a:schemeClr val="tx1"/>
                </a:solidFill>
              </a:rPr>
              <a:t>Removal from Office</a:t>
            </a:r>
          </a:p>
          <a:p>
            <a:r>
              <a:rPr lang="en-US" sz="1000" dirty="0">
                <a:solidFill>
                  <a:schemeClr val="tx1"/>
                </a:solidFill>
              </a:rPr>
              <a:t>*Voted out</a:t>
            </a:r>
          </a:p>
          <a:p>
            <a:r>
              <a:rPr lang="en-US" sz="1000" dirty="0">
                <a:solidFill>
                  <a:schemeClr val="tx1"/>
                </a:solidFill>
              </a:rPr>
              <a:t>*Congress – by </a:t>
            </a:r>
            <a:r>
              <a:rPr lang="en-US" sz="1000" dirty="0" err="1" smtClean="0">
                <a:solidFill>
                  <a:schemeClr val="tx1"/>
                </a:solidFill>
              </a:rPr>
              <a:t>mbers</a:t>
            </a:r>
            <a:endParaRPr lang="en-US" sz="1000" dirty="0">
              <a:solidFill>
                <a:schemeClr val="tx1"/>
              </a:solidFill>
            </a:endParaRPr>
          </a:p>
          <a:p>
            <a:r>
              <a:rPr lang="en-US" sz="1000" dirty="0">
                <a:solidFill>
                  <a:schemeClr val="tx1"/>
                </a:solidFill>
              </a:rPr>
              <a:t>*</a:t>
            </a:r>
            <a:r>
              <a:rPr lang="en-US" sz="1000" dirty="0" err="1">
                <a:solidFill>
                  <a:schemeClr val="tx1"/>
                </a:solidFill>
              </a:rPr>
              <a:t>Pres</a:t>
            </a:r>
            <a:r>
              <a:rPr lang="en-US" sz="1000" dirty="0">
                <a:solidFill>
                  <a:schemeClr val="tx1"/>
                </a:solidFill>
              </a:rPr>
              <a:t> – impeach by the </a:t>
            </a:r>
            <a:r>
              <a:rPr lang="en-US" sz="1000" dirty="0" smtClean="0">
                <a:solidFill>
                  <a:schemeClr val="tx1"/>
                </a:solidFill>
              </a:rPr>
              <a:t> H </a:t>
            </a:r>
            <a:r>
              <a:rPr lang="en-US" sz="1000" dirty="0">
                <a:solidFill>
                  <a:schemeClr val="tx1"/>
                </a:solidFill>
              </a:rPr>
              <a:t>of Rep, Trial by </a:t>
            </a:r>
            <a:r>
              <a:rPr lang="en-US" sz="1000" dirty="0" smtClean="0">
                <a:solidFill>
                  <a:schemeClr val="tx1"/>
                </a:solidFill>
              </a:rPr>
              <a:t>Senate</a:t>
            </a:r>
            <a:endParaRPr lang="en-US" sz="1000" dirty="0">
              <a:solidFill>
                <a:schemeClr val="tx1"/>
              </a:solidFill>
            </a:endParaRPr>
          </a:p>
        </p:txBody>
      </p:sp>
      <p:sp>
        <p:nvSpPr>
          <p:cNvPr id="61" name="Rectangle 60"/>
          <p:cNvSpPr/>
          <p:nvPr/>
        </p:nvSpPr>
        <p:spPr>
          <a:xfrm>
            <a:off x="6067745" y="5316014"/>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121-124</a:t>
            </a:r>
          </a:p>
          <a:p>
            <a:pPr algn="ctr"/>
            <a:endParaRPr lang="en-US" sz="1000" b="1" u="sng" dirty="0" smtClean="0">
              <a:solidFill>
                <a:schemeClr val="tx1"/>
              </a:solidFill>
            </a:endParaRPr>
          </a:p>
          <a:p>
            <a:pPr algn="ctr"/>
            <a:r>
              <a:rPr lang="en-US" sz="1000" b="1" u="sng" dirty="0" smtClean="0">
                <a:solidFill>
                  <a:schemeClr val="tx1"/>
                </a:solidFill>
              </a:rPr>
              <a:t>Section </a:t>
            </a:r>
            <a:r>
              <a:rPr lang="en-US" sz="1000" b="1" u="sng" dirty="0">
                <a:solidFill>
                  <a:schemeClr val="tx1"/>
                </a:solidFill>
              </a:rPr>
              <a:t>2</a:t>
            </a:r>
          </a:p>
          <a:p>
            <a:pPr algn="ctr"/>
            <a:r>
              <a:rPr lang="en-US" sz="1000" dirty="0">
                <a:solidFill>
                  <a:schemeClr val="tx1"/>
                </a:solidFill>
              </a:rPr>
              <a:t>The meaning of “filtered” consent</a:t>
            </a:r>
          </a:p>
          <a:p>
            <a:pPr algn="ctr"/>
            <a:endParaRPr lang="en-US" sz="1000" dirty="0">
              <a:solidFill>
                <a:schemeClr val="tx1"/>
              </a:solidFill>
            </a:endParaRPr>
          </a:p>
        </p:txBody>
      </p:sp>
      <p:sp>
        <p:nvSpPr>
          <p:cNvPr id="63" name="Rectangle 62"/>
          <p:cNvSpPr/>
          <p:nvPr/>
        </p:nvSpPr>
        <p:spPr>
          <a:xfrm>
            <a:off x="3208794" y="5309829"/>
            <a:ext cx="1377897" cy="1067899"/>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125-127</a:t>
            </a:r>
          </a:p>
          <a:p>
            <a:pPr algn="ctr"/>
            <a:r>
              <a:rPr lang="en-US" sz="1000" b="1" u="sng" dirty="0">
                <a:solidFill>
                  <a:schemeClr val="tx1"/>
                </a:solidFill>
              </a:rPr>
              <a:t>Section 3</a:t>
            </a:r>
          </a:p>
          <a:p>
            <a:pPr algn="ctr"/>
            <a:r>
              <a:rPr lang="en-US" sz="1000" dirty="0" smtClean="0">
                <a:solidFill>
                  <a:schemeClr val="tx1"/>
                </a:solidFill>
              </a:rPr>
              <a:t>Contrasting </a:t>
            </a:r>
            <a:r>
              <a:rPr lang="en-US" sz="1000" dirty="0">
                <a:solidFill>
                  <a:schemeClr val="tx1"/>
                </a:solidFill>
              </a:rPr>
              <a:t>US system of elections (winner take all) with Parliament (proportional)</a:t>
            </a:r>
          </a:p>
        </p:txBody>
      </p:sp>
      <p:sp>
        <p:nvSpPr>
          <p:cNvPr id="65" name="Rectangle 64"/>
          <p:cNvSpPr/>
          <p:nvPr/>
        </p:nvSpPr>
        <p:spPr>
          <a:xfrm>
            <a:off x="1774407" y="5362065"/>
            <a:ext cx="1377897" cy="116410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u="sng" dirty="0">
                <a:solidFill>
                  <a:schemeClr val="tx1"/>
                </a:solidFill>
              </a:rPr>
              <a:t>Section </a:t>
            </a:r>
            <a:r>
              <a:rPr lang="en-US" sz="1050" b="1" u="sng" dirty="0" smtClean="0">
                <a:solidFill>
                  <a:schemeClr val="tx1"/>
                </a:solidFill>
              </a:rPr>
              <a:t>4</a:t>
            </a:r>
            <a:r>
              <a:rPr lang="en-US" sz="1050" dirty="0" smtClean="0">
                <a:solidFill>
                  <a:schemeClr val="tx1"/>
                </a:solidFill>
              </a:rPr>
              <a:t>  P. 127-130</a:t>
            </a:r>
            <a:endParaRPr lang="en-US" sz="1050" b="1" u="sng" dirty="0">
              <a:solidFill>
                <a:schemeClr val="tx1"/>
              </a:solidFill>
            </a:endParaRPr>
          </a:p>
          <a:p>
            <a:r>
              <a:rPr lang="en-US" sz="1050" dirty="0" smtClean="0">
                <a:solidFill>
                  <a:schemeClr val="tx1"/>
                </a:solidFill>
              </a:rPr>
              <a:t>1-The </a:t>
            </a:r>
            <a:r>
              <a:rPr lang="en-US" sz="1050" dirty="0">
                <a:solidFill>
                  <a:schemeClr val="tx1"/>
                </a:solidFill>
              </a:rPr>
              <a:t>conditions when 3</a:t>
            </a:r>
            <a:r>
              <a:rPr lang="en-US" sz="1050" baseline="30000" dirty="0">
                <a:solidFill>
                  <a:schemeClr val="tx1"/>
                </a:solidFill>
              </a:rPr>
              <a:t>rd</a:t>
            </a:r>
            <a:r>
              <a:rPr lang="en-US" sz="1050" dirty="0">
                <a:solidFill>
                  <a:schemeClr val="tx1"/>
                </a:solidFill>
              </a:rPr>
              <a:t> parties have impact</a:t>
            </a:r>
          </a:p>
          <a:p>
            <a:r>
              <a:rPr lang="en-US" sz="1050" dirty="0" smtClean="0">
                <a:solidFill>
                  <a:schemeClr val="tx1"/>
                </a:solidFill>
              </a:rPr>
              <a:t>2-How </a:t>
            </a:r>
            <a:r>
              <a:rPr lang="en-US" sz="1050" dirty="0">
                <a:solidFill>
                  <a:schemeClr val="tx1"/>
                </a:solidFill>
              </a:rPr>
              <a:t>candidates must position themselves to win</a:t>
            </a:r>
          </a:p>
        </p:txBody>
      </p:sp>
      <p:sp>
        <p:nvSpPr>
          <p:cNvPr id="66" name="Rectangle 65"/>
          <p:cNvSpPr/>
          <p:nvPr/>
        </p:nvSpPr>
        <p:spPr>
          <a:xfrm>
            <a:off x="265835" y="5341962"/>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chemeClr val="tx1"/>
                </a:solidFill>
              </a:rPr>
              <a:t>Section </a:t>
            </a:r>
            <a:r>
              <a:rPr lang="en-US" sz="1000" b="1" u="sng" dirty="0" smtClean="0">
                <a:solidFill>
                  <a:schemeClr val="tx1"/>
                </a:solidFill>
              </a:rPr>
              <a:t>5</a:t>
            </a:r>
            <a:r>
              <a:rPr lang="en-US" sz="1000" b="1" dirty="0" smtClean="0">
                <a:solidFill>
                  <a:schemeClr val="tx1"/>
                </a:solidFill>
              </a:rPr>
              <a:t>      </a:t>
            </a:r>
            <a:r>
              <a:rPr lang="en-US" sz="1000" dirty="0" smtClean="0">
                <a:solidFill>
                  <a:schemeClr val="tx1"/>
                </a:solidFill>
              </a:rPr>
              <a:t>p 130-134</a:t>
            </a:r>
            <a:endParaRPr lang="en-US" sz="1000" b="1" u="sng" dirty="0">
              <a:solidFill>
                <a:schemeClr val="tx1"/>
              </a:solidFill>
            </a:endParaRPr>
          </a:p>
          <a:p>
            <a:r>
              <a:rPr lang="en-US" sz="1000" dirty="0">
                <a:solidFill>
                  <a:schemeClr val="tx1"/>
                </a:solidFill>
              </a:rPr>
              <a:t>Characteristics of contemporary elections.</a:t>
            </a:r>
          </a:p>
          <a:p>
            <a:r>
              <a:rPr lang="en-US" sz="1000" dirty="0" smtClean="0">
                <a:solidFill>
                  <a:schemeClr val="tx1"/>
                </a:solidFill>
              </a:rPr>
              <a:t>*Continuous </a:t>
            </a:r>
            <a:r>
              <a:rPr lang="en-US" sz="1000" dirty="0">
                <a:solidFill>
                  <a:schemeClr val="tx1"/>
                </a:solidFill>
              </a:rPr>
              <a:t>campaigns</a:t>
            </a:r>
          </a:p>
          <a:p>
            <a:r>
              <a:rPr lang="en-US" sz="1000" dirty="0" smtClean="0">
                <a:solidFill>
                  <a:schemeClr val="tx1"/>
                </a:solidFill>
              </a:rPr>
              <a:t>*Primaries- </a:t>
            </a:r>
            <a:r>
              <a:rPr lang="en-US" sz="1000" dirty="0">
                <a:solidFill>
                  <a:schemeClr val="tx1"/>
                </a:solidFill>
              </a:rPr>
              <a:t>extremes</a:t>
            </a:r>
          </a:p>
          <a:p>
            <a:r>
              <a:rPr lang="en-US" sz="1000" dirty="0" smtClean="0">
                <a:solidFill>
                  <a:schemeClr val="tx1"/>
                </a:solidFill>
              </a:rPr>
              <a:t>*General </a:t>
            </a:r>
            <a:r>
              <a:rPr lang="en-US" sz="1000" dirty="0">
                <a:solidFill>
                  <a:schemeClr val="tx1"/>
                </a:solidFill>
              </a:rPr>
              <a:t>elect – middle</a:t>
            </a:r>
          </a:p>
          <a:p>
            <a:r>
              <a:rPr lang="en-US" sz="1000" dirty="0" smtClean="0">
                <a:solidFill>
                  <a:schemeClr val="tx1"/>
                </a:solidFill>
              </a:rPr>
              <a:t>*Increased </a:t>
            </a:r>
            <a:r>
              <a:rPr lang="en-US" sz="1000" dirty="0">
                <a:solidFill>
                  <a:schemeClr val="tx1"/>
                </a:solidFill>
              </a:rPr>
              <a:t>partisanship</a:t>
            </a:r>
          </a:p>
        </p:txBody>
      </p:sp>
      <p:sp>
        <p:nvSpPr>
          <p:cNvPr id="67" name="Rectangle 66"/>
          <p:cNvSpPr/>
          <p:nvPr/>
        </p:nvSpPr>
        <p:spPr>
          <a:xfrm>
            <a:off x="300004" y="4240598"/>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chemeClr val="tx1"/>
                </a:solidFill>
              </a:rPr>
              <a:t>Section </a:t>
            </a:r>
            <a:r>
              <a:rPr lang="en-US" sz="1000" b="1" u="sng" dirty="0" smtClean="0">
                <a:solidFill>
                  <a:schemeClr val="tx1"/>
                </a:solidFill>
              </a:rPr>
              <a:t>6</a:t>
            </a:r>
            <a:r>
              <a:rPr lang="en-US" sz="1000" dirty="0" smtClean="0">
                <a:solidFill>
                  <a:schemeClr val="tx1"/>
                </a:solidFill>
              </a:rPr>
              <a:t>    p. 134-136</a:t>
            </a:r>
            <a:endParaRPr lang="en-US" sz="1000" b="1" u="sng" dirty="0">
              <a:solidFill>
                <a:schemeClr val="tx1"/>
              </a:solidFill>
            </a:endParaRPr>
          </a:p>
          <a:p>
            <a:pPr marL="53975" indent="-53975">
              <a:buFont typeface="Arial" pitchFamily="34" charset="0"/>
              <a:buChar char="•"/>
            </a:pPr>
            <a:r>
              <a:rPr lang="en-US" sz="1000" dirty="0">
                <a:solidFill>
                  <a:schemeClr val="tx1"/>
                </a:solidFill>
              </a:rPr>
              <a:t> changes in election </a:t>
            </a:r>
          </a:p>
          <a:p>
            <a:r>
              <a:rPr lang="en-US" sz="1000" dirty="0">
                <a:solidFill>
                  <a:schemeClr val="tx1"/>
                </a:solidFill>
              </a:rPr>
              <a:t>process</a:t>
            </a:r>
          </a:p>
          <a:p>
            <a:pPr marL="53975" indent="-53975">
              <a:buFont typeface="Arial" pitchFamily="34" charset="0"/>
              <a:buChar char="•"/>
            </a:pPr>
            <a:r>
              <a:rPr lang="en-US" sz="1000" dirty="0">
                <a:solidFill>
                  <a:schemeClr val="tx1"/>
                </a:solidFill>
              </a:rPr>
              <a:t>Elections &amp; individuals – not much difference</a:t>
            </a:r>
          </a:p>
          <a:p>
            <a:pPr marL="53975" indent="-53975">
              <a:buFont typeface="Arial" pitchFamily="34" charset="0"/>
              <a:buChar char="•"/>
            </a:pPr>
            <a:r>
              <a:rPr lang="en-US" sz="1000" dirty="0">
                <a:solidFill>
                  <a:schemeClr val="tx1"/>
                </a:solidFill>
              </a:rPr>
              <a:t>We vote to give consent</a:t>
            </a:r>
          </a:p>
        </p:txBody>
      </p:sp>
      <p:sp>
        <p:nvSpPr>
          <p:cNvPr id="68" name="Text Box 2"/>
          <p:cNvSpPr txBox="1">
            <a:spLocks noChangeArrowheads="1"/>
          </p:cNvSpPr>
          <p:nvPr/>
        </p:nvSpPr>
        <p:spPr bwMode="auto">
          <a:xfrm>
            <a:off x="5105400" y="76200"/>
            <a:ext cx="3733800" cy="912812"/>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Telegram </a:t>
            </a:r>
            <a:r>
              <a:rPr kumimoji="0" lang="en-US" sz="2000" b="1" u="none" strike="noStrike" cap="none" normalizeH="0" baseline="0" dirty="0" smtClean="0">
                <a:ln>
                  <a:noFill/>
                </a:ln>
                <a:solidFill>
                  <a:schemeClr val="tx1"/>
                </a:solidFill>
                <a:effectLst/>
                <a:latin typeface="Times New Roman" pitchFamily="18" charset="0"/>
                <a:cs typeface="Times New Roman" pitchFamily="18" charset="0"/>
              </a:rPr>
              <a:t>and</a:t>
            </a: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 Make an Abstract</a:t>
            </a:r>
          </a:p>
          <a:p>
            <a:pPr marL="0" marR="0" lvl="0" indent="0" algn="ctr" defTabSz="914400" rtl="0" eaLnBrk="1" fontAlgn="base" latinLnBrk="0" hangingPunct="1">
              <a:lnSpc>
                <a:spcPct val="100000"/>
              </a:lnSpc>
              <a:spcBef>
                <a:spcPct val="0"/>
              </a:spcBef>
              <a:buClrTx/>
              <a:buSzTx/>
              <a:buFontTx/>
              <a:buNone/>
              <a:tabLst/>
            </a:pPr>
            <a:endParaRPr kumimoji="0" lang="en-US" sz="600" b="1" i="1" u="none" strike="noStrike" cap="none" normalizeH="0" baseline="0" dirty="0" smtClean="0">
              <a:ln>
                <a:noFill/>
              </a:ln>
              <a:solidFill>
                <a:schemeClr val="tx1"/>
              </a:solidFill>
              <a:effectLst/>
              <a:latin typeface="Times New Roman" pitchFamily="18" charset="0"/>
              <a:cs typeface="Times New Roman" pitchFamily="18" charset="0"/>
            </a:endParaRPr>
          </a:p>
          <a:p>
            <a:pPr algn="ctr" fontAlgn="base">
              <a:spcBef>
                <a:spcPct val="0"/>
              </a:spcBef>
            </a:pPr>
            <a:r>
              <a:rPr lang="en-US" sz="1400" dirty="0" err="1">
                <a:latin typeface="Times New Roman" pitchFamily="18" charset="0"/>
                <a:cs typeface="Times New Roman" pitchFamily="18" charset="0"/>
              </a:rPr>
              <a:t>ThinkSheet</a:t>
            </a:r>
            <a:r>
              <a:rPr lang="en-US" sz="1400" dirty="0">
                <a:latin typeface="Times New Roman" pitchFamily="18" charset="0"/>
                <a:cs typeface="Times New Roman" pitchFamily="18" charset="0"/>
              </a:rPr>
              <a:t> for </a:t>
            </a:r>
            <a:r>
              <a:rPr lang="en-US" sz="1400" u="sng" dirty="0">
                <a:latin typeface="Times New Roman" pitchFamily="18" charset="0"/>
                <a:cs typeface="Times New Roman" pitchFamily="18" charset="0"/>
              </a:rPr>
              <a:t>Synthesizing Along the Way</a:t>
            </a:r>
            <a:r>
              <a:rPr lang="en-US" sz="1400" dirty="0">
                <a:latin typeface="Times New Roman" pitchFamily="18" charset="0"/>
                <a:cs typeface="Times New Roman" pitchFamily="18" charset="0"/>
              </a:rPr>
              <a:t> and </a:t>
            </a:r>
            <a:r>
              <a:rPr lang="en-US" sz="1400" u="sng" dirty="0">
                <a:latin typeface="Times New Roman" pitchFamily="18" charset="0"/>
                <a:cs typeface="Times New Roman" pitchFamily="18" charset="0"/>
              </a:rPr>
              <a:t>Synthesizing After—Parts to Whole</a:t>
            </a:r>
            <a:endParaRPr lang="en-US" sz="1400"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9" name="Rectangle 68"/>
          <p:cNvSpPr/>
          <p:nvPr/>
        </p:nvSpPr>
        <p:spPr>
          <a:xfrm>
            <a:off x="4648200" y="5344078"/>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u="sng" dirty="0" smtClean="0">
              <a:solidFill>
                <a:srgbClr val="FF0000"/>
              </a:solidFill>
            </a:endParaRPr>
          </a:p>
          <a:p>
            <a:pPr algn="ctr"/>
            <a:r>
              <a:rPr lang="en-US" sz="1000" b="1" u="sng" dirty="0" smtClean="0">
                <a:solidFill>
                  <a:schemeClr val="tx1"/>
                </a:solidFill>
              </a:rPr>
              <a:t>Note</a:t>
            </a:r>
            <a:r>
              <a:rPr lang="en-US" sz="1000" dirty="0" smtClean="0">
                <a:solidFill>
                  <a:schemeClr val="tx1"/>
                </a:solidFill>
              </a:rPr>
              <a:t> </a:t>
            </a:r>
            <a:r>
              <a:rPr lang="en-US" sz="1000" dirty="0">
                <a:solidFill>
                  <a:schemeClr val="tx1"/>
                </a:solidFill>
              </a:rPr>
              <a:t>– </a:t>
            </a:r>
            <a:r>
              <a:rPr lang="en-US" sz="1000" dirty="0" smtClean="0">
                <a:solidFill>
                  <a:schemeClr val="tx1"/>
                </a:solidFill>
              </a:rPr>
              <a:t>I </a:t>
            </a:r>
            <a:r>
              <a:rPr lang="en-US" sz="1000" dirty="0">
                <a:solidFill>
                  <a:schemeClr val="tx1"/>
                </a:solidFill>
              </a:rPr>
              <a:t>did </a:t>
            </a:r>
            <a:r>
              <a:rPr lang="en-US" sz="1000" i="1" dirty="0" smtClean="0">
                <a:solidFill>
                  <a:schemeClr val="tx1"/>
                </a:solidFill>
              </a:rPr>
              <a:t>Telegrams </a:t>
            </a:r>
            <a:r>
              <a:rPr lang="en-US" sz="1000" dirty="0" smtClean="0">
                <a:solidFill>
                  <a:schemeClr val="tx1"/>
                </a:solidFill>
              </a:rPr>
              <a:t>for five sub-sections </a:t>
            </a:r>
            <a:r>
              <a:rPr lang="en-US" sz="1000" dirty="0">
                <a:solidFill>
                  <a:schemeClr val="tx1"/>
                </a:solidFill>
              </a:rPr>
              <a:t>for </a:t>
            </a:r>
            <a:r>
              <a:rPr lang="en-US" sz="1000" u="sng" dirty="0">
                <a:solidFill>
                  <a:schemeClr val="tx1"/>
                </a:solidFill>
              </a:rPr>
              <a:t>Section </a:t>
            </a:r>
            <a:r>
              <a:rPr lang="en-US" sz="1000" dirty="0" smtClean="0">
                <a:solidFill>
                  <a:schemeClr val="tx1"/>
                </a:solidFill>
              </a:rPr>
              <a:t>3, three of</a:t>
            </a:r>
            <a:r>
              <a:rPr lang="en-US" sz="1000" u="sng" dirty="0">
                <a:solidFill>
                  <a:schemeClr val="tx1"/>
                </a:solidFill>
              </a:rPr>
              <a:t>4</a:t>
            </a:r>
            <a:r>
              <a:rPr lang="en-US" sz="1000" dirty="0">
                <a:solidFill>
                  <a:schemeClr val="tx1"/>
                </a:solidFill>
              </a:rPr>
              <a:t>, four for </a:t>
            </a:r>
            <a:r>
              <a:rPr lang="en-US" sz="1000" u="sng" dirty="0">
                <a:solidFill>
                  <a:schemeClr val="tx1"/>
                </a:solidFill>
              </a:rPr>
              <a:t>5</a:t>
            </a:r>
            <a:r>
              <a:rPr lang="en-US" sz="1000" dirty="0">
                <a:solidFill>
                  <a:schemeClr val="tx1"/>
                </a:solidFill>
              </a:rPr>
              <a:t>, and three for </a:t>
            </a:r>
            <a:r>
              <a:rPr lang="en-US" sz="1000" u="sng" dirty="0">
                <a:solidFill>
                  <a:schemeClr val="tx1"/>
                </a:solidFill>
              </a:rPr>
              <a:t>6</a:t>
            </a:r>
            <a:r>
              <a:rPr lang="en-US" sz="1000" dirty="0">
                <a:solidFill>
                  <a:schemeClr val="tx1"/>
                </a:solidFill>
              </a:rPr>
              <a:t> </a:t>
            </a:r>
            <a:r>
              <a:rPr lang="en-US" sz="1000" dirty="0" smtClean="0">
                <a:solidFill>
                  <a:schemeClr val="tx1"/>
                </a:solidFill>
              </a:rPr>
              <a:t>(</a:t>
            </a:r>
            <a:r>
              <a:rPr lang="en-US" sz="1000" dirty="0">
                <a:solidFill>
                  <a:schemeClr val="tx1"/>
                </a:solidFill>
              </a:rPr>
              <a:t>none shown here)</a:t>
            </a:r>
          </a:p>
          <a:p>
            <a:pPr algn="ctr"/>
            <a:r>
              <a:rPr lang="en-US" sz="1000" dirty="0" smtClean="0">
                <a:solidFill>
                  <a:schemeClr val="tx1"/>
                </a:solidFill>
              </a:rPr>
              <a:t> </a:t>
            </a:r>
            <a:endParaRPr lang="en-US" sz="1000" dirty="0">
              <a:solidFill>
                <a:schemeClr val="tx1"/>
              </a:solidFill>
            </a:endParaRPr>
          </a:p>
        </p:txBody>
      </p:sp>
    </p:spTree>
    <p:extLst>
      <p:ext uri="{BB962C8B-B14F-4D97-AF65-F5344CB8AC3E}">
        <p14:creationId xmlns:p14="http://schemas.microsoft.com/office/powerpoint/2010/main" val="41024455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016714626"/>
              </p:ext>
            </p:extLst>
          </p:nvPr>
        </p:nvGraphicFramePr>
        <p:xfrm>
          <a:off x="381001" y="1066800"/>
          <a:ext cx="8458200" cy="1066800"/>
        </p:xfrm>
        <a:graphic>
          <a:graphicData uri="http://schemas.openxmlformats.org/drawingml/2006/table">
            <a:tbl>
              <a:tblPr firstRow="1" bandRow="1">
                <a:tableStyleId>{5C22544A-7EE6-4342-B048-85BDC9FD1C3A}</a:tableStyleId>
              </a:tblPr>
              <a:tblGrid>
                <a:gridCol w="1371599"/>
                <a:gridCol w="1447801"/>
                <a:gridCol w="1409700"/>
                <a:gridCol w="1409700"/>
                <a:gridCol w="1447799"/>
                <a:gridCol w="1371601"/>
              </a:tblGrid>
              <a:tr h="1066800">
                <a:tc>
                  <a:txBody>
                    <a:bodyPr/>
                    <a:lstStyle/>
                    <a:p>
                      <a:pPr algn="ctr"/>
                      <a:r>
                        <a:rPr kumimoji="0" lang="en-US" sz="1050" b="1" i="1" u="none" strike="noStrike" cap="none" normalizeH="0" baseline="0" dirty="0" smtClean="0">
                          <a:ln>
                            <a:noFill/>
                          </a:ln>
                          <a:solidFill>
                            <a:schemeClr val="tx1"/>
                          </a:solidFill>
                          <a:effectLst/>
                          <a:latin typeface="Times New Roman" pitchFamily="18" charset="0"/>
                          <a:cs typeface="Times New Roman" pitchFamily="18" charset="0"/>
                        </a:rPr>
                        <a:t>Telegram</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108227697"/>
              </p:ext>
            </p:extLst>
          </p:nvPr>
        </p:nvGraphicFramePr>
        <p:xfrm>
          <a:off x="381000" y="5334000"/>
          <a:ext cx="8458200" cy="1066800"/>
        </p:xfrm>
        <a:graphic>
          <a:graphicData uri="http://schemas.openxmlformats.org/drawingml/2006/table">
            <a:tbl>
              <a:tblPr firstRow="1" bandRow="1">
                <a:tableStyleId>{5C22544A-7EE6-4342-B048-85BDC9FD1C3A}</a:tableStyleId>
              </a:tblPr>
              <a:tblGrid>
                <a:gridCol w="1371600"/>
                <a:gridCol w="1447800"/>
                <a:gridCol w="1409700"/>
                <a:gridCol w="1409700"/>
                <a:gridCol w="1447800"/>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287292985"/>
              </p:ext>
            </p:extLst>
          </p:nvPr>
        </p:nvGraphicFramePr>
        <p:xfrm>
          <a:off x="381000" y="2133600"/>
          <a:ext cx="1371600" cy="3200400"/>
        </p:xfrm>
        <a:graphic>
          <a:graphicData uri="http://schemas.openxmlformats.org/drawingml/2006/table">
            <a:tbl>
              <a:tblPr firstRow="1" bandRow="1">
                <a:tableStyleId>{5C22544A-7EE6-4342-B048-85BDC9FD1C3A}</a:tableStyleId>
              </a:tblPr>
              <a:tblGrid>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389432800"/>
              </p:ext>
            </p:extLst>
          </p:nvPr>
        </p:nvGraphicFramePr>
        <p:xfrm>
          <a:off x="7467600" y="2133600"/>
          <a:ext cx="1371600" cy="3200400"/>
        </p:xfrm>
        <a:graphic>
          <a:graphicData uri="http://schemas.openxmlformats.org/drawingml/2006/table">
            <a:tbl>
              <a:tblPr firstRow="1" bandRow="1">
                <a:tableStyleId>{5C22544A-7EE6-4342-B048-85BDC9FD1C3A}</a:tableStyleId>
              </a:tblPr>
              <a:tblGrid>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7" name="TextBox 16"/>
          <p:cNvSpPr txBox="1"/>
          <p:nvPr/>
        </p:nvSpPr>
        <p:spPr>
          <a:xfrm>
            <a:off x="3886200" y="2133600"/>
            <a:ext cx="1447800" cy="553998"/>
          </a:xfrm>
          <a:prstGeom prst="rect">
            <a:avLst/>
          </a:prstGeom>
          <a:noFill/>
        </p:spPr>
        <p:txBody>
          <a:bodyPr wrap="square" rtlCol="0">
            <a:spAutoFit/>
          </a:bodyPr>
          <a:lstStyle/>
          <a:p>
            <a:pPr lvl="0" algn="ctr"/>
            <a:r>
              <a:rPr kumimoji="0" lang="en-US" sz="1200" b="1" i="1" u="none" strike="noStrike" cap="none" normalizeH="0" baseline="0" dirty="0" smtClean="0">
                <a:ln>
                  <a:noFill/>
                </a:ln>
                <a:solidFill>
                  <a:schemeClr val="tx1"/>
                </a:solidFill>
                <a:effectLst/>
                <a:latin typeface="Times New Roman" pitchFamily="18" charset="0"/>
                <a:cs typeface="Times New Roman" pitchFamily="18" charset="0"/>
              </a:rPr>
              <a:t>Abstract</a:t>
            </a:r>
            <a:endParaRPr kumimoji="0" lang="en-US" sz="1050" b="1" i="0" u="none" strike="noStrike" cap="none" normalizeH="0" baseline="0" dirty="0" smtClean="0">
              <a:ln>
                <a:noFill/>
              </a:ln>
              <a:solidFill>
                <a:schemeClr val="tx1"/>
              </a:solidFill>
              <a:effectLst/>
              <a:latin typeface="Times New Roman" pitchFamily="18" charset="0"/>
              <a:cs typeface="Times New Roman" pitchFamily="18" charset="0"/>
            </a:endParaRPr>
          </a:p>
          <a:p>
            <a:pPr algn="ctr"/>
            <a:endParaRPr lang="en-US" dirty="0"/>
          </a:p>
        </p:txBody>
      </p:sp>
      <p:sp>
        <p:nvSpPr>
          <p:cNvPr id="2" name="TextBox 1"/>
          <p:cNvSpPr txBox="1"/>
          <p:nvPr/>
        </p:nvSpPr>
        <p:spPr>
          <a:xfrm>
            <a:off x="359044" y="1295400"/>
            <a:ext cx="1447800" cy="553998"/>
          </a:xfrm>
          <a:prstGeom prst="rect">
            <a:avLst/>
          </a:prstGeom>
          <a:noFill/>
        </p:spPr>
        <p:txBody>
          <a:bodyPr wrap="square" rtlCol="0">
            <a:spAutoFit/>
          </a:bodyPr>
          <a:lstStyle/>
          <a:p>
            <a:r>
              <a:rPr lang="en-US" sz="1000" dirty="0" smtClean="0"/>
              <a:t>Washington’s Adjust-</a:t>
            </a:r>
            <a:r>
              <a:rPr lang="en-US" sz="1000" dirty="0" err="1" smtClean="0"/>
              <a:t>ments</a:t>
            </a:r>
            <a:r>
              <a:rPr lang="en-US" sz="1000" dirty="0" smtClean="0"/>
              <a:t> – hoped for Unity (Not!)</a:t>
            </a:r>
            <a:endParaRPr lang="en-US" sz="1000" dirty="0"/>
          </a:p>
        </p:txBody>
      </p:sp>
      <p:sp>
        <p:nvSpPr>
          <p:cNvPr id="4" name="TextBox 3"/>
          <p:cNvSpPr txBox="1"/>
          <p:nvPr/>
        </p:nvSpPr>
        <p:spPr>
          <a:xfrm>
            <a:off x="1333500" y="1060803"/>
            <a:ext cx="533400" cy="246221"/>
          </a:xfrm>
          <a:prstGeom prst="rect">
            <a:avLst/>
          </a:prstGeom>
          <a:noFill/>
        </p:spPr>
        <p:txBody>
          <a:bodyPr wrap="square" rtlCol="0">
            <a:spAutoFit/>
          </a:bodyPr>
          <a:lstStyle/>
          <a:p>
            <a:r>
              <a:rPr lang="en-US" sz="1000" dirty="0" smtClean="0"/>
              <a:t>p 118</a:t>
            </a:r>
            <a:endParaRPr lang="en-US" sz="1000" dirty="0"/>
          </a:p>
        </p:txBody>
      </p:sp>
      <p:sp>
        <p:nvSpPr>
          <p:cNvPr id="11" name="TextBox 10"/>
          <p:cNvSpPr txBox="1"/>
          <p:nvPr/>
        </p:nvSpPr>
        <p:spPr>
          <a:xfrm>
            <a:off x="1844944" y="1238617"/>
            <a:ext cx="1447800" cy="861774"/>
          </a:xfrm>
          <a:prstGeom prst="rect">
            <a:avLst/>
          </a:prstGeom>
          <a:noFill/>
        </p:spPr>
        <p:txBody>
          <a:bodyPr wrap="square" rtlCol="0">
            <a:spAutoFit/>
          </a:bodyPr>
          <a:lstStyle/>
          <a:p>
            <a:pPr algn="ctr"/>
            <a:r>
              <a:rPr lang="en-US" sz="1000" dirty="0" smtClean="0"/>
              <a:t>Role of Govt.</a:t>
            </a:r>
          </a:p>
          <a:p>
            <a:endParaRPr lang="en-US" sz="1000" dirty="0"/>
          </a:p>
          <a:p>
            <a:pPr algn="ctr"/>
            <a:r>
              <a:rPr lang="en-US" sz="1000" dirty="0" smtClean="0"/>
              <a:t>Jefferson - - - Hamilton</a:t>
            </a:r>
          </a:p>
          <a:p>
            <a:pPr algn="ctr"/>
            <a:r>
              <a:rPr lang="en-US" sz="1000" dirty="0" smtClean="0"/>
              <a:t>(Small)           (Powerful)</a:t>
            </a:r>
          </a:p>
          <a:p>
            <a:pPr algn="ctr"/>
            <a:endParaRPr lang="en-US" sz="1000" dirty="0"/>
          </a:p>
        </p:txBody>
      </p:sp>
      <p:sp>
        <p:nvSpPr>
          <p:cNvPr id="12" name="TextBox 11"/>
          <p:cNvSpPr txBox="1"/>
          <p:nvPr/>
        </p:nvSpPr>
        <p:spPr>
          <a:xfrm>
            <a:off x="2781300" y="1023065"/>
            <a:ext cx="533400" cy="246221"/>
          </a:xfrm>
          <a:prstGeom prst="rect">
            <a:avLst/>
          </a:prstGeom>
          <a:noFill/>
        </p:spPr>
        <p:txBody>
          <a:bodyPr wrap="square" rtlCol="0">
            <a:spAutoFit/>
          </a:bodyPr>
          <a:lstStyle/>
          <a:p>
            <a:r>
              <a:rPr lang="en-US" sz="1000" dirty="0" smtClean="0"/>
              <a:t>p 120</a:t>
            </a:r>
            <a:endParaRPr lang="en-US" sz="1000" dirty="0"/>
          </a:p>
        </p:txBody>
      </p:sp>
      <p:cxnSp>
        <p:nvCxnSpPr>
          <p:cNvPr id="6" name="Straight Arrow Connector 5"/>
          <p:cNvCxnSpPr/>
          <p:nvPr/>
        </p:nvCxnSpPr>
        <p:spPr>
          <a:xfrm flipH="1">
            <a:off x="2298915" y="1463625"/>
            <a:ext cx="152400" cy="104001"/>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2590800" y="1457726"/>
            <a:ext cx="152400" cy="104001"/>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209441" y="1270119"/>
            <a:ext cx="1447800" cy="861774"/>
          </a:xfrm>
          <a:prstGeom prst="rect">
            <a:avLst/>
          </a:prstGeom>
          <a:noFill/>
        </p:spPr>
        <p:txBody>
          <a:bodyPr wrap="square" rtlCol="0">
            <a:spAutoFit/>
          </a:bodyPr>
          <a:lstStyle/>
          <a:p>
            <a:pPr algn="ctr"/>
            <a:r>
              <a:rPr lang="en-US" sz="1000" dirty="0" smtClean="0"/>
              <a:t>2 Parties Started</a:t>
            </a:r>
          </a:p>
          <a:p>
            <a:endParaRPr lang="en-US" sz="1000" dirty="0"/>
          </a:p>
          <a:p>
            <a:pPr algn="ctr"/>
            <a:r>
              <a:rPr lang="en-US" sz="1000" dirty="0" smtClean="0"/>
              <a:t>Demo-</a:t>
            </a:r>
            <a:r>
              <a:rPr lang="en-US" sz="1000" dirty="0" err="1" smtClean="0"/>
              <a:t>Repub</a:t>
            </a:r>
            <a:r>
              <a:rPr lang="en-US" sz="1000" dirty="0"/>
              <a:t> </a:t>
            </a:r>
            <a:r>
              <a:rPr lang="en-US" sz="1000" dirty="0" smtClean="0"/>
              <a:t>- - - - Fed</a:t>
            </a:r>
          </a:p>
          <a:p>
            <a:pPr algn="ctr"/>
            <a:r>
              <a:rPr lang="en-US" sz="1000" dirty="0" smtClean="0"/>
              <a:t>(Small)                 (Strong)</a:t>
            </a:r>
          </a:p>
          <a:p>
            <a:pPr algn="ctr"/>
            <a:endParaRPr lang="en-US" sz="1000" dirty="0"/>
          </a:p>
        </p:txBody>
      </p:sp>
      <p:sp>
        <p:nvSpPr>
          <p:cNvPr id="20" name="TextBox 19"/>
          <p:cNvSpPr txBox="1"/>
          <p:nvPr/>
        </p:nvSpPr>
        <p:spPr>
          <a:xfrm>
            <a:off x="4145797" y="1049179"/>
            <a:ext cx="533400" cy="246221"/>
          </a:xfrm>
          <a:prstGeom prst="rect">
            <a:avLst/>
          </a:prstGeom>
          <a:noFill/>
        </p:spPr>
        <p:txBody>
          <a:bodyPr wrap="square" rtlCol="0">
            <a:spAutoFit/>
          </a:bodyPr>
          <a:lstStyle/>
          <a:p>
            <a:r>
              <a:rPr lang="en-US" sz="1000" dirty="0" smtClean="0"/>
              <a:t>p 121</a:t>
            </a:r>
            <a:endParaRPr lang="en-US" sz="1000" dirty="0"/>
          </a:p>
        </p:txBody>
      </p:sp>
      <p:sp>
        <p:nvSpPr>
          <p:cNvPr id="21" name="TextBox 20"/>
          <p:cNvSpPr txBox="1"/>
          <p:nvPr/>
        </p:nvSpPr>
        <p:spPr>
          <a:xfrm>
            <a:off x="4626244" y="1278328"/>
            <a:ext cx="1447800" cy="1015663"/>
          </a:xfrm>
          <a:prstGeom prst="rect">
            <a:avLst/>
          </a:prstGeom>
          <a:noFill/>
        </p:spPr>
        <p:txBody>
          <a:bodyPr wrap="square" rtlCol="0">
            <a:spAutoFit/>
          </a:bodyPr>
          <a:lstStyle/>
          <a:p>
            <a:pPr algn="ctr"/>
            <a:r>
              <a:rPr lang="en-US" sz="1000" b="1" u="sng" dirty="0" smtClean="0"/>
              <a:t>Section 1</a:t>
            </a:r>
          </a:p>
          <a:p>
            <a:pPr algn="ctr"/>
            <a:r>
              <a:rPr lang="en-US" sz="1000" dirty="0" smtClean="0"/>
              <a:t>The two strongest ideologies</a:t>
            </a:r>
          </a:p>
          <a:p>
            <a:pPr algn="ctr"/>
            <a:r>
              <a:rPr lang="en-US" sz="1000" dirty="0" smtClean="0"/>
              <a:t>=</a:t>
            </a:r>
            <a:endParaRPr lang="en-US" sz="1000" dirty="0"/>
          </a:p>
          <a:p>
            <a:pPr algn="ctr"/>
            <a:r>
              <a:rPr lang="en-US" sz="1000" dirty="0" smtClean="0"/>
              <a:t>Two Political Parties</a:t>
            </a:r>
          </a:p>
          <a:p>
            <a:pPr algn="ctr"/>
            <a:endParaRPr lang="en-US" sz="1000" dirty="0"/>
          </a:p>
        </p:txBody>
      </p:sp>
      <p:sp>
        <p:nvSpPr>
          <p:cNvPr id="22" name="TextBox 21"/>
          <p:cNvSpPr txBox="1"/>
          <p:nvPr/>
        </p:nvSpPr>
        <p:spPr>
          <a:xfrm>
            <a:off x="5372100" y="1023066"/>
            <a:ext cx="948625" cy="246221"/>
          </a:xfrm>
          <a:prstGeom prst="rect">
            <a:avLst/>
          </a:prstGeom>
          <a:noFill/>
        </p:spPr>
        <p:txBody>
          <a:bodyPr wrap="square" rtlCol="0">
            <a:spAutoFit/>
          </a:bodyPr>
          <a:lstStyle/>
          <a:p>
            <a:r>
              <a:rPr lang="en-US" sz="1000" dirty="0" smtClean="0"/>
              <a:t>p 118-121</a:t>
            </a:r>
            <a:endParaRPr lang="en-US" sz="1000" dirty="0"/>
          </a:p>
        </p:txBody>
      </p:sp>
      <p:sp>
        <p:nvSpPr>
          <p:cNvPr id="23" name="TextBox 22"/>
          <p:cNvSpPr txBox="1"/>
          <p:nvPr/>
        </p:nvSpPr>
        <p:spPr>
          <a:xfrm>
            <a:off x="5997844" y="1218738"/>
            <a:ext cx="1524000" cy="1015663"/>
          </a:xfrm>
          <a:prstGeom prst="rect">
            <a:avLst/>
          </a:prstGeom>
          <a:noFill/>
        </p:spPr>
        <p:txBody>
          <a:bodyPr wrap="square" rtlCol="0">
            <a:spAutoFit/>
          </a:bodyPr>
          <a:lstStyle/>
          <a:p>
            <a:pPr algn="ctr"/>
            <a:r>
              <a:rPr lang="en-US" sz="1000" dirty="0" smtClean="0"/>
              <a:t>3 Reasons for NOT direct democracy</a:t>
            </a:r>
          </a:p>
          <a:p>
            <a:pPr algn="ctr"/>
            <a:endParaRPr lang="en-US" sz="1000" dirty="0"/>
          </a:p>
          <a:p>
            <a:pPr algn="ctr"/>
            <a:r>
              <a:rPr lang="en-US" sz="1000" dirty="0" smtClean="0"/>
              <a:t>But keep consent of the people – filtered consent</a:t>
            </a:r>
          </a:p>
          <a:p>
            <a:pPr algn="ctr"/>
            <a:endParaRPr lang="en-US" sz="1000" dirty="0"/>
          </a:p>
        </p:txBody>
      </p:sp>
      <p:sp>
        <p:nvSpPr>
          <p:cNvPr id="24" name="TextBox 23"/>
          <p:cNvSpPr txBox="1"/>
          <p:nvPr/>
        </p:nvSpPr>
        <p:spPr>
          <a:xfrm>
            <a:off x="7010400" y="1026942"/>
            <a:ext cx="533400" cy="246221"/>
          </a:xfrm>
          <a:prstGeom prst="rect">
            <a:avLst/>
          </a:prstGeom>
          <a:noFill/>
        </p:spPr>
        <p:txBody>
          <a:bodyPr wrap="square" rtlCol="0">
            <a:spAutoFit/>
          </a:bodyPr>
          <a:lstStyle/>
          <a:p>
            <a:r>
              <a:rPr lang="en-US" sz="1000" dirty="0" smtClean="0"/>
              <a:t>p 122</a:t>
            </a:r>
            <a:endParaRPr lang="en-US" sz="1000" dirty="0"/>
          </a:p>
        </p:txBody>
      </p:sp>
      <p:sp>
        <p:nvSpPr>
          <p:cNvPr id="25" name="TextBox 24"/>
          <p:cNvSpPr txBox="1"/>
          <p:nvPr/>
        </p:nvSpPr>
        <p:spPr>
          <a:xfrm>
            <a:off x="7372673" y="1201252"/>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H. of Rep.</a:t>
            </a:r>
          </a:p>
          <a:p>
            <a:pPr algn="ctr"/>
            <a:r>
              <a:rPr lang="en-US" sz="1000" dirty="0" smtClean="0"/>
              <a:t>Directly elected – 2 </a:t>
            </a:r>
            <a:r>
              <a:rPr lang="en-US" sz="1000" dirty="0" err="1" smtClean="0"/>
              <a:t>yrs</a:t>
            </a:r>
            <a:r>
              <a:rPr lang="en-US" sz="1000" dirty="0" smtClean="0"/>
              <a:t> based on population </a:t>
            </a:r>
          </a:p>
          <a:p>
            <a:pPr algn="ctr"/>
            <a:r>
              <a:rPr lang="en-US" sz="1000" dirty="0" smtClean="0"/>
              <a:t>1 rep per # of people</a:t>
            </a:r>
          </a:p>
          <a:p>
            <a:pPr algn="ctr"/>
            <a:endParaRPr lang="en-US" sz="1000" dirty="0"/>
          </a:p>
        </p:txBody>
      </p:sp>
      <p:sp>
        <p:nvSpPr>
          <p:cNvPr id="26" name="TextBox 25"/>
          <p:cNvSpPr txBox="1"/>
          <p:nvPr/>
        </p:nvSpPr>
        <p:spPr>
          <a:xfrm>
            <a:off x="8420100" y="1001378"/>
            <a:ext cx="533400" cy="246221"/>
          </a:xfrm>
          <a:prstGeom prst="rect">
            <a:avLst/>
          </a:prstGeom>
          <a:noFill/>
        </p:spPr>
        <p:txBody>
          <a:bodyPr wrap="square" rtlCol="0">
            <a:spAutoFit/>
          </a:bodyPr>
          <a:lstStyle/>
          <a:p>
            <a:r>
              <a:rPr lang="en-US" sz="1000" dirty="0" smtClean="0"/>
              <a:t>p 123</a:t>
            </a:r>
            <a:endParaRPr lang="en-US" sz="1000" dirty="0"/>
          </a:p>
        </p:txBody>
      </p:sp>
      <p:sp>
        <p:nvSpPr>
          <p:cNvPr id="27" name="TextBox 26"/>
          <p:cNvSpPr txBox="1"/>
          <p:nvPr/>
        </p:nvSpPr>
        <p:spPr>
          <a:xfrm>
            <a:off x="7398503" y="2270922"/>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Senate</a:t>
            </a:r>
          </a:p>
          <a:p>
            <a:pPr algn="ctr"/>
            <a:r>
              <a:rPr lang="en-US" sz="1000" dirty="0" smtClean="0"/>
              <a:t>For 6 </a:t>
            </a:r>
            <a:r>
              <a:rPr lang="en-US" sz="1000" dirty="0" err="1" smtClean="0"/>
              <a:t>yrs</a:t>
            </a:r>
            <a:r>
              <a:rPr lang="en-US" sz="1000" dirty="0" smtClean="0"/>
              <a:t> – 2 per state</a:t>
            </a:r>
          </a:p>
          <a:p>
            <a:pPr algn="ctr"/>
            <a:r>
              <a:rPr lang="en-US" sz="1000" dirty="0" smtClean="0"/>
              <a:t>Before 1913 elected by state legislature</a:t>
            </a:r>
          </a:p>
          <a:p>
            <a:pPr algn="ctr"/>
            <a:endParaRPr lang="en-US" sz="1000" dirty="0"/>
          </a:p>
        </p:txBody>
      </p:sp>
      <p:sp>
        <p:nvSpPr>
          <p:cNvPr id="28" name="TextBox 27"/>
          <p:cNvSpPr txBox="1"/>
          <p:nvPr/>
        </p:nvSpPr>
        <p:spPr>
          <a:xfrm>
            <a:off x="8340671" y="2086074"/>
            <a:ext cx="533400" cy="246221"/>
          </a:xfrm>
          <a:prstGeom prst="rect">
            <a:avLst/>
          </a:prstGeom>
          <a:noFill/>
        </p:spPr>
        <p:txBody>
          <a:bodyPr wrap="square" rtlCol="0">
            <a:spAutoFit/>
          </a:bodyPr>
          <a:lstStyle/>
          <a:p>
            <a:r>
              <a:rPr lang="en-US" sz="1000" dirty="0" smtClean="0"/>
              <a:t>p 123</a:t>
            </a:r>
            <a:endParaRPr lang="en-US" sz="1000" dirty="0"/>
          </a:p>
        </p:txBody>
      </p:sp>
      <p:sp>
        <p:nvSpPr>
          <p:cNvPr id="29" name="TextBox 28"/>
          <p:cNvSpPr txBox="1"/>
          <p:nvPr/>
        </p:nvSpPr>
        <p:spPr>
          <a:xfrm>
            <a:off x="7372673" y="3347958"/>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President</a:t>
            </a:r>
          </a:p>
          <a:p>
            <a:pPr algn="ctr"/>
            <a:r>
              <a:rPr lang="en-US" sz="1000" dirty="0" smtClean="0"/>
              <a:t># of Senators plus # of H. of Rep = Electoral College</a:t>
            </a:r>
          </a:p>
          <a:p>
            <a:pPr algn="ctr"/>
            <a:r>
              <a:rPr lang="en-US" sz="1000" dirty="0" smtClean="0"/>
              <a:t>4 </a:t>
            </a:r>
            <a:r>
              <a:rPr lang="en-US" sz="1000" dirty="0" err="1" smtClean="0"/>
              <a:t>yrs</a:t>
            </a:r>
            <a:r>
              <a:rPr lang="en-US" sz="1000" dirty="0" smtClean="0"/>
              <a:t> – not popular vote</a:t>
            </a:r>
          </a:p>
          <a:p>
            <a:pPr algn="ctr"/>
            <a:endParaRPr lang="en-US" sz="1000" dirty="0"/>
          </a:p>
        </p:txBody>
      </p:sp>
      <p:sp>
        <p:nvSpPr>
          <p:cNvPr id="30" name="TextBox 29"/>
          <p:cNvSpPr txBox="1"/>
          <p:nvPr/>
        </p:nvSpPr>
        <p:spPr>
          <a:xfrm>
            <a:off x="8314841" y="3163110"/>
            <a:ext cx="533400" cy="246221"/>
          </a:xfrm>
          <a:prstGeom prst="rect">
            <a:avLst/>
          </a:prstGeom>
          <a:noFill/>
        </p:spPr>
        <p:txBody>
          <a:bodyPr wrap="square" rtlCol="0">
            <a:spAutoFit/>
          </a:bodyPr>
          <a:lstStyle/>
          <a:p>
            <a:r>
              <a:rPr lang="en-US" sz="1000" dirty="0" smtClean="0"/>
              <a:t>p 124</a:t>
            </a:r>
            <a:endParaRPr lang="en-US" sz="1000" dirty="0"/>
          </a:p>
        </p:txBody>
      </p:sp>
      <p:sp>
        <p:nvSpPr>
          <p:cNvPr id="31" name="TextBox 30"/>
          <p:cNvSpPr txBox="1"/>
          <p:nvPr/>
        </p:nvSpPr>
        <p:spPr>
          <a:xfrm>
            <a:off x="7402378" y="4419600"/>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Supreme Court</a:t>
            </a:r>
          </a:p>
          <a:p>
            <a:pPr algn="ctr"/>
            <a:r>
              <a:rPr lang="en-US" sz="1000" dirty="0" smtClean="0"/>
              <a:t>Nominated by Pres.  Consent of Senate</a:t>
            </a:r>
          </a:p>
          <a:p>
            <a:pPr algn="ctr"/>
            <a:r>
              <a:rPr lang="en-US" sz="1000" dirty="0"/>
              <a:t>f</a:t>
            </a:r>
            <a:r>
              <a:rPr lang="en-US" sz="1000" dirty="0" smtClean="0"/>
              <a:t>or life</a:t>
            </a:r>
          </a:p>
          <a:p>
            <a:pPr algn="ctr"/>
            <a:endParaRPr lang="en-US" sz="1000" dirty="0"/>
          </a:p>
        </p:txBody>
      </p:sp>
      <p:sp>
        <p:nvSpPr>
          <p:cNvPr id="32" name="TextBox 31"/>
          <p:cNvSpPr txBox="1"/>
          <p:nvPr/>
        </p:nvSpPr>
        <p:spPr>
          <a:xfrm>
            <a:off x="8344546" y="4221837"/>
            <a:ext cx="533400" cy="246221"/>
          </a:xfrm>
          <a:prstGeom prst="rect">
            <a:avLst/>
          </a:prstGeom>
          <a:noFill/>
        </p:spPr>
        <p:txBody>
          <a:bodyPr wrap="square" rtlCol="0">
            <a:spAutoFit/>
          </a:bodyPr>
          <a:lstStyle/>
          <a:p>
            <a:r>
              <a:rPr lang="en-US" sz="1000" dirty="0" smtClean="0"/>
              <a:t>p 124</a:t>
            </a:r>
            <a:endParaRPr lang="en-US" sz="1000" dirty="0"/>
          </a:p>
        </p:txBody>
      </p:sp>
      <p:sp>
        <p:nvSpPr>
          <p:cNvPr id="33" name="TextBox 32"/>
          <p:cNvSpPr txBox="1"/>
          <p:nvPr/>
        </p:nvSpPr>
        <p:spPr>
          <a:xfrm>
            <a:off x="7449841" y="5458510"/>
            <a:ext cx="1745497" cy="1015663"/>
          </a:xfrm>
          <a:prstGeom prst="rect">
            <a:avLst/>
          </a:prstGeom>
          <a:noFill/>
        </p:spPr>
        <p:txBody>
          <a:bodyPr wrap="square" rtlCol="0">
            <a:spAutoFit/>
          </a:bodyPr>
          <a:lstStyle/>
          <a:p>
            <a:r>
              <a:rPr lang="en-US" sz="1000" dirty="0" smtClean="0"/>
              <a:t>Removal from Office</a:t>
            </a:r>
          </a:p>
          <a:p>
            <a:r>
              <a:rPr lang="en-US" sz="1000" dirty="0" smtClean="0"/>
              <a:t>*Voted out</a:t>
            </a:r>
          </a:p>
          <a:p>
            <a:r>
              <a:rPr lang="en-US" sz="1000" dirty="0"/>
              <a:t>*</a:t>
            </a:r>
            <a:r>
              <a:rPr lang="en-US" sz="1000" dirty="0" smtClean="0"/>
              <a:t>Congress – by members</a:t>
            </a:r>
          </a:p>
          <a:p>
            <a:r>
              <a:rPr lang="en-US" sz="1000" dirty="0" smtClean="0"/>
              <a:t>*</a:t>
            </a:r>
            <a:r>
              <a:rPr lang="en-US" sz="1000" dirty="0" err="1" smtClean="0"/>
              <a:t>Pres</a:t>
            </a:r>
            <a:r>
              <a:rPr lang="en-US" sz="1000" dirty="0" smtClean="0"/>
              <a:t> – impeach by the </a:t>
            </a:r>
          </a:p>
          <a:p>
            <a:r>
              <a:rPr lang="en-US" sz="1000" dirty="0" smtClean="0"/>
              <a:t>H of Rep, Trial by Senate</a:t>
            </a:r>
          </a:p>
          <a:p>
            <a:endParaRPr lang="en-US" sz="1000" dirty="0"/>
          </a:p>
        </p:txBody>
      </p:sp>
      <p:sp>
        <p:nvSpPr>
          <p:cNvPr id="34" name="TextBox 33"/>
          <p:cNvSpPr txBox="1"/>
          <p:nvPr/>
        </p:nvSpPr>
        <p:spPr>
          <a:xfrm>
            <a:off x="8318715" y="5288637"/>
            <a:ext cx="533400" cy="246221"/>
          </a:xfrm>
          <a:prstGeom prst="rect">
            <a:avLst/>
          </a:prstGeom>
          <a:noFill/>
        </p:spPr>
        <p:txBody>
          <a:bodyPr wrap="square" rtlCol="0">
            <a:spAutoFit/>
          </a:bodyPr>
          <a:lstStyle/>
          <a:p>
            <a:r>
              <a:rPr lang="en-US" sz="1000" dirty="0" smtClean="0"/>
              <a:t>p 124</a:t>
            </a:r>
            <a:endParaRPr lang="en-US" sz="1000" dirty="0"/>
          </a:p>
        </p:txBody>
      </p:sp>
      <p:sp>
        <p:nvSpPr>
          <p:cNvPr id="35" name="TextBox 34"/>
          <p:cNvSpPr txBox="1"/>
          <p:nvPr/>
        </p:nvSpPr>
        <p:spPr>
          <a:xfrm>
            <a:off x="5924873" y="5534858"/>
            <a:ext cx="1447800" cy="707886"/>
          </a:xfrm>
          <a:prstGeom prst="rect">
            <a:avLst/>
          </a:prstGeom>
          <a:noFill/>
        </p:spPr>
        <p:txBody>
          <a:bodyPr wrap="square" rtlCol="0">
            <a:spAutoFit/>
          </a:bodyPr>
          <a:lstStyle/>
          <a:p>
            <a:pPr algn="ctr"/>
            <a:r>
              <a:rPr lang="en-US" sz="1000" b="1" u="sng" dirty="0" smtClean="0"/>
              <a:t>Section 2</a:t>
            </a:r>
          </a:p>
          <a:p>
            <a:pPr algn="ctr"/>
            <a:r>
              <a:rPr lang="en-US" sz="1000" dirty="0" smtClean="0"/>
              <a:t>The meaning of “filtered” consent</a:t>
            </a:r>
          </a:p>
          <a:p>
            <a:pPr algn="ctr"/>
            <a:endParaRPr lang="en-US" sz="1000" dirty="0"/>
          </a:p>
        </p:txBody>
      </p:sp>
      <p:sp>
        <p:nvSpPr>
          <p:cNvPr id="36" name="TextBox 35"/>
          <p:cNvSpPr txBox="1"/>
          <p:nvPr/>
        </p:nvSpPr>
        <p:spPr>
          <a:xfrm>
            <a:off x="6670729" y="5279596"/>
            <a:ext cx="948625" cy="246221"/>
          </a:xfrm>
          <a:prstGeom prst="rect">
            <a:avLst/>
          </a:prstGeom>
          <a:noFill/>
        </p:spPr>
        <p:txBody>
          <a:bodyPr wrap="square" rtlCol="0">
            <a:spAutoFit/>
          </a:bodyPr>
          <a:lstStyle/>
          <a:p>
            <a:r>
              <a:rPr lang="en-US" sz="1000" dirty="0" smtClean="0"/>
              <a:t>p 121-124</a:t>
            </a:r>
            <a:endParaRPr lang="en-US" sz="1000" dirty="0"/>
          </a:p>
        </p:txBody>
      </p:sp>
      <p:sp>
        <p:nvSpPr>
          <p:cNvPr id="37" name="TextBox 36"/>
          <p:cNvSpPr txBox="1"/>
          <p:nvPr/>
        </p:nvSpPr>
        <p:spPr>
          <a:xfrm>
            <a:off x="4553918" y="5476101"/>
            <a:ext cx="1520125" cy="707886"/>
          </a:xfrm>
          <a:prstGeom prst="rect">
            <a:avLst/>
          </a:prstGeom>
          <a:noFill/>
        </p:spPr>
        <p:txBody>
          <a:bodyPr wrap="square" rtlCol="0">
            <a:spAutoFit/>
          </a:bodyPr>
          <a:lstStyle/>
          <a:p>
            <a:pPr algn="ctr"/>
            <a:r>
              <a:rPr lang="en-US" sz="1000" b="1" u="sng" dirty="0" smtClean="0"/>
              <a:t>Note</a:t>
            </a:r>
            <a:r>
              <a:rPr lang="en-US" sz="1000" dirty="0" smtClean="0"/>
              <a:t> – I did five subsections for </a:t>
            </a:r>
            <a:r>
              <a:rPr lang="en-US" sz="1000" u="sng" dirty="0"/>
              <a:t>S</a:t>
            </a:r>
            <a:r>
              <a:rPr lang="en-US" sz="1000" u="sng" dirty="0" smtClean="0"/>
              <a:t>ection 3 </a:t>
            </a:r>
            <a:r>
              <a:rPr lang="en-US" sz="1000" dirty="0" smtClean="0"/>
              <a:t>(not shown here)</a:t>
            </a:r>
          </a:p>
          <a:p>
            <a:pPr algn="ctr"/>
            <a:endParaRPr lang="en-US" sz="1000" dirty="0"/>
          </a:p>
        </p:txBody>
      </p:sp>
      <p:sp>
        <p:nvSpPr>
          <p:cNvPr id="38" name="TextBox 37"/>
          <p:cNvSpPr txBox="1"/>
          <p:nvPr/>
        </p:nvSpPr>
        <p:spPr>
          <a:xfrm>
            <a:off x="3128074" y="5458510"/>
            <a:ext cx="1447800" cy="1169551"/>
          </a:xfrm>
          <a:prstGeom prst="rect">
            <a:avLst/>
          </a:prstGeom>
          <a:noFill/>
        </p:spPr>
        <p:txBody>
          <a:bodyPr wrap="square" rtlCol="0">
            <a:spAutoFit/>
          </a:bodyPr>
          <a:lstStyle/>
          <a:p>
            <a:pPr algn="ctr"/>
            <a:r>
              <a:rPr lang="en-US" sz="1000" b="1" u="sng" dirty="0" smtClean="0"/>
              <a:t>Section 3</a:t>
            </a:r>
          </a:p>
          <a:p>
            <a:pPr algn="ctr"/>
            <a:r>
              <a:rPr lang="en-US" sz="1000" dirty="0" smtClean="0"/>
              <a:t>pp. 125-127 Contrasting US system of elections (winner take all) with Parliament (proportional)</a:t>
            </a:r>
          </a:p>
          <a:p>
            <a:pPr algn="ctr"/>
            <a:endParaRPr lang="en-US" sz="1000" dirty="0"/>
          </a:p>
        </p:txBody>
      </p:sp>
      <p:sp>
        <p:nvSpPr>
          <p:cNvPr id="39" name="TextBox 38"/>
          <p:cNvSpPr txBox="1"/>
          <p:nvPr/>
        </p:nvSpPr>
        <p:spPr>
          <a:xfrm>
            <a:off x="3886200" y="5288636"/>
            <a:ext cx="948625" cy="246221"/>
          </a:xfrm>
          <a:prstGeom prst="rect">
            <a:avLst/>
          </a:prstGeom>
          <a:noFill/>
        </p:spPr>
        <p:txBody>
          <a:bodyPr wrap="square" rtlCol="0">
            <a:spAutoFit/>
          </a:bodyPr>
          <a:lstStyle/>
          <a:p>
            <a:r>
              <a:rPr lang="en-US" sz="1000" dirty="0" smtClean="0"/>
              <a:t>p 121-124</a:t>
            </a:r>
            <a:endParaRPr lang="en-US" sz="1000" dirty="0"/>
          </a:p>
        </p:txBody>
      </p:sp>
      <p:sp>
        <p:nvSpPr>
          <p:cNvPr id="42" name="TextBox 41"/>
          <p:cNvSpPr txBox="1"/>
          <p:nvPr/>
        </p:nvSpPr>
        <p:spPr>
          <a:xfrm>
            <a:off x="1711272" y="5479338"/>
            <a:ext cx="1520125" cy="707886"/>
          </a:xfrm>
          <a:prstGeom prst="rect">
            <a:avLst/>
          </a:prstGeom>
          <a:noFill/>
        </p:spPr>
        <p:txBody>
          <a:bodyPr wrap="square" rtlCol="0">
            <a:spAutoFit/>
          </a:bodyPr>
          <a:lstStyle/>
          <a:p>
            <a:pPr algn="ctr"/>
            <a:r>
              <a:rPr lang="en-US" sz="1000" b="1" u="sng" dirty="0" smtClean="0"/>
              <a:t>Note</a:t>
            </a:r>
            <a:r>
              <a:rPr lang="en-US" sz="1000" dirty="0" smtClean="0"/>
              <a:t> – I did three subsections for </a:t>
            </a:r>
            <a:r>
              <a:rPr lang="en-US" sz="1000" u="sng" dirty="0"/>
              <a:t>S</a:t>
            </a:r>
            <a:r>
              <a:rPr lang="en-US" sz="1000" u="sng" dirty="0" smtClean="0"/>
              <a:t>ection 4 </a:t>
            </a:r>
            <a:r>
              <a:rPr lang="en-US" sz="1000" dirty="0" smtClean="0"/>
              <a:t>(not shown here)</a:t>
            </a:r>
          </a:p>
          <a:p>
            <a:pPr algn="ctr"/>
            <a:endParaRPr lang="en-US" sz="1000" dirty="0"/>
          </a:p>
        </p:txBody>
      </p:sp>
      <p:sp>
        <p:nvSpPr>
          <p:cNvPr id="43" name="TextBox 42"/>
          <p:cNvSpPr txBox="1"/>
          <p:nvPr/>
        </p:nvSpPr>
        <p:spPr>
          <a:xfrm>
            <a:off x="304800" y="5305961"/>
            <a:ext cx="1447800" cy="1323439"/>
          </a:xfrm>
          <a:prstGeom prst="rect">
            <a:avLst/>
          </a:prstGeom>
          <a:noFill/>
        </p:spPr>
        <p:txBody>
          <a:bodyPr wrap="square" rtlCol="0">
            <a:spAutoFit/>
          </a:bodyPr>
          <a:lstStyle/>
          <a:p>
            <a:r>
              <a:rPr lang="en-US" sz="1000" b="1" u="sng" dirty="0" smtClean="0"/>
              <a:t>Section 4</a:t>
            </a:r>
          </a:p>
          <a:p>
            <a:pPr marL="228600" indent="-228600">
              <a:buAutoNum type="arabicPeriod"/>
            </a:pPr>
            <a:r>
              <a:rPr lang="en-US" sz="1000" dirty="0" smtClean="0"/>
              <a:t>The conditions when 3</a:t>
            </a:r>
            <a:r>
              <a:rPr lang="en-US" sz="1000" baseline="30000" dirty="0" smtClean="0"/>
              <a:t>rd</a:t>
            </a:r>
            <a:r>
              <a:rPr lang="en-US" sz="1000" dirty="0" smtClean="0"/>
              <a:t> parties have impact</a:t>
            </a:r>
          </a:p>
          <a:p>
            <a:pPr marL="228600" indent="-228600">
              <a:buAutoNum type="arabicPeriod"/>
            </a:pPr>
            <a:r>
              <a:rPr lang="en-US" sz="1000" dirty="0" smtClean="0"/>
              <a:t>How </a:t>
            </a:r>
            <a:r>
              <a:rPr lang="en-US" sz="1000" dirty="0"/>
              <a:t>c</a:t>
            </a:r>
            <a:r>
              <a:rPr lang="en-US" sz="1000" dirty="0" smtClean="0"/>
              <a:t>andidates must position themselves to win</a:t>
            </a:r>
          </a:p>
          <a:p>
            <a:pPr algn="ctr"/>
            <a:endParaRPr lang="en-US" sz="1000" dirty="0"/>
          </a:p>
        </p:txBody>
      </p:sp>
      <p:sp>
        <p:nvSpPr>
          <p:cNvPr id="44" name="TextBox 43"/>
          <p:cNvSpPr txBox="1"/>
          <p:nvPr/>
        </p:nvSpPr>
        <p:spPr>
          <a:xfrm>
            <a:off x="1104900" y="5288635"/>
            <a:ext cx="948625" cy="246221"/>
          </a:xfrm>
          <a:prstGeom prst="rect">
            <a:avLst/>
          </a:prstGeom>
          <a:noFill/>
        </p:spPr>
        <p:txBody>
          <a:bodyPr wrap="square" rtlCol="0">
            <a:spAutoFit/>
          </a:bodyPr>
          <a:lstStyle/>
          <a:p>
            <a:r>
              <a:rPr lang="en-US" sz="1000" dirty="0" smtClean="0"/>
              <a:t>P127-130</a:t>
            </a:r>
            <a:endParaRPr lang="en-US" sz="1000" dirty="0"/>
          </a:p>
        </p:txBody>
      </p:sp>
      <p:sp>
        <p:nvSpPr>
          <p:cNvPr id="47" name="TextBox 46"/>
          <p:cNvSpPr txBox="1"/>
          <p:nvPr/>
        </p:nvSpPr>
        <p:spPr>
          <a:xfrm>
            <a:off x="324173" y="4221837"/>
            <a:ext cx="1748725" cy="1323439"/>
          </a:xfrm>
          <a:prstGeom prst="rect">
            <a:avLst/>
          </a:prstGeom>
          <a:noFill/>
        </p:spPr>
        <p:txBody>
          <a:bodyPr wrap="square" rtlCol="0">
            <a:spAutoFit/>
          </a:bodyPr>
          <a:lstStyle/>
          <a:p>
            <a:r>
              <a:rPr lang="en-US" sz="1000" b="1" u="sng" dirty="0" smtClean="0"/>
              <a:t>Section 5</a:t>
            </a:r>
          </a:p>
          <a:p>
            <a:r>
              <a:rPr lang="en-US" sz="1000" dirty="0" smtClean="0"/>
              <a:t>Characteristics of contemporary elections.</a:t>
            </a:r>
          </a:p>
          <a:p>
            <a:pPr marL="171450" indent="-171450">
              <a:buFont typeface="Arial" pitchFamily="34" charset="0"/>
              <a:buChar char="•"/>
            </a:pPr>
            <a:r>
              <a:rPr lang="en-US" sz="1000" dirty="0" smtClean="0"/>
              <a:t>Continuous campaigns</a:t>
            </a:r>
          </a:p>
          <a:p>
            <a:pPr marL="171450" indent="-171450">
              <a:buFont typeface="Arial" pitchFamily="34" charset="0"/>
              <a:buChar char="•"/>
            </a:pPr>
            <a:r>
              <a:rPr lang="en-US" sz="1000" dirty="0" smtClean="0"/>
              <a:t>Primaries- extremes</a:t>
            </a:r>
          </a:p>
          <a:p>
            <a:pPr marL="171450" indent="-171450">
              <a:buFont typeface="Arial" pitchFamily="34" charset="0"/>
              <a:buChar char="•"/>
            </a:pPr>
            <a:r>
              <a:rPr lang="en-US" sz="1000" dirty="0" smtClean="0"/>
              <a:t>General elect – middle</a:t>
            </a:r>
          </a:p>
          <a:p>
            <a:pPr marL="171450" indent="-171450">
              <a:buFont typeface="Arial" pitchFamily="34" charset="0"/>
              <a:buChar char="•"/>
            </a:pPr>
            <a:r>
              <a:rPr lang="en-US" sz="1000" dirty="0" smtClean="0"/>
              <a:t>Increased partisanship</a:t>
            </a:r>
          </a:p>
          <a:p>
            <a:pPr algn="ctr"/>
            <a:endParaRPr lang="en-US" sz="1000" dirty="0"/>
          </a:p>
        </p:txBody>
      </p:sp>
      <p:sp>
        <p:nvSpPr>
          <p:cNvPr id="49" name="TextBox 48"/>
          <p:cNvSpPr txBox="1"/>
          <p:nvPr/>
        </p:nvSpPr>
        <p:spPr>
          <a:xfrm>
            <a:off x="1106192" y="4200313"/>
            <a:ext cx="948625" cy="246221"/>
          </a:xfrm>
          <a:prstGeom prst="rect">
            <a:avLst/>
          </a:prstGeom>
          <a:noFill/>
        </p:spPr>
        <p:txBody>
          <a:bodyPr wrap="square" rtlCol="0">
            <a:spAutoFit/>
          </a:bodyPr>
          <a:lstStyle/>
          <a:p>
            <a:r>
              <a:rPr lang="en-US" sz="1000" dirty="0" smtClean="0"/>
              <a:t>p 130-134</a:t>
            </a:r>
            <a:endParaRPr lang="en-US" sz="1000" dirty="0"/>
          </a:p>
        </p:txBody>
      </p:sp>
      <p:pic>
        <p:nvPicPr>
          <p:cNvPr id="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220" y="2816207"/>
            <a:ext cx="15164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Oval Callout 45"/>
          <p:cNvSpPr/>
          <p:nvPr/>
        </p:nvSpPr>
        <p:spPr>
          <a:xfrm>
            <a:off x="3846163" y="2209184"/>
            <a:ext cx="3469037" cy="2237350"/>
          </a:xfrm>
          <a:prstGeom prst="wedgeEllipseCallout">
            <a:avLst>
              <a:gd name="adj1" fmla="val -70022"/>
              <a:gd name="adj2" fmla="val 1259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Now for a </a:t>
            </a:r>
            <a:r>
              <a:rPr lang="en-US" sz="2400" b="1" i="1" dirty="0" smtClean="0">
                <a:solidFill>
                  <a:srgbClr val="0000CC"/>
                </a:solidFill>
              </a:rPr>
              <a:t>Publishable Abstract</a:t>
            </a:r>
            <a:r>
              <a:rPr lang="en-US" sz="2400" dirty="0" smtClean="0">
                <a:solidFill>
                  <a:srgbClr val="0000CC"/>
                </a:solidFill>
              </a:rPr>
              <a:t>.</a:t>
            </a:r>
            <a:endParaRPr lang="en-US" sz="2400" i="1" dirty="0">
              <a:solidFill>
                <a:srgbClr val="0000CC"/>
              </a:solidFill>
            </a:endParaRPr>
          </a:p>
        </p:txBody>
      </p:sp>
      <p:sp>
        <p:nvSpPr>
          <p:cNvPr id="51" name="Rectangle 50"/>
          <p:cNvSpPr/>
          <p:nvPr/>
        </p:nvSpPr>
        <p:spPr>
          <a:xfrm>
            <a:off x="400049" y="1089257"/>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118</a:t>
            </a:r>
          </a:p>
          <a:p>
            <a:r>
              <a:rPr lang="en-US" sz="1200" dirty="0" smtClean="0">
                <a:solidFill>
                  <a:schemeClr val="tx1"/>
                </a:solidFill>
              </a:rPr>
              <a:t>Washington’s Adjustments </a:t>
            </a:r>
            <a:r>
              <a:rPr lang="en-US" sz="1200" dirty="0">
                <a:solidFill>
                  <a:schemeClr val="tx1"/>
                </a:solidFill>
              </a:rPr>
              <a:t>– hoped for Unity (Not!)</a:t>
            </a:r>
          </a:p>
        </p:txBody>
      </p:sp>
      <p:sp>
        <p:nvSpPr>
          <p:cNvPr id="52" name="Rectangle 51"/>
          <p:cNvSpPr/>
          <p:nvPr/>
        </p:nvSpPr>
        <p:spPr>
          <a:xfrm>
            <a:off x="1798220" y="1089257"/>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120</a:t>
            </a:r>
          </a:p>
          <a:p>
            <a:pPr algn="ctr"/>
            <a:r>
              <a:rPr lang="en-US" sz="1200" dirty="0">
                <a:solidFill>
                  <a:schemeClr val="tx1"/>
                </a:solidFill>
              </a:rPr>
              <a:t>Role of Govt</a:t>
            </a:r>
            <a:r>
              <a:rPr lang="en-US" sz="1200" dirty="0" smtClean="0">
                <a:solidFill>
                  <a:schemeClr val="tx1"/>
                </a:solidFill>
              </a:rPr>
              <a:t>.</a:t>
            </a:r>
          </a:p>
          <a:p>
            <a:pPr algn="ctr"/>
            <a:endParaRPr lang="en-US" sz="1200" dirty="0">
              <a:solidFill>
                <a:schemeClr val="tx1"/>
              </a:solidFill>
            </a:endParaRPr>
          </a:p>
          <a:p>
            <a:pPr algn="ctr"/>
            <a:r>
              <a:rPr lang="en-US" sz="1200" dirty="0" smtClean="0">
                <a:solidFill>
                  <a:schemeClr val="tx1"/>
                </a:solidFill>
              </a:rPr>
              <a:t>Jeffers -  Hamilton</a:t>
            </a:r>
          </a:p>
          <a:p>
            <a:pPr algn="ctr"/>
            <a:r>
              <a:rPr lang="en-US" sz="1200" dirty="0" smtClean="0">
                <a:solidFill>
                  <a:schemeClr val="tx1"/>
                </a:solidFill>
              </a:rPr>
              <a:t>Small - Powerful</a:t>
            </a:r>
            <a:endParaRPr lang="en-US" sz="1200" dirty="0">
              <a:solidFill>
                <a:schemeClr val="tx1"/>
              </a:solidFill>
            </a:endParaRPr>
          </a:p>
        </p:txBody>
      </p:sp>
      <p:sp>
        <p:nvSpPr>
          <p:cNvPr id="53" name="Rectangle 52"/>
          <p:cNvSpPr/>
          <p:nvPr/>
        </p:nvSpPr>
        <p:spPr>
          <a:xfrm>
            <a:off x="3208794" y="1074314"/>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121</a:t>
            </a:r>
          </a:p>
          <a:p>
            <a:pPr algn="ctr"/>
            <a:r>
              <a:rPr lang="en-US" sz="1200" dirty="0" smtClean="0">
                <a:solidFill>
                  <a:schemeClr val="tx1"/>
                </a:solidFill>
              </a:rPr>
              <a:t>2 Parties started</a:t>
            </a:r>
          </a:p>
          <a:p>
            <a:pPr algn="ctr"/>
            <a:endParaRPr lang="en-US" sz="1200" dirty="0" smtClean="0">
              <a:solidFill>
                <a:schemeClr val="tx1"/>
              </a:solidFill>
            </a:endParaRPr>
          </a:p>
          <a:p>
            <a:pPr algn="ctr"/>
            <a:r>
              <a:rPr lang="en-US" sz="1200" dirty="0" smtClean="0">
                <a:solidFill>
                  <a:schemeClr val="tx1"/>
                </a:solidFill>
              </a:rPr>
              <a:t>Demo-</a:t>
            </a:r>
            <a:r>
              <a:rPr lang="en-US" sz="1200" dirty="0" err="1" smtClean="0">
                <a:solidFill>
                  <a:schemeClr val="tx1"/>
                </a:solidFill>
              </a:rPr>
              <a:t>Repub</a:t>
            </a:r>
            <a:r>
              <a:rPr lang="en-US" sz="1200" dirty="0" smtClean="0">
                <a:solidFill>
                  <a:schemeClr val="tx1"/>
                </a:solidFill>
              </a:rPr>
              <a:t>-Fed</a:t>
            </a:r>
          </a:p>
          <a:p>
            <a:pPr algn="ctr"/>
            <a:r>
              <a:rPr lang="en-US" sz="1200" dirty="0" smtClean="0">
                <a:solidFill>
                  <a:schemeClr val="tx1"/>
                </a:solidFill>
              </a:rPr>
              <a:t>(Small)     (Strong)</a:t>
            </a:r>
            <a:endParaRPr lang="en-US" sz="1200" dirty="0">
              <a:solidFill>
                <a:schemeClr val="tx1"/>
              </a:solidFill>
            </a:endParaRPr>
          </a:p>
        </p:txBody>
      </p:sp>
      <p:sp>
        <p:nvSpPr>
          <p:cNvPr id="54" name="Rectangle 53"/>
          <p:cNvSpPr/>
          <p:nvPr/>
        </p:nvSpPr>
        <p:spPr>
          <a:xfrm>
            <a:off x="4631248" y="10668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pp. 118- 121</a:t>
            </a:r>
          </a:p>
          <a:p>
            <a:pPr algn="ctr"/>
            <a:r>
              <a:rPr lang="en-US" sz="1200" b="1" u="sng" dirty="0">
                <a:solidFill>
                  <a:schemeClr val="tx1"/>
                </a:solidFill>
              </a:rPr>
              <a:t>Section 1</a:t>
            </a:r>
          </a:p>
          <a:p>
            <a:pPr algn="ctr"/>
            <a:r>
              <a:rPr lang="en-US" sz="1200" dirty="0">
                <a:solidFill>
                  <a:schemeClr val="tx1"/>
                </a:solidFill>
              </a:rPr>
              <a:t>The two strongest </a:t>
            </a:r>
            <a:r>
              <a:rPr lang="en-US" sz="1200" dirty="0" smtClean="0">
                <a:solidFill>
                  <a:schemeClr val="tx1"/>
                </a:solidFill>
              </a:rPr>
              <a:t>ideologies =</a:t>
            </a:r>
            <a:endParaRPr lang="en-US" sz="1200" dirty="0">
              <a:solidFill>
                <a:schemeClr val="tx1"/>
              </a:solidFill>
            </a:endParaRPr>
          </a:p>
          <a:p>
            <a:pPr algn="ctr"/>
            <a:r>
              <a:rPr lang="en-US" sz="1200" dirty="0" smtClean="0">
                <a:solidFill>
                  <a:schemeClr val="tx1"/>
                </a:solidFill>
              </a:rPr>
              <a:t>2 Political </a:t>
            </a:r>
            <a:r>
              <a:rPr lang="en-US" sz="1200" dirty="0">
                <a:solidFill>
                  <a:schemeClr val="tx1"/>
                </a:solidFill>
              </a:rPr>
              <a:t>Parties</a:t>
            </a:r>
          </a:p>
        </p:txBody>
      </p:sp>
      <p:sp>
        <p:nvSpPr>
          <p:cNvPr id="55" name="Rectangle 54"/>
          <p:cNvSpPr/>
          <p:nvPr/>
        </p:nvSpPr>
        <p:spPr>
          <a:xfrm>
            <a:off x="6026257" y="10668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122</a:t>
            </a:r>
          </a:p>
          <a:p>
            <a:pPr algn="ctr"/>
            <a:r>
              <a:rPr lang="en-US" sz="1100" dirty="0" smtClean="0">
                <a:solidFill>
                  <a:schemeClr val="tx1"/>
                </a:solidFill>
              </a:rPr>
              <a:t>3 Reasons for NOT direct democracy.</a:t>
            </a:r>
          </a:p>
          <a:p>
            <a:pPr algn="ctr"/>
            <a:r>
              <a:rPr lang="en-US" sz="1100" dirty="0" smtClean="0">
                <a:solidFill>
                  <a:schemeClr val="tx1"/>
                </a:solidFill>
              </a:rPr>
              <a:t>But keep consent of the people – filtered content</a:t>
            </a:r>
            <a:endParaRPr lang="en-US" sz="1100" dirty="0">
              <a:solidFill>
                <a:schemeClr val="tx1"/>
              </a:solidFill>
            </a:endParaRPr>
          </a:p>
        </p:txBody>
      </p:sp>
      <p:sp>
        <p:nvSpPr>
          <p:cNvPr id="56" name="Rectangle 55"/>
          <p:cNvSpPr/>
          <p:nvPr/>
        </p:nvSpPr>
        <p:spPr>
          <a:xfrm>
            <a:off x="7474218" y="1067714"/>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122</a:t>
            </a:r>
          </a:p>
          <a:p>
            <a:pPr algn="ctr"/>
            <a:r>
              <a:rPr lang="en-US" sz="1000" dirty="0" smtClean="0">
                <a:solidFill>
                  <a:schemeClr val="tx1"/>
                </a:solidFill>
              </a:rPr>
              <a:t>Filtered Consent</a:t>
            </a:r>
          </a:p>
          <a:p>
            <a:pPr algn="ctr"/>
            <a:r>
              <a:rPr lang="en-US" sz="1000" dirty="0" smtClean="0">
                <a:solidFill>
                  <a:schemeClr val="tx1"/>
                </a:solidFill>
              </a:rPr>
              <a:t>H. Of Rep</a:t>
            </a:r>
          </a:p>
          <a:p>
            <a:pPr algn="ctr"/>
            <a:r>
              <a:rPr lang="en-US" sz="1000" dirty="0" smtClean="0">
                <a:solidFill>
                  <a:schemeClr val="tx1"/>
                </a:solidFill>
              </a:rPr>
              <a:t>Directly elected – </a:t>
            </a:r>
          </a:p>
          <a:p>
            <a:pPr algn="ctr"/>
            <a:r>
              <a:rPr lang="en-US" sz="1000" dirty="0" smtClean="0">
                <a:solidFill>
                  <a:schemeClr val="tx1"/>
                </a:solidFill>
              </a:rPr>
              <a:t>2 yrs. Based on population 1 per # of people</a:t>
            </a:r>
            <a:endParaRPr lang="en-US" sz="1000" dirty="0">
              <a:solidFill>
                <a:schemeClr val="tx1"/>
              </a:solidFill>
            </a:endParaRPr>
          </a:p>
        </p:txBody>
      </p:sp>
      <p:sp>
        <p:nvSpPr>
          <p:cNvPr id="57" name="Rectangle 56"/>
          <p:cNvSpPr/>
          <p:nvPr/>
        </p:nvSpPr>
        <p:spPr>
          <a:xfrm>
            <a:off x="7464693" y="21616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123</a:t>
            </a:r>
          </a:p>
          <a:p>
            <a:pPr algn="ctr"/>
            <a:r>
              <a:rPr lang="en-US" sz="1000" dirty="0">
                <a:solidFill>
                  <a:schemeClr val="tx1"/>
                </a:solidFill>
              </a:rPr>
              <a:t>Filtered Consent</a:t>
            </a:r>
          </a:p>
          <a:p>
            <a:pPr algn="ctr"/>
            <a:r>
              <a:rPr lang="en-US" sz="1000" dirty="0">
                <a:solidFill>
                  <a:schemeClr val="tx1"/>
                </a:solidFill>
              </a:rPr>
              <a:t>Senate</a:t>
            </a:r>
          </a:p>
          <a:p>
            <a:pPr algn="ctr"/>
            <a:r>
              <a:rPr lang="en-US" sz="1000" dirty="0">
                <a:solidFill>
                  <a:schemeClr val="tx1"/>
                </a:solidFill>
              </a:rPr>
              <a:t>For 6 </a:t>
            </a:r>
            <a:r>
              <a:rPr lang="en-US" sz="1000" dirty="0" err="1">
                <a:solidFill>
                  <a:schemeClr val="tx1"/>
                </a:solidFill>
              </a:rPr>
              <a:t>yrs</a:t>
            </a:r>
            <a:r>
              <a:rPr lang="en-US" sz="1000" dirty="0">
                <a:solidFill>
                  <a:schemeClr val="tx1"/>
                </a:solidFill>
              </a:rPr>
              <a:t> – 2 per state</a:t>
            </a:r>
          </a:p>
          <a:p>
            <a:pPr algn="ctr"/>
            <a:r>
              <a:rPr lang="en-US" sz="1000" dirty="0">
                <a:solidFill>
                  <a:schemeClr val="tx1"/>
                </a:solidFill>
              </a:rPr>
              <a:t>Before 1913 elected by state legislature</a:t>
            </a:r>
          </a:p>
        </p:txBody>
      </p:sp>
      <p:sp>
        <p:nvSpPr>
          <p:cNvPr id="58" name="Rectangle 57"/>
          <p:cNvSpPr/>
          <p:nvPr/>
        </p:nvSpPr>
        <p:spPr>
          <a:xfrm>
            <a:off x="7464693" y="32284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pPr algn="ctr"/>
            <a:r>
              <a:rPr lang="en-US" sz="1000" dirty="0">
                <a:solidFill>
                  <a:schemeClr val="tx1"/>
                </a:solidFill>
              </a:rPr>
              <a:t>Filtered Consent</a:t>
            </a:r>
          </a:p>
          <a:p>
            <a:pPr algn="ctr"/>
            <a:r>
              <a:rPr lang="en-US" sz="1000" dirty="0">
                <a:solidFill>
                  <a:schemeClr val="tx1"/>
                </a:solidFill>
              </a:rPr>
              <a:t>President</a:t>
            </a:r>
          </a:p>
          <a:p>
            <a:pPr algn="ctr"/>
            <a:r>
              <a:rPr lang="en-US" sz="1000" dirty="0">
                <a:solidFill>
                  <a:schemeClr val="tx1"/>
                </a:solidFill>
              </a:rPr>
              <a:t># of Senators plus # of H. of Rep = </a:t>
            </a:r>
            <a:r>
              <a:rPr lang="en-US" sz="1000" dirty="0" err="1" smtClean="0">
                <a:solidFill>
                  <a:schemeClr val="tx1"/>
                </a:solidFill>
              </a:rPr>
              <a:t>Electl</a:t>
            </a:r>
            <a:r>
              <a:rPr lang="en-US" sz="1000" dirty="0" smtClean="0">
                <a:solidFill>
                  <a:schemeClr val="tx1"/>
                </a:solidFill>
              </a:rPr>
              <a:t> Col </a:t>
            </a:r>
          </a:p>
          <a:p>
            <a:pPr algn="ctr"/>
            <a:r>
              <a:rPr lang="en-US" sz="1000" dirty="0" smtClean="0">
                <a:solidFill>
                  <a:schemeClr val="tx1"/>
                </a:solidFill>
              </a:rPr>
              <a:t>4 </a:t>
            </a:r>
            <a:r>
              <a:rPr lang="en-US" sz="1000" dirty="0" err="1">
                <a:solidFill>
                  <a:schemeClr val="tx1"/>
                </a:solidFill>
              </a:rPr>
              <a:t>yrs</a:t>
            </a:r>
            <a:r>
              <a:rPr lang="en-US" sz="1000" dirty="0">
                <a:solidFill>
                  <a:schemeClr val="tx1"/>
                </a:solidFill>
              </a:rPr>
              <a:t> – not popular vote</a:t>
            </a:r>
          </a:p>
        </p:txBody>
      </p:sp>
      <p:sp>
        <p:nvSpPr>
          <p:cNvPr id="59" name="Rectangle 58"/>
          <p:cNvSpPr/>
          <p:nvPr/>
        </p:nvSpPr>
        <p:spPr>
          <a:xfrm>
            <a:off x="7461303" y="4300351"/>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pPr algn="ctr"/>
            <a:r>
              <a:rPr lang="en-US" sz="1000" dirty="0">
                <a:solidFill>
                  <a:schemeClr val="tx1"/>
                </a:solidFill>
              </a:rPr>
              <a:t>Filtered Consent</a:t>
            </a:r>
          </a:p>
          <a:p>
            <a:pPr algn="ctr"/>
            <a:r>
              <a:rPr lang="en-US" sz="1000" dirty="0">
                <a:solidFill>
                  <a:schemeClr val="tx1"/>
                </a:solidFill>
              </a:rPr>
              <a:t>Supreme Court</a:t>
            </a:r>
          </a:p>
          <a:p>
            <a:pPr algn="ctr"/>
            <a:r>
              <a:rPr lang="en-US" sz="1000" dirty="0">
                <a:solidFill>
                  <a:schemeClr val="tx1"/>
                </a:solidFill>
              </a:rPr>
              <a:t>Nominated by Pres.  Consent of Senate</a:t>
            </a:r>
          </a:p>
          <a:p>
            <a:pPr algn="ctr"/>
            <a:r>
              <a:rPr lang="en-US" sz="1000" dirty="0">
                <a:solidFill>
                  <a:schemeClr val="tx1"/>
                </a:solidFill>
              </a:rPr>
              <a:t>for life</a:t>
            </a:r>
          </a:p>
        </p:txBody>
      </p:sp>
      <p:sp>
        <p:nvSpPr>
          <p:cNvPr id="60" name="Rectangle 59"/>
          <p:cNvSpPr/>
          <p:nvPr/>
        </p:nvSpPr>
        <p:spPr>
          <a:xfrm>
            <a:off x="7445642" y="53620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r>
              <a:rPr lang="en-US" sz="1000" dirty="0">
                <a:solidFill>
                  <a:schemeClr val="tx1"/>
                </a:solidFill>
              </a:rPr>
              <a:t>Removal from Office</a:t>
            </a:r>
          </a:p>
          <a:p>
            <a:r>
              <a:rPr lang="en-US" sz="1000" dirty="0">
                <a:solidFill>
                  <a:schemeClr val="tx1"/>
                </a:solidFill>
              </a:rPr>
              <a:t>*Voted out</a:t>
            </a:r>
          </a:p>
          <a:p>
            <a:r>
              <a:rPr lang="en-US" sz="1000" dirty="0">
                <a:solidFill>
                  <a:schemeClr val="tx1"/>
                </a:solidFill>
              </a:rPr>
              <a:t>*Congress – by </a:t>
            </a:r>
            <a:r>
              <a:rPr lang="en-US" sz="1000" dirty="0" err="1" smtClean="0">
                <a:solidFill>
                  <a:schemeClr val="tx1"/>
                </a:solidFill>
              </a:rPr>
              <a:t>mbers</a:t>
            </a:r>
            <a:endParaRPr lang="en-US" sz="1000" dirty="0">
              <a:solidFill>
                <a:schemeClr val="tx1"/>
              </a:solidFill>
            </a:endParaRPr>
          </a:p>
          <a:p>
            <a:r>
              <a:rPr lang="en-US" sz="1000" dirty="0">
                <a:solidFill>
                  <a:schemeClr val="tx1"/>
                </a:solidFill>
              </a:rPr>
              <a:t>*</a:t>
            </a:r>
            <a:r>
              <a:rPr lang="en-US" sz="1000" dirty="0" err="1">
                <a:solidFill>
                  <a:schemeClr val="tx1"/>
                </a:solidFill>
              </a:rPr>
              <a:t>Pres</a:t>
            </a:r>
            <a:r>
              <a:rPr lang="en-US" sz="1000" dirty="0">
                <a:solidFill>
                  <a:schemeClr val="tx1"/>
                </a:solidFill>
              </a:rPr>
              <a:t> – impeach by the </a:t>
            </a:r>
            <a:r>
              <a:rPr lang="en-US" sz="1000" dirty="0" smtClean="0">
                <a:solidFill>
                  <a:schemeClr val="tx1"/>
                </a:solidFill>
              </a:rPr>
              <a:t> H </a:t>
            </a:r>
            <a:r>
              <a:rPr lang="en-US" sz="1000" dirty="0">
                <a:solidFill>
                  <a:schemeClr val="tx1"/>
                </a:solidFill>
              </a:rPr>
              <a:t>of Rep, Trial by </a:t>
            </a:r>
            <a:r>
              <a:rPr lang="en-US" sz="1000" dirty="0" smtClean="0">
                <a:solidFill>
                  <a:schemeClr val="tx1"/>
                </a:solidFill>
              </a:rPr>
              <a:t>Senate</a:t>
            </a:r>
            <a:endParaRPr lang="en-US" sz="1000" dirty="0">
              <a:solidFill>
                <a:schemeClr val="tx1"/>
              </a:solidFill>
            </a:endParaRPr>
          </a:p>
        </p:txBody>
      </p:sp>
      <p:sp>
        <p:nvSpPr>
          <p:cNvPr id="61" name="Rectangle 60"/>
          <p:cNvSpPr/>
          <p:nvPr/>
        </p:nvSpPr>
        <p:spPr>
          <a:xfrm>
            <a:off x="6067745" y="5316014"/>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121-124</a:t>
            </a:r>
          </a:p>
          <a:p>
            <a:pPr algn="ctr"/>
            <a:endParaRPr lang="en-US" sz="1000" b="1" u="sng" dirty="0" smtClean="0">
              <a:solidFill>
                <a:schemeClr val="tx1"/>
              </a:solidFill>
            </a:endParaRPr>
          </a:p>
          <a:p>
            <a:pPr algn="ctr"/>
            <a:r>
              <a:rPr lang="en-US" sz="1000" b="1" u="sng" dirty="0" smtClean="0">
                <a:solidFill>
                  <a:schemeClr val="tx1"/>
                </a:solidFill>
              </a:rPr>
              <a:t>Section </a:t>
            </a:r>
            <a:r>
              <a:rPr lang="en-US" sz="1000" b="1" u="sng" dirty="0">
                <a:solidFill>
                  <a:schemeClr val="tx1"/>
                </a:solidFill>
              </a:rPr>
              <a:t>2</a:t>
            </a:r>
          </a:p>
          <a:p>
            <a:pPr algn="ctr"/>
            <a:r>
              <a:rPr lang="en-US" sz="1000" dirty="0">
                <a:solidFill>
                  <a:schemeClr val="tx1"/>
                </a:solidFill>
              </a:rPr>
              <a:t>The meaning of “filtered” consent</a:t>
            </a:r>
          </a:p>
          <a:p>
            <a:pPr algn="ctr"/>
            <a:endParaRPr lang="en-US" sz="1000" dirty="0">
              <a:solidFill>
                <a:schemeClr val="tx1"/>
              </a:solidFill>
            </a:endParaRPr>
          </a:p>
        </p:txBody>
      </p:sp>
      <p:sp>
        <p:nvSpPr>
          <p:cNvPr id="63" name="Rectangle 62"/>
          <p:cNvSpPr/>
          <p:nvPr/>
        </p:nvSpPr>
        <p:spPr>
          <a:xfrm>
            <a:off x="3208794" y="5309829"/>
            <a:ext cx="1377897" cy="1067899"/>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125-127</a:t>
            </a:r>
          </a:p>
          <a:p>
            <a:pPr algn="ctr"/>
            <a:r>
              <a:rPr lang="en-US" sz="1000" b="1" u="sng" dirty="0">
                <a:solidFill>
                  <a:schemeClr val="tx1"/>
                </a:solidFill>
              </a:rPr>
              <a:t>Section 3</a:t>
            </a:r>
          </a:p>
          <a:p>
            <a:pPr algn="ctr"/>
            <a:r>
              <a:rPr lang="en-US" sz="1000" dirty="0" smtClean="0">
                <a:solidFill>
                  <a:schemeClr val="tx1"/>
                </a:solidFill>
              </a:rPr>
              <a:t>Contrasting </a:t>
            </a:r>
            <a:r>
              <a:rPr lang="en-US" sz="1000" dirty="0">
                <a:solidFill>
                  <a:schemeClr val="tx1"/>
                </a:solidFill>
              </a:rPr>
              <a:t>US system of elections (winner take all) with Parliament (proportional)</a:t>
            </a:r>
          </a:p>
        </p:txBody>
      </p:sp>
      <p:sp>
        <p:nvSpPr>
          <p:cNvPr id="65" name="Rectangle 64"/>
          <p:cNvSpPr/>
          <p:nvPr/>
        </p:nvSpPr>
        <p:spPr>
          <a:xfrm>
            <a:off x="1822503" y="5257800"/>
            <a:ext cx="1377897" cy="116410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u="sng" dirty="0">
                <a:solidFill>
                  <a:schemeClr val="tx1"/>
                </a:solidFill>
              </a:rPr>
              <a:t>Section </a:t>
            </a:r>
            <a:r>
              <a:rPr lang="en-US" sz="1050" b="1" u="sng" dirty="0" smtClean="0">
                <a:solidFill>
                  <a:schemeClr val="tx1"/>
                </a:solidFill>
              </a:rPr>
              <a:t>4</a:t>
            </a:r>
            <a:r>
              <a:rPr lang="en-US" sz="1050" dirty="0" smtClean="0">
                <a:solidFill>
                  <a:schemeClr val="tx1"/>
                </a:solidFill>
              </a:rPr>
              <a:t>  P. 127-130</a:t>
            </a:r>
            <a:endParaRPr lang="en-US" sz="1050" b="1" u="sng" dirty="0">
              <a:solidFill>
                <a:schemeClr val="tx1"/>
              </a:solidFill>
            </a:endParaRPr>
          </a:p>
          <a:p>
            <a:r>
              <a:rPr lang="en-US" sz="1050" dirty="0" smtClean="0">
                <a:solidFill>
                  <a:schemeClr val="tx1"/>
                </a:solidFill>
              </a:rPr>
              <a:t>1-The </a:t>
            </a:r>
            <a:r>
              <a:rPr lang="en-US" sz="1050" dirty="0">
                <a:solidFill>
                  <a:schemeClr val="tx1"/>
                </a:solidFill>
              </a:rPr>
              <a:t>conditions when 3</a:t>
            </a:r>
            <a:r>
              <a:rPr lang="en-US" sz="1050" baseline="30000" dirty="0">
                <a:solidFill>
                  <a:schemeClr val="tx1"/>
                </a:solidFill>
              </a:rPr>
              <a:t>rd</a:t>
            </a:r>
            <a:r>
              <a:rPr lang="en-US" sz="1050" dirty="0">
                <a:solidFill>
                  <a:schemeClr val="tx1"/>
                </a:solidFill>
              </a:rPr>
              <a:t> parties have impact</a:t>
            </a:r>
          </a:p>
          <a:p>
            <a:r>
              <a:rPr lang="en-US" sz="1050" dirty="0" smtClean="0">
                <a:solidFill>
                  <a:schemeClr val="tx1"/>
                </a:solidFill>
              </a:rPr>
              <a:t>2-How </a:t>
            </a:r>
            <a:r>
              <a:rPr lang="en-US" sz="1050" dirty="0">
                <a:solidFill>
                  <a:schemeClr val="tx1"/>
                </a:solidFill>
              </a:rPr>
              <a:t>candidates must position themselves to win</a:t>
            </a:r>
          </a:p>
        </p:txBody>
      </p:sp>
      <p:sp>
        <p:nvSpPr>
          <p:cNvPr id="66" name="Rectangle 65"/>
          <p:cNvSpPr/>
          <p:nvPr/>
        </p:nvSpPr>
        <p:spPr>
          <a:xfrm>
            <a:off x="295208" y="5327014"/>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chemeClr val="tx1"/>
                </a:solidFill>
              </a:rPr>
              <a:t>Section </a:t>
            </a:r>
            <a:r>
              <a:rPr lang="en-US" sz="1000" b="1" u="sng" dirty="0" smtClean="0">
                <a:solidFill>
                  <a:schemeClr val="tx1"/>
                </a:solidFill>
              </a:rPr>
              <a:t>5</a:t>
            </a:r>
            <a:r>
              <a:rPr lang="en-US" sz="1000" b="1" dirty="0" smtClean="0">
                <a:solidFill>
                  <a:schemeClr val="tx1"/>
                </a:solidFill>
              </a:rPr>
              <a:t>      </a:t>
            </a:r>
            <a:r>
              <a:rPr lang="en-US" sz="1000" dirty="0" smtClean="0">
                <a:solidFill>
                  <a:schemeClr val="tx1"/>
                </a:solidFill>
              </a:rPr>
              <a:t>p 130-134</a:t>
            </a:r>
            <a:endParaRPr lang="en-US" sz="1000" b="1" u="sng" dirty="0">
              <a:solidFill>
                <a:schemeClr val="tx1"/>
              </a:solidFill>
            </a:endParaRPr>
          </a:p>
          <a:p>
            <a:r>
              <a:rPr lang="en-US" sz="1000" dirty="0">
                <a:solidFill>
                  <a:schemeClr val="tx1"/>
                </a:solidFill>
              </a:rPr>
              <a:t>Characteristics of contemporary elections.</a:t>
            </a:r>
          </a:p>
          <a:p>
            <a:r>
              <a:rPr lang="en-US" sz="1000" dirty="0" smtClean="0">
                <a:solidFill>
                  <a:schemeClr val="tx1"/>
                </a:solidFill>
              </a:rPr>
              <a:t>*Continuous </a:t>
            </a:r>
            <a:r>
              <a:rPr lang="en-US" sz="1000" dirty="0">
                <a:solidFill>
                  <a:schemeClr val="tx1"/>
                </a:solidFill>
              </a:rPr>
              <a:t>campaigns</a:t>
            </a:r>
          </a:p>
          <a:p>
            <a:r>
              <a:rPr lang="en-US" sz="1000" dirty="0" smtClean="0">
                <a:solidFill>
                  <a:schemeClr val="tx1"/>
                </a:solidFill>
              </a:rPr>
              <a:t>*Primaries- </a:t>
            </a:r>
            <a:r>
              <a:rPr lang="en-US" sz="1000" dirty="0">
                <a:solidFill>
                  <a:schemeClr val="tx1"/>
                </a:solidFill>
              </a:rPr>
              <a:t>extremes</a:t>
            </a:r>
          </a:p>
          <a:p>
            <a:r>
              <a:rPr lang="en-US" sz="1000" dirty="0" smtClean="0">
                <a:solidFill>
                  <a:schemeClr val="tx1"/>
                </a:solidFill>
              </a:rPr>
              <a:t>*General </a:t>
            </a:r>
            <a:r>
              <a:rPr lang="en-US" sz="1000" dirty="0">
                <a:solidFill>
                  <a:schemeClr val="tx1"/>
                </a:solidFill>
              </a:rPr>
              <a:t>elect – middle</a:t>
            </a:r>
          </a:p>
          <a:p>
            <a:r>
              <a:rPr lang="en-US" sz="1000" dirty="0" smtClean="0">
                <a:solidFill>
                  <a:schemeClr val="tx1"/>
                </a:solidFill>
              </a:rPr>
              <a:t>*Increased </a:t>
            </a:r>
            <a:r>
              <a:rPr lang="en-US" sz="1000" dirty="0">
                <a:solidFill>
                  <a:schemeClr val="tx1"/>
                </a:solidFill>
              </a:rPr>
              <a:t>partisanship</a:t>
            </a:r>
          </a:p>
        </p:txBody>
      </p:sp>
      <p:sp>
        <p:nvSpPr>
          <p:cNvPr id="67" name="Rectangle 66"/>
          <p:cNvSpPr/>
          <p:nvPr/>
        </p:nvSpPr>
        <p:spPr>
          <a:xfrm>
            <a:off x="304800" y="4191000"/>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chemeClr val="tx1"/>
                </a:solidFill>
              </a:rPr>
              <a:t>Section </a:t>
            </a:r>
            <a:r>
              <a:rPr lang="en-US" sz="1000" b="1" u="sng" dirty="0" smtClean="0">
                <a:solidFill>
                  <a:schemeClr val="tx1"/>
                </a:solidFill>
              </a:rPr>
              <a:t>6</a:t>
            </a:r>
            <a:r>
              <a:rPr lang="en-US" sz="1000" dirty="0" smtClean="0">
                <a:solidFill>
                  <a:schemeClr val="tx1"/>
                </a:solidFill>
              </a:rPr>
              <a:t>    p. 134-136</a:t>
            </a:r>
            <a:endParaRPr lang="en-US" sz="1000" b="1" u="sng" dirty="0">
              <a:solidFill>
                <a:schemeClr val="tx1"/>
              </a:solidFill>
            </a:endParaRPr>
          </a:p>
          <a:p>
            <a:pPr marL="53975" indent="-53975">
              <a:buFont typeface="Arial" pitchFamily="34" charset="0"/>
              <a:buChar char="•"/>
            </a:pPr>
            <a:r>
              <a:rPr lang="en-US" sz="1000" dirty="0">
                <a:solidFill>
                  <a:schemeClr val="tx1"/>
                </a:solidFill>
              </a:rPr>
              <a:t> changes in election </a:t>
            </a:r>
          </a:p>
          <a:p>
            <a:r>
              <a:rPr lang="en-US" sz="1000" dirty="0">
                <a:solidFill>
                  <a:schemeClr val="tx1"/>
                </a:solidFill>
              </a:rPr>
              <a:t>process</a:t>
            </a:r>
          </a:p>
          <a:p>
            <a:pPr marL="53975" indent="-53975">
              <a:buFont typeface="Arial" pitchFamily="34" charset="0"/>
              <a:buChar char="•"/>
            </a:pPr>
            <a:r>
              <a:rPr lang="en-US" sz="1000" dirty="0">
                <a:solidFill>
                  <a:schemeClr val="tx1"/>
                </a:solidFill>
              </a:rPr>
              <a:t>Elections &amp; individuals – not much difference</a:t>
            </a:r>
          </a:p>
          <a:p>
            <a:pPr marL="53975" indent="-53975">
              <a:buFont typeface="Arial" pitchFamily="34" charset="0"/>
              <a:buChar char="•"/>
            </a:pPr>
            <a:r>
              <a:rPr lang="en-US" sz="1000" dirty="0">
                <a:solidFill>
                  <a:schemeClr val="tx1"/>
                </a:solidFill>
              </a:rPr>
              <a:t>We vote to give consent</a:t>
            </a:r>
          </a:p>
        </p:txBody>
      </p:sp>
      <p:sp>
        <p:nvSpPr>
          <p:cNvPr id="68" name="Text Box 2"/>
          <p:cNvSpPr txBox="1">
            <a:spLocks noChangeArrowheads="1"/>
          </p:cNvSpPr>
          <p:nvPr/>
        </p:nvSpPr>
        <p:spPr bwMode="auto">
          <a:xfrm>
            <a:off x="5105400" y="76200"/>
            <a:ext cx="3733800" cy="912812"/>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Telegram </a:t>
            </a:r>
            <a:r>
              <a:rPr kumimoji="0" lang="en-US" sz="2000" b="1" u="none" strike="noStrike" cap="none" normalizeH="0" baseline="0" dirty="0" smtClean="0">
                <a:ln>
                  <a:noFill/>
                </a:ln>
                <a:solidFill>
                  <a:schemeClr val="tx1"/>
                </a:solidFill>
                <a:effectLst/>
                <a:latin typeface="Times New Roman" pitchFamily="18" charset="0"/>
                <a:cs typeface="Times New Roman" pitchFamily="18" charset="0"/>
              </a:rPr>
              <a:t>and</a:t>
            </a: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 Make an Abstract</a:t>
            </a:r>
          </a:p>
          <a:p>
            <a:pPr marL="0" marR="0" lvl="0" indent="0" algn="ctr" defTabSz="914400" rtl="0" eaLnBrk="1" fontAlgn="base" latinLnBrk="0" hangingPunct="1">
              <a:lnSpc>
                <a:spcPct val="100000"/>
              </a:lnSpc>
              <a:spcBef>
                <a:spcPct val="0"/>
              </a:spcBef>
              <a:buClrTx/>
              <a:buSzTx/>
              <a:buFontTx/>
              <a:buNone/>
              <a:tabLst/>
            </a:pPr>
            <a:endParaRPr kumimoji="0" lang="en-US" sz="600" b="1" i="1" u="none" strike="noStrike" cap="none" normalizeH="0" baseline="0" dirty="0" smtClean="0">
              <a:ln>
                <a:noFill/>
              </a:ln>
              <a:solidFill>
                <a:schemeClr val="tx1"/>
              </a:solidFill>
              <a:effectLst/>
              <a:latin typeface="Times New Roman" pitchFamily="18" charset="0"/>
              <a:cs typeface="Times New Roman" pitchFamily="18" charset="0"/>
            </a:endParaRPr>
          </a:p>
          <a:p>
            <a:pPr algn="ctr" fontAlgn="base">
              <a:spcBef>
                <a:spcPct val="0"/>
              </a:spcBef>
            </a:pPr>
            <a:r>
              <a:rPr lang="en-US" sz="1400" dirty="0" err="1">
                <a:latin typeface="Times New Roman" pitchFamily="18" charset="0"/>
                <a:cs typeface="Times New Roman" pitchFamily="18" charset="0"/>
              </a:rPr>
              <a:t>ThinkSheet</a:t>
            </a:r>
            <a:r>
              <a:rPr lang="en-US" sz="1400" dirty="0">
                <a:latin typeface="Times New Roman" pitchFamily="18" charset="0"/>
                <a:cs typeface="Times New Roman" pitchFamily="18" charset="0"/>
              </a:rPr>
              <a:t> for </a:t>
            </a:r>
            <a:r>
              <a:rPr lang="en-US" sz="1400" u="sng" dirty="0">
                <a:latin typeface="Times New Roman" pitchFamily="18" charset="0"/>
                <a:cs typeface="Times New Roman" pitchFamily="18" charset="0"/>
              </a:rPr>
              <a:t>Synthesizing Along the Way</a:t>
            </a:r>
            <a:r>
              <a:rPr lang="en-US" sz="1400" dirty="0">
                <a:latin typeface="Times New Roman" pitchFamily="18" charset="0"/>
                <a:cs typeface="Times New Roman" pitchFamily="18" charset="0"/>
              </a:rPr>
              <a:t> and </a:t>
            </a:r>
            <a:r>
              <a:rPr lang="en-US" sz="1400" u="sng" dirty="0">
                <a:latin typeface="Times New Roman" pitchFamily="18" charset="0"/>
                <a:cs typeface="Times New Roman" pitchFamily="18" charset="0"/>
              </a:rPr>
              <a:t>Synthesizing After—Parts to Whole</a:t>
            </a:r>
            <a:endParaRPr lang="en-US" sz="1400"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9" name="Rectangle 68"/>
          <p:cNvSpPr/>
          <p:nvPr/>
        </p:nvSpPr>
        <p:spPr>
          <a:xfrm>
            <a:off x="4648200" y="5344078"/>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u="sng" dirty="0" smtClean="0">
              <a:solidFill>
                <a:srgbClr val="FF0000"/>
              </a:solidFill>
            </a:endParaRPr>
          </a:p>
          <a:p>
            <a:pPr algn="ctr"/>
            <a:r>
              <a:rPr lang="en-US" sz="1000" b="1" u="sng" dirty="0" smtClean="0">
                <a:solidFill>
                  <a:schemeClr val="tx1"/>
                </a:solidFill>
              </a:rPr>
              <a:t>Note</a:t>
            </a:r>
            <a:r>
              <a:rPr lang="en-US" sz="1000" dirty="0" smtClean="0">
                <a:solidFill>
                  <a:schemeClr val="tx1"/>
                </a:solidFill>
              </a:rPr>
              <a:t> </a:t>
            </a:r>
            <a:r>
              <a:rPr lang="en-US" sz="1000" dirty="0">
                <a:solidFill>
                  <a:schemeClr val="tx1"/>
                </a:solidFill>
              </a:rPr>
              <a:t>– </a:t>
            </a:r>
            <a:r>
              <a:rPr lang="en-US" sz="1000" dirty="0" smtClean="0">
                <a:solidFill>
                  <a:schemeClr val="tx1"/>
                </a:solidFill>
              </a:rPr>
              <a:t>I </a:t>
            </a:r>
            <a:r>
              <a:rPr lang="en-US" sz="1000" dirty="0">
                <a:solidFill>
                  <a:schemeClr val="tx1"/>
                </a:solidFill>
              </a:rPr>
              <a:t>did </a:t>
            </a:r>
            <a:r>
              <a:rPr lang="en-US" sz="1000" i="1" dirty="0" smtClean="0">
                <a:solidFill>
                  <a:schemeClr val="tx1"/>
                </a:solidFill>
              </a:rPr>
              <a:t>Telegrams </a:t>
            </a:r>
            <a:r>
              <a:rPr lang="en-US" sz="1000" dirty="0" smtClean="0">
                <a:solidFill>
                  <a:schemeClr val="tx1"/>
                </a:solidFill>
              </a:rPr>
              <a:t>for five sub-sections </a:t>
            </a:r>
            <a:r>
              <a:rPr lang="en-US" sz="1000" dirty="0">
                <a:solidFill>
                  <a:schemeClr val="tx1"/>
                </a:solidFill>
              </a:rPr>
              <a:t>for </a:t>
            </a:r>
            <a:r>
              <a:rPr lang="en-US" sz="1000" u="sng" dirty="0">
                <a:solidFill>
                  <a:schemeClr val="tx1"/>
                </a:solidFill>
              </a:rPr>
              <a:t>Section </a:t>
            </a:r>
            <a:r>
              <a:rPr lang="en-US" sz="1000" dirty="0" smtClean="0">
                <a:solidFill>
                  <a:schemeClr val="tx1"/>
                </a:solidFill>
              </a:rPr>
              <a:t>3, three of</a:t>
            </a:r>
            <a:r>
              <a:rPr lang="en-US" sz="1000" u="sng" dirty="0">
                <a:solidFill>
                  <a:schemeClr val="tx1"/>
                </a:solidFill>
              </a:rPr>
              <a:t>4</a:t>
            </a:r>
            <a:r>
              <a:rPr lang="en-US" sz="1000" dirty="0">
                <a:solidFill>
                  <a:schemeClr val="tx1"/>
                </a:solidFill>
              </a:rPr>
              <a:t>, four for </a:t>
            </a:r>
            <a:r>
              <a:rPr lang="en-US" sz="1000" u="sng" dirty="0">
                <a:solidFill>
                  <a:schemeClr val="tx1"/>
                </a:solidFill>
              </a:rPr>
              <a:t>5</a:t>
            </a:r>
            <a:r>
              <a:rPr lang="en-US" sz="1000" dirty="0">
                <a:solidFill>
                  <a:schemeClr val="tx1"/>
                </a:solidFill>
              </a:rPr>
              <a:t>, and three for </a:t>
            </a:r>
            <a:r>
              <a:rPr lang="en-US" sz="1000" u="sng" dirty="0">
                <a:solidFill>
                  <a:schemeClr val="tx1"/>
                </a:solidFill>
              </a:rPr>
              <a:t>6</a:t>
            </a:r>
            <a:r>
              <a:rPr lang="en-US" sz="1000" dirty="0">
                <a:solidFill>
                  <a:schemeClr val="tx1"/>
                </a:solidFill>
              </a:rPr>
              <a:t> </a:t>
            </a:r>
            <a:r>
              <a:rPr lang="en-US" sz="1000" dirty="0" smtClean="0">
                <a:solidFill>
                  <a:schemeClr val="tx1"/>
                </a:solidFill>
              </a:rPr>
              <a:t>(</a:t>
            </a:r>
            <a:r>
              <a:rPr lang="en-US" sz="1000" dirty="0">
                <a:solidFill>
                  <a:schemeClr val="tx1"/>
                </a:solidFill>
              </a:rPr>
              <a:t>none shown here)</a:t>
            </a:r>
          </a:p>
          <a:p>
            <a:pPr algn="ctr"/>
            <a:r>
              <a:rPr lang="en-US" sz="1000" dirty="0" smtClean="0">
                <a:solidFill>
                  <a:schemeClr val="tx1"/>
                </a:solidFill>
              </a:rPr>
              <a:t> </a:t>
            </a:r>
            <a:endParaRPr lang="en-US" sz="1000" dirty="0">
              <a:solidFill>
                <a:schemeClr val="tx1"/>
              </a:solidFill>
            </a:endParaRPr>
          </a:p>
        </p:txBody>
      </p:sp>
    </p:spTree>
    <p:extLst>
      <p:ext uri="{BB962C8B-B14F-4D97-AF65-F5344CB8AC3E}">
        <p14:creationId xmlns:p14="http://schemas.microsoft.com/office/powerpoint/2010/main" val="40214801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085746488"/>
              </p:ext>
            </p:extLst>
          </p:nvPr>
        </p:nvGraphicFramePr>
        <p:xfrm>
          <a:off x="381001" y="1066800"/>
          <a:ext cx="8458200" cy="1066800"/>
        </p:xfrm>
        <a:graphic>
          <a:graphicData uri="http://schemas.openxmlformats.org/drawingml/2006/table">
            <a:tbl>
              <a:tblPr firstRow="1" bandRow="1">
                <a:tableStyleId>{5C22544A-7EE6-4342-B048-85BDC9FD1C3A}</a:tableStyleId>
              </a:tblPr>
              <a:tblGrid>
                <a:gridCol w="1371599"/>
                <a:gridCol w="1447801"/>
                <a:gridCol w="1409700"/>
                <a:gridCol w="1409700"/>
                <a:gridCol w="1447799"/>
                <a:gridCol w="1371601"/>
              </a:tblGrid>
              <a:tr h="1066800">
                <a:tc>
                  <a:txBody>
                    <a:bodyPr/>
                    <a:lstStyle/>
                    <a:p>
                      <a:pPr algn="ctr"/>
                      <a:r>
                        <a:rPr kumimoji="0" lang="en-US" sz="1050" b="1" i="1" u="none" strike="noStrike" cap="none" normalizeH="0" baseline="0" dirty="0" smtClean="0">
                          <a:ln>
                            <a:noFill/>
                          </a:ln>
                          <a:solidFill>
                            <a:schemeClr val="tx1"/>
                          </a:solidFill>
                          <a:effectLst/>
                          <a:latin typeface="Times New Roman" pitchFamily="18" charset="0"/>
                          <a:cs typeface="Times New Roman" pitchFamily="18" charset="0"/>
                        </a:rPr>
                        <a:t>Telegram</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394098837"/>
              </p:ext>
            </p:extLst>
          </p:nvPr>
        </p:nvGraphicFramePr>
        <p:xfrm>
          <a:off x="381000" y="5334000"/>
          <a:ext cx="8458200" cy="1066800"/>
        </p:xfrm>
        <a:graphic>
          <a:graphicData uri="http://schemas.openxmlformats.org/drawingml/2006/table">
            <a:tbl>
              <a:tblPr firstRow="1" bandRow="1">
                <a:tableStyleId>{5C22544A-7EE6-4342-B048-85BDC9FD1C3A}</a:tableStyleId>
              </a:tblPr>
              <a:tblGrid>
                <a:gridCol w="1371600"/>
                <a:gridCol w="1447800"/>
                <a:gridCol w="1409700"/>
                <a:gridCol w="1409700"/>
                <a:gridCol w="1447800"/>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395907935"/>
              </p:ext>
            </p:extLst>
          </p:nvPr>
        </p:nvGraphicFramePr>
        <p:xfrm>
          <a:off x="381000" y="2133600"/>
          <a:ext cx="1371600" cy="3200400"/>
        </p:xfrm>
        <a:graphic>
          <a:graphicData uri="http://schemas.openxmlformats.org/drawingml/2006/table">
            <a:tbl>
              <a:tblPr firstRow="1" bandRow="1">
                <a:tableStyleId>{5C22544A-7EE6-4342-B048-85BDC9FD1C3A}</a:tableStyleId>
              </a:tblPr>
              <a:tblGrid>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243326269"/>
              </p:ext>
            </p:extLst>
          </p:nvPr>
        </p:nvGraphicFramePr>
        <p:xfrm>
          <a:off x="7467600" y="2133600"/>
          <a:ext cx="1371600" cy="3200400"/>
        </p:xfrm>
        <a:graphic>
          <a:graphicData uri="http://schemas.openxmlformats.org/drawingml/2006/table">
            <a:tbl>
              <a:tblPr firstRow="1" bandRow="1">
                <a:tableStyleId>{5C22544A-7EE6-4342-B048-85BDC9FD1C3A}</a:tableStyleId>
              </a:tblPr>
              <a:tblGrid>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7" name="TextBox 16"/>
          <p:cNvSpPr txBox="1"/>
          <p:nvPr/>
        </p:nvSpPr>
        <p:spPr>
          <a:xfrm>
            <a:off x="3886200" y="2133600"/>
            <a:ext cx="1447800" cy="553998"/>
          </a:xfrm>
          <a:prstGeom prst="rect">
            <a:avLst/>
          </a:prstGeom>
          <a:noFill/>
        </p:spPr>
        <p:txBody>
          <a:bodyPr wrap="square" rtlCol="0">
            <a:spAutoFit/>
          </a:bodyPr>
          <a:lstStyle/>
          <a:p>
            <a:pPr lvl="0" algn="ctr"/>
            <a:r>
              <a:rPr kumimoji="0" lang="en-US" sz="1200" b="1" i="1" u="none" strike="noStrike" cap="none" normalizeH="0" baseline="0" dirty="0" smtClean="0">
                <a:ln>
                  <a:noFill/>
                </a:ln>
                <a:solidFill>
                  <a:schemeClr val="tx1"/>
                </a:solidFill>
                <a:effectLst/>
                <a:latin typeface="Times New Roman" pitchFamily="18" charset="0"/>
                <a:cs typeface="Times New Roman" pitchFamily="18" charset="0"/>
              </a:rPr>
              <a:t>Abstract</a:t>
            </a:r>
            <a:endParaRPr kumimoji="0" lang="en-US" sz="1050" b="1" i="0" u="none" strike="noStrike" cap="none" normalizeH="0" baseline="0" dirty="0" smtClean="0">
              <a:ln>
                <a:noFill/>
              </a:ln>
              <a:solidFill>
                <a:schemeClr val="tx1"/>
              </a:solidFill>
              <a:effectLst/>
              <a:latin typeface="Times New Roman" pitchFamily="18" charset="0"/>
              <a:cs typeface="Times New Roman" pitchFamily="18" charset="0"/>
            </a:endParaRPr>
          </a:p>
          <a:p>
            <a:pPr algn="ctr"/>
            <a:endParaRPr lang="en-US" dirty="0"/>
          </a:p>
        </p:txBody>
      </p:sp>
      <p:sp>
        <p:nvSpPr>
          <p:cNvPr id="2" name="TextBox 1"/>
          <p:cNvSpPr txBox="1"/>
          <p:nvPr/>
        </p:nvSpPr>
        <p:spPr>
          <a:xfrm>
            <a:off x="359044" y="1295400"/>
            <a:ext cx="1447800" cy="553998"/>
          </a:xfrm>
          <a:prstGeom prst="rect">
            <a:avLst/>
          </a:prstGeom>
          <a:noFill/>
        </p:spPr>
        <p:txBody>
          <a:bodyPr wrap="square" rtlCol="0">
            <a:spAutoFit/>
          </a:bodyPr>
          <a:lstStyle/>
          <a:p>
            <a:r>
              <a:rPr lang="en-US" sz="1000" dirty="0" smtClean="0"/>
              <a:t>Washington’s Adjust-</a:t>
            </a:r>
            <a:r>
              <a:rPr lang="en-US" sz="1000" dirty="0" err="1" smtClean="0"/>
              <a:t>ments</a:t>
            </a:r>
            <a:r>
              <a:rPr lang="en-US" sz="1000" dirty="0" smtClean="0"/>
              <a:t> – hoped for Unity (Not!)</a:t>
            </a:r>
            <a:endParaRPr lang="en-US" sz="1000" dirty="0"/>
          </a:p>
        </p:txBody>
      </p:sp>
      <p:sp>
        <p:nvSpPr>
          <p:cNvPr id="4" name="TextBox 3"/>
          <p:cNvSpPr txBox="1"/>
          <p:nvPr/>
        </p:nvSpPr>
        <p:spPr>
          <a:xfrm>
            <a:off x="1333500" y="1060803"/>
            <a:ext cx="533400" cy="246221"/>
          </a:xfrm>
          <a:prstGeom prst="rect">
            <a:avLst/>
          </a:prstGeom>
          <a:noFill/>
        </p:spPr>
        <p:txBody>
          <a:bodyPr wrap="square" rtlCol="0">
            <a:spAutoFit/>
          </a:bodyPr>
          <a:lstStyle/>
          <a:p>
            <a:r>
              <a:rPr lang="en-US" sz="1000" dirty="0" smtClean="0"/>
              <a:t>p 118</a:t>
            </a:r>
            <a:endParaRPr lang="en-US" sz="1000" dirty="0"/>
          </a:p>
        </p:txBody>
      </p:sp>
      <p:sp>
        <p:nvSpPr>
          <p:cNvPr id="11" name="TextBox 10"/>
          <p:cNvSpPr txBox="1"/>
          <p:nvPr/>
        </p:nvSpPr>
        <p:spPr>
          <a:xfrm>
            <a:off x="1844944" y="1238617"/>
            <a:ext cx="1447800" cy="861774"/>
          </a:xfrm>
          <a:prstGeom prst="rect">
            <a:avLst/>
          </a:prstGeom>
          <a:noFill/>
        </p:spPr>
        <p:txBody>
          <a:bodyPr wrap="square" rtlCol="0">
            <a:spAutoFit/>
          </a:bodyPr>
          <a:lstStyle/>
          <a:p>
            <a:pPr algn="ctr"/>
            <a:r>
              <a:rPr lang="en-US" sz="1000" dirty="0" smtClean="0"/>
              <a:t>Role of Govt.</a:t>
            </a:r>
          </a:p>
          <a:p>
            <a:endParaRPr lang="en-US" sz="1000" dirty="0"/>
          </a:p>
          <a:p>
            <a:pPr algn="ctr"/>
            <a:r>
              <a:rPr lang="en-US" sz="1000" dirty="0" smtClean="0"/>
              <a:t>Jefferson - - - Hamilton</a:t>
            </a:r>
          </a:p>
          <a:p>
            <a:pPr algn="ctr"/>
            <a:r>
              <a:rPr lang="en-US" sz="1000" dirty="0" smtClean="0"/>
              <a:t>(Small)           (Powerful)</a:t>
            </a:r>
          </a:p>
          <a:p>
            <a:pPr algn="ctr"/>
            <a:endParaRPr lang="en-US" sz="1000" dirty="0"/>
          </a:p>
        </p:txBody>
      </p:sp>
      <p:sp>
        <p:nvSpPr>
          <p:cNvPr id="12" name="TextBox 11"/>
          <p:cNvSpPr txBox="1"/>
          <p:nvPr/>
        </p:nvSpPr>
        <p:spPr>
          <a:xfrm>
            <a:off x="2781300" y="1023065"/>
            <a:ext cx="533400" cy="246221"/>
          </a:xfrm>
          <a:prstGeom prst="rect">
            <a:avLst/>
          </a:prstGeom>
          <a:noFill/>
        </p:spPr>
        <p:txBody>
          <a:bodyPr wrap="square" rtlCol="0">
            <a:spAutoFit/>
          </a:bodyPr>
          <a:lstStyle/>
          <a:p>
            <a:r>
              <a:rPr lang="en-US" sz="1000" dirty="0" smtClean="0"/>
              <a:t>p 120</a:t>
            </a:r>
            <a:endParaRPr lang="en-US" sz="1000" dirty="0"/>
          </a:p>
        </p:txBody>
      </p:sp>
      <p:cxnSp>
        <p:nvCxnSpPr>
          <p:cNvPr id="6" name="Straight Arrow Connector 5"/>
          <p:cNvCxnSpPr/>
          <p:nvPr/>
        </p:nvCxnSpPr>
        <p:spPr>
          <a:xfrm flipH="1">
            <a:off x="2298915" y="1463625"/>
            <a:ext cx="152400" cy="104001"/>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2590800" y="1457726"/>
            <a:ext cx="152400" cy="104001"/>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209441" y="1270119"/>
            <a:ext cx="1447800" cy="861774"/>
          </a:xfrm>
          <a:prstGeom prst="rect">
            <a:avLst/>
          </a:prstGeom>
          <a:noFill/>
        </p:spPr>
        <p:txBody>
          <a:bodyPr wrap="square" rtlCol="0">
            <a:spAutoFit/>
          </a:bodyPr>
          <a:lstStyle/>
          <a:p>
            <a:pPr algn="ctr"/>
            <a:r>
              <a:rPr lang="en-US" sz="1000" dirty="0" smtClean="0"/>
              <a:t>2 Parties Started</a:t>
            </a:r>
          </a:p>
          <a:p>
            <a:endParaRPr lang="en-US" sz="1000" dirty="0"/>
          </a:p>
          <a:p>
            <a:pPr algn="ctr"/>
            <a:r>
              <a:rPr lang="en-US" sz="1000" dirty="0" smtClean="0"/>
              <a:t>Demo-</a:t>
            </a:r>
            <a:r>
              <a:rPr lang="en-US" sz="1000" dirty="0" err="1" smtClean="0"/>
              <a:t>Repub</a:t>
            </a:r>
            <a:r>
              <a:rPr lang="en-US" sz="1000" dirty="0"/>
              <a:t> </a:t>
            </a:r>
            <a:r>
              <a:rPr lang="en-US" sz="1000" dirty="0" smtClean="0"/>
              <a:t>- - - - Fed</a:t>
            </a:r>
          </a:p>
          <a:p>
            <a:pPr algn="ctr"/>
            <a:r>
              <a:rPr lang="en-US" sz="1000" dirty="0" smtClean="0"/>
              <a:t>(Small)                 (Strong)</a:t>
            </a:r>
          </a:p>
          <a:p>
            <a:pPr algn="ctr"/>
            <a:endParaRPr lang="en-US" sz="1000" dirty="0"/>
          </a:p>
        </p:txBody>
      </p:sp>
      <p:sp>
        <p:nvSpPr>
          <p:cNvPr id="20" name="TextBox 19"/>
          <p:cNvSpPr txBox="1"/>
          <p:nvPr/>
        </p:nvSpPr>
        <p:spPr>
          <a:xfrm>
            <a:off x="4145797" y="1049179"/>
            <a:ext cx="533400" cy="246221"/>
          </a:xfrm>
          <a:prstGeom prst="rect">
            <a:avLst/>
          </a:prstGeom>
          <a:noFill/>
        </p:spPr>
        <p:txBody>
          <a:bodyPr wrap="square" rtlCol="0">
            <a:spAutoFit/>
          </a:bodyPr>
          <a:lstStyle/>
          <a:p>
            <a:r>
              <a:rPr lang="en-US" sz="1000" dirty="0" smtClean="0"/>
              <a:t>p 121</a:t>
            </a:r>
            <a:endParaRPr lang="en-US" sz="1000" dirty="0"/>
          </a:p>
        </p:txBody>
      </p:sp>
      <p:sp>
        <p:nvSpPr>
          <p:cNvPr id="21" name="TextBox 20"/>
          <p:cNvSpPr txBox="1"/>
          <p:nvPr/>
        </p:nvSpPr>
        <p:spPr>
          <a:xfrm>
            <a:off x="4626244" y="1278328"/>
            <a:ext cx="1447800" cy="1015663"/>
          </a:xfrm>
          <a:prstGeom prst="rect">
            <a:avLst/>
          </a:prstGeom>
          <a:noFill/>
        </p:spPr>
        <p:txBody>
          <a:bodyPr wrap="square" rtlCol="0">
            <a:spAutoFit/>
          </a:bodyPr>
          <a:lstStyle/>
          <a:p>
            <a:pPr algn="ctr"/>
            <a:r>
              <a:rPr lang="en-US" sz="1000" b="1" u="sng" dirty="0" smtClean="0"/>
              <a:t>Section 1</a:t>
            </a:r>
          </a:p>
          <a:p>
            <a:pPr algn="ctr"/>
            <a:r>
              <a:rPr lang="en-US" sz="1000" dirty="0" smtClean="0"/>
              <a:t>The two strongest ideologies</a:t>
            </a:r>
          </a:p>
          <a:p>
            <a:pPr algn="ctr"/>
            <a:r>
              <a:rPr lang="en-US" sz="1000" dirty="0" smtClean="0"/>
              <a:t>=</a:t>
            </a:r>
            <a:endParaRPr lang="en-US" sz="1000" dirty="0"/>
          </a:p>
          <a:p>
            <a:pPr algn="ctr"/>
            <a:r>
              <a:rPr lang="en-US" sz="1000" dirty="0" smtClean="0"/>
              <a:t>Two Political Parties</a:t>
            </a:r>
          </a:p>
          <a:p>
            <a:pPr algn="ctr"/>
            <a:endParaRPr lang="en-US" sz="1000" dirty="0"/>
          </a:p>
        </p:txBody>
      </p:sp>
      <p:sp>
        <p:nvSpPr>
          <p:cNvPr id="22" name="TextBox 21"/>
          <p:cNvSpPr txBox="1"/>
          <p:nvPr/>
        </p:nvSpPr>
        <p:spPr>
          <a:xfrm>
            <a:off x="5372100" y="1023066"/>
            <a:ext cx="948625" cy="246221"/>
          </a:xfrm>
          <a:prstGeom prst="rect">
            <a:avLst/>
          </a:prstGeom>
          <a:noFill/>
        </p:spPr>
        <p:txBody>
          <a:bodyPr wrap="square" rtlCol="0">
            <a:spAutoFit/>
          </a:bodyPr>
          <a:lstStyle/>
          <a:p>
            <a:r>
              <a:rPr lang="en-US" sz="1000" dirty="0" smtClean="0"/>
              <a:t>p 118-121</a:t>
            </a:r>
            <a:endParaRPr lang="en-US" sz="1000" dirty="0"/>
          </a:p>
        </p:txBody>
      </p:sp>
      <p:sp>
        <p:nvSpPr>
          <p:cNvPr id="23" name="TextBox 22"/>
          <p:cNvSpPr txBox="1"/>
          <p:nvPr/>
        </p:nvSpPr>
        <p:spPr>
          <a:xfrm>
            <a:off x="5997844" y="1218738"/>
            <a:ext cx="1524000" cy="1015663"/>
          </a:xfrm>
          <a:prstGeom prst="rect">
            <a:avLst/>
          </a:prstGeom>
          <a:noFill/>
        </p:spPr>
        <p:txBody>
          <a:bodyPr wrap="square" rtlCol="0">
            <a:spAutoFit/>
          </a:bodyPr>
          <a:lstStyle/>
          <a:p>
            <a:pPr algn="ctr"/>
            <a:r>
              <a:rPr lang="en-US" sz="1000" dirty="0" smtClean="0"/>
              <a:t>3 Reasons for NOT direct democracy</a:t>
            </a:r>
          </a:p>
          <a:p>
            <a:pPr algn="ctr"/>
            <a:endParaRPr lang="en-US" sz="1000" dirty="0"/>
          </a:p>
          <a:p>
            <a:pPr algn="ctr"/>
            <a:r>
              <a:rPr lang="en-US" sz="1000" dirty="0" smtClean="0"/>
              <a:t>But keep consent of the people – filtered consent</a:t>
            </a:r>
          </a:p>
          <a:p>
            <a:pPr algn="ctr"/>
            <a:endParaRPr lang="en-US" sz="1000" dirty="0"/>
          </a:p>
        </p:txBody>
      </p:sp>
      <p:sp>
        <p:nvSpPr>
          <p:cNvPr id="24" name="TextBox 23"/>
          <p:cNvSpPr txBox="1"/>
          <p:nvPr/>
        </p:nvSpPr>
        <p:spPr>
          <a:xfrm>
            <a:off x="7010400" y="1026942"/>
            <a:ext cx="533400" cy="246221"/>
          </a:xfrm>
          <a:prstGeom prst="rect">
            <a:avLst/>
          </a:prstGeom>
          <a:noFill/>
        </p:spPr>
        <p:txBody>
          <a:bodyPr wrap="square" rtlCol="0">
            <a:spAutoFit/>
          </a:bodyPr>
          <a:lstStyle/>
          <a:p>
            <a:r>
              <a:rPr lang="en-US" sz="1000" dirty="0" smtClean="0"/>
              <a:t>p 122</a:t>
            </a:r>
            <a:endParaRPr lang="en-US" sz="1000" dirty="0"/>
          </a:p>
        </p:txBody>
      </p:sp>
      <p:sp>
        <p:nvSpPr>
          <p:cNvPr id="25" name="TextBox 24"/>
          <p:cNvSpPr txBox="1"/>
          <p:nvPr/>
        </p:nvSpPr>
        <p:spPr>
          <a:xfrm>
            <a:off x="7372673" y="1201252"/>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H. of Rep.</a:t>
            </a:r>
          </a:p>
          <a:p>
            <a:pPr algn="ctr"/>
            <a:r>
              <a:rPr lang="en-US" sz="1000" dirty="0" smtClean="0"/>
              <a:t>Directly elected – 2 </a:t>
            </a:r>
            <a:r>
              <a:rPr lang="en-US" sz="1000" dirty="0" err="1" smtClean="0"/>
              <a:t>yrs</a:t>
            </a:r>
            <a:r>
              <a:rPr lang="en-US" sz="1000" dirty="0" smtClean="0"/>
              <a:t> based on population </a:t>
            </a:r>
          </a:p>
          <a:p>
            <a:pPr algn="ctr"/>
            <a:r>
              <a:rPr lang="en-US" sz="1000" dirty="0" smtClean="0"/>
              <a:t>1 rep per # of people</a:t>
            </a:r>
          </a:p>
          <a:p>
            <a:pPr algn="ctr"/>
            <a:endParaRPr lang="en-US" sz="1000" dirty="0"/>
          </a:p>
        </p:txBody>
      </p:sp>
      <p:sp>
        <p:nvSpPr>
          <p:cNvPr id="26" name="TextBox 25"/>
          <p:cNvSpPr txBox="1"/>
          <p:nvPr/>
        </p:nvSpPr>
        <p:spPr>
          <a:xfrm>
            <a:off x="8420100" y="1001378"/>
            <a:ext cx="533400" cy="246221"/>
          </a:xfrm>
          <a:prstGeom prst="rect">
            <a:avLst/>
          </a:prstGeom>
          <a:noFill/>
        </p:spPr>
        <p:txBody>
          <a:bodyPr wrap="square" rtlCol="0">
            <a:spAutoFit/>
          </a:bodyPr>
          <a:lstStyle/>
          <a:p>
            <a:r>
              <a:rPr lang="en-US" sz="1000" dirty="0" smtClean="0"/>
              <a:t>p 123</a:t>
            </a:r>
            <a:endParaRPr lang="en-US" sz="1000" dirty="0"/>
          </a:p>
        </p:txBody>
      </p:sp>
      <p:sp>
        <p:nvSpPr>
          <p:cNvPr id="27" name="TextBox 26"/>
          <p:cNvSpPr txBox="1"/>
          <p:nvPr/>
        </p:nvSpPr>
        <p:spPr>
          <a:xfrm>
            <a:off x="7398503" y="2270922"/>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Senate</a:t>
            </a:r>
          </a:p>
          <a:p>
            <a:pPr algn="ctr"/>
            <a:r>
              <a:rPr lang="en-US" sz="1000" dirty="0" smtClean="0"/>
              <a:t>For 6 </a:t>
            </a:r>
            <a:r>
              <a:rPr lang="en-US" sz="1000" dirty="0" err="1" smtClean="0"/>
              <a:t>yrs</a:t>
            </a:r>
            <a:r>
              <a:rPr lang="en-US" sz="1000" dirty="0" smtClean="0"/>
              <a:t> – 2 per state</a:t>
            </a:r>
          </a:p>
          <a:p>
            <a:pPr algn="ctr"/>
            <a:r>
              <a:rPr lang="en-US" sz="1000" dirty="0" smtClean="0"/>
              <a:t>Before 1913 elected by state legislature</a:t>
            </a:r>
          </a:p>
          <a:p>
            <a:pPr algn="ctr"/>
            <a:endParaRPr lang="en-US" sz="1000" dirty="0"/>
          </a:p>
        </p:txBody>
      </p:sp>
      <p:sp>
        <p:nvSpPr>
          <p:cNvPr id="28" name="TextBox 27"/>
          <p:cNvSpPr txBox="1"/>
          <p:nvPr/>
        </p:nvSpPr>
        <p:spPr>
          <a:xfrm>
            <a:off x="8340671" y="2086074"/>
            <a:ext cx="533400" cy="246221"/>
          </a:xfrm>
          <a:prstGeom prst="rect">
            <a:avLst/>
          </a:prstGeom>
          <a:noFill/>
        </p:spPr>
        <p:txBody>
          <a:bodyPr wrap="square" rtlCol="0">
            <a:spAutoFit/>
          </a:bodyPr>
          <a:lstStyle/>
          <a:p>
            <a:r>
              <a:rPr lang="en-US" sz="1000" dirty="0" smtClean="0"/>
              <a:t>p 123</a:t>
            </a:r>
            <a:endParaRPr lang="en-US" sz="1000" dirty="0"/>
          </a:p>
        </p:txBody>
      </p:sp>
      <p:sp>
        <p:nvSpPr>
          <p:cNvPr id="29" name="TextBox 28"/>
          <p:cNvSpPr txBox="1"/>
          <p:nvPr/>
        </p:nvSpPr>
        <p:spPr>
          <a:xfrm>
            <a:off x="7372673" y="3347958"/>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President</a:t>
            </a:r>
          </a:p>
          <a:p>
            <a:pPr algn="ctr"/>
            <a:r>
              <a:rPr lang="en-US" sz="1000" dirty="0" smtClean="0"/>
              <a:t># of Senators plus # of H. of Rep = Electoral College</a:t>
            </a:r>
          </a:p>
          <a:p>
            <a:pPr algn="ctr"/>
            <a:r>
              <a:rPr lang="en-US" sz="1000" dirty="0" smtClean="0"/>
              <a:t>4 </a:t>
            </a:r>
            <a:r>
              <a:rPr lang="en-US" sz="1000" dirty="0" err="1" smtClean="0"/>
              <a:t>yrs</a:t>
            </a:r>
            <a:r>
              <a:rPr lang="en-US" sz="1000" dirty="0" smtClean="0"/>
              <a:t> – not popular vote</a:t>
            </a:r>
          </a:p>
          <a:p>
            <a:pPr algn="ctr"/>
            <a:endParaRPr lang="en-US" sz="1000" dirty="0"/>
          </a:p>
        </p:txBody>
      </p:sp>
      <p:sp>
        <p:nvSpPr>
          <p:cNvPr id="30" name="TextBox 29"/>
          <p:cNvSpPr txBox="1"/>
          <p:nvPr/>
        </p:nvSpPr>
        <p:spPr>
          <a:xfrm>
            <a:off x="8314841" y="3163110"/>
            <a:ext cx="533400" cy="246221"/>
          </a:xfrm>
          <a:prstGeom prst="rect">
            <a:avLst/>
          </a:prstGeom>
          <a:noFill/>
        </p:spPr>
        <p:txBody>
          <a:bodyPr wrap="square" rtlCol="0">
            <a:spAutoFit/>
          </a:bodyPr>
          <a:lstStyle/>
          <a:p>
            <a:r>
              <a:rPr lang="en-US" sz="1000" dirty="0" smtClean="0"/>
              <a:t>p 124</a:t>
            </a:r>
            <a:endParaRPr lang="en-US" sz="1000" dirty="0"/>
          </a:p>
        </p:txBody>
      </p:sp>
      <p:sp>
        <p:nvSpPr>
          <p:cNvPr id="31" name="TextBox 30"/>
          <p:cNvSpPr txBox="1"/>
          <p:nvPr/>
        </p:nvSpPr>
        <p:spPr>
          <a:xfrm>
            <a:off x="7402378" y="4419600"/>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Supreme Court</a:t>
            </a:r>
          </a:p>
          <a:p>
            <a:pPr algn="ctr"/>
            <a:r>
              <a:rPr lang="en-US" sz="1000" dirty="0" smtClean="0"/>
              <a:t>Nominated by Pres.  Consent of Senate</a:t>
            </a:r>
          </a:p>
          <a:p>
            <a:pPr algn="ctr"/>
            <a:r>
              <a:rPr lang="en-US" sz="1000" dirty="0"/>
              <a:t>f</a:t>
            </a:r>
            <a:r>
              <a:rPr lang="en-US" sz="1000" dirty="0" smtClean="0"/>
              <a:t>or life</a:t>
            </a:r>
          </a:p>
          <a:p>
            <a:pPr algn="ctr"/>
            <a:endParaRPr lang="en-US" sz="1000" dirty="0"/>
          </a:p>
        </p:txBody>
      </p:sp>
      <p:sp>
        <p:nvSpPr>
          <p:cNvPr id="32" name="TextBox 31"/>
          <p:cNvSpPr txBox="1"/>
          <p:nvPr/>
        </p:nvSpPr>
        <p:spPr>
          <a:xfrm>
            <a:off x="8344546" y="4221837"/>
            <a:ext cx="533400" cy="246221"/>
          </a:xfrm>
          <a:prstGeom prst="rect">
            <a:avLst/>
          </a:prstGeom>
          <a:noFill/>
        </p:spPr>
        <p:txBody>
          <a:bodyPr wrap="square" rtlCol="0">
            <a:spAutoFit/>
          </a:bodyPr>
          <a:lstStyle/>
          <a:p>
            <a:r>
              <a:rPr lang="en-US" sz="1000" dirty="0" smtClean="0"/>
              <a:t>p 124</a:t>
            </a:r>
            <a:endParaRPr lang="en-US" sz="1000" dirty="0"/>
          </a:p>
        </p:txBody>
      </p:sp>
      <p:sp>
        <p:nvSpPr>
          <p:cNvPr id="33" name="TextBox 32"/>
          <p:cNvSpPr txBox="1"/>
          <p:nvPr/>
        </p:nvSpPr>
        <p:spPr>
          <a:xfrm>
            <a:off x="7449841" y="5458510"/>
            <a:ext cx="1745497" cy="1015663"/>
          </a:xfrm>
          <a:prstGeom prst="rect">
            <a:avLst/>
          </a:prstGeom>
          <a:noFill/>
        </p:spPr>
        <p:txBody>
          <a:bodyPr wrap="square" rtlCol="0">
            <a:spAutoFit/>
          </a:bodyPr>
          <a:lstStyle/>
          <a:p>
            <a:r>
              <a:rPr lang="en-US" sz="1000" dirty="0" smtClean="0"/>
              <a:t>Removal from Office</a:t>
            </a:r>
          </a:p>
          <a:p>
            <a:r>
              <a:rPr lang="en-US" sz="1000" dirty="0" smtClean="0"/>
              <a:t>*Voted out</a:t>
            </a:r>
          </a:p>
          <a:p>
            <a:r>
              <a:rPr lang="en-US" sz="1000" dirty="0"/>
              <a:t>*</a:t>
            </a:r>
            <a:r>
              <a:rPr lang="en-US" sz="1000" dirty="0" smtClean="0"/>
              <a:t>Congress – by members</a:t>
            </a:r>
          </a:p>
          <a:p>
            <a:r>
              <a:rPr lang="en-US" sz="1000" dirty="0" smtClean="0"/>
              <a:t>*</a:t>
            </a:r>
            <a:r>
              <a:rPr lang="en-US" sz="1000" dirty="0" err="1" smtClean="0"/>
              <a:t>Pres</a:t>
            </a:r>
            <a:r>
              <a:rPr lang="en-US" sz="1000" dirty="0" smtClean="0"/>
              <a:t> – impeach by the </a:t>
            </a:r>
          </a:p>
          <a:p>
            <a:r>
              <a:rPr lang="en-US" sz="1000" dirty="0" smtClean="0"/>
              <a:t>H of Rep, Trial by Senate</a:t>
            </a:r>
          </a:p>
          <a:p>
            <a:endParaRPr lang="en-US" sz="1000" dirty="0"/>
          </a:p>
        </p:txBody>
      </p:sp>
      <p:sp>
        <p:nvSpPr>
          <p:cNvPr id="34" name="TextBox 33"/>
          <p:cNvSpPr txBox="1"/>
          <p:nvPr/>
        </p:nvSpPr>
        <p:spPr>
          <a:xfrm>
            <a:off x="8318715" y="5288637"/>
            <a:ext cx="533400" cy="246221"/>
          </a:xfrm>
          <a:prstGeom prst="rect">
            <a:avLst/>
          </a:prstGeom>
          <a:noFill/>
        </p:spPr>
        <p:txBody>
          <a:bodyPr wrap="square" rtlCol="0">
            <a:spAutoFit/>
          </a:bodyPr>
          <a:lstStyle/>
          <a:p>
            <a:r>
              <a:rPr lang="en-US" sz="1000" dirty="0" smtClean="0"/>
              <a:t>p 124</a:t>
            </a:r>
            <a:endParaRPr lang="en-US" sz="1000" dirty="0"/>
          </a:p>
        </p:txBody>
      </p:sp>
      <p:sp>
        <p:nvSpPr>
          <p:cNvPr id="35" name="TextBox 34"/>
          <p:cNvSpPr txBox="1"/>
          <p:nvPr/>
        </p:nvSpPr>
        <p:spPr>
          <a:xfrm>
            <a:off x="5924873" y="5534858"/>
            <a:ext cx="1447800" cy="707886"/>
          </a:xfrm>
          <a:prstGeom prst="rect">
            <a:avLst/>
          </a:prstGeom>
          <a:noFill/>
        </p:spPr>
        <p:txBody>
          <a:bodyPr wrap="square" rtlCol="0">
            <a:spAutoFit/>
          </a:bodyPr>
          <a:lstStyle/>
          <a:p>
            <a:pPr algn="ctr"/>
            <a:r>
              <a:rPr lang="en-US" sz="1000" b="1" u="sng" dirty="0" smtClean="0"/>
              <a:t>Section 2</a:t>
            </a:r>
          </a:p>
          <a:p>
            <a:pPr algn="ctr"/>
            <a:r>
              <a:rPr lang="en-US" sz="1000" dirty="0" smtClean="0"/>
              <a:t>The meaning of “filtered” consent</a:t>
            </a:r>
          </a:p>
          <a:p>
            <a:pPr algn="ctr"/>
            <a:endParaRPr lang="en-US" sz="1000" dirty="0"/>
          </a:p>
        </p:txBody>
      </p:sp>
      <p:sp>
        <p:nvSpPr>
          <p:cNvPr id="36" name="TextBox 35"/>
          <p:cNvSpPr txBox="1"/>
          <p:nvPr/>
        </p:nvSpPr>
        <p:spPr>
          <a:xfrm>
            <a:off x="6670729" y="5279596"/>
            <a:ext cx="948625" cy="246221"/>
          </a:xfrm>
          <a:prstGeom prst="rect">
            <a:avLst/>
          </a:prstGeom>
          <a:noFill/>
        </p:spPr>
        <p:txBody>
          <a:bodyPr wrap="square" rtlCol="0">
            <a:spAutoFit/>
          </a:bodyPr>
          <a:lstStyle/>
          <a:p>
            <a:r>
              <a:rPr lang="en-US" sz="1000" dirty="0" smtClean="0"/>
              <a:t>p 121-124</a:t>
            </a:r>
            <a:endParaRPr lang="en-US" sz="1000" dirty="0"/>
          </a:p>
        </p:txBody>
      </p:sp>
      <p:sp>
        <p:nvSpPr>
          <p:cNvPr id="37" name="TextBox 36"/>
          <p:cNvSpPr txBox="1"/>
          <p:nvPr/>
        </p:nvSpPr>
        <p:spPr>
          <a:xfrm>
            <a:off x="4553918" y="5476101"/>
            <a:ext cx="1520125" cy="707886"/>
          </a:xfrm>
          <a:prstGeom prst="rect">
            <a:avLst/>
          </a:prstGeom>
          <a:noFill/>
        </p:spPr>
        <p:txBody>
          <a:bodyPr wrap="square" rtlCol="0">
            <a:spAutoFit/>
          </a:bodyPr>
          <a:lstStyle/>
          <a:p>
            <a:pPr algn="ctr"/>
            <a:r>
              <a:rPr lang="en-US" sz="1000" b="1" u="sng" dirty="0" smtClean="0"/>
              <a:t>Note</a:t>
            </a:r>
            <a:r>
              <a:rPr lang="en-US" sz="1000" dirty="0" smtClean="0"/>
              <a:t> – I did five subsections for </a:t>
            </a:r>
            <a:r>
              <a:rPr lang="en-US" sz="1000" u="sng" dirty="0"/>
              <a:t>S</a:t>
            </a:r>
            <a:r>
              <a:rPr lang="en-US" sz="1000" u="sng" dirty="0" smtClean="0"/>
              <a:t>ection 3 </a:t>
            </a:r>
            <a:r>
              <a:rPr lang="en-US" sz="1000" dirty="0" smtClean="0"/>
              <a:t>(not shown here)</a:t>
            </a:r>
          </a:p>
          <a:p>
            <a:pPr algn="ctr"/>
            <a:endParaRPr lang="en-US" sz="1000" dirty="0"/>
          </a:p>
        </p:txBody>
      </p:sp>
      <p:sp>
        <p:nvSpPr>
          <p:cNvPr id="38" name="TextBox 37"/>
          <p:cNvSpPr txBox="1"/>
          <p:nvPr/>
        </p:nvSpPr>
        <p:spPr>
          <a:xfrm>
            <a:off x="3128074" y="5458510"/>
            <a:ext cx="1447800" cy="1169551"/>
          </a:xfrm>
          <a:prstGeom prst="rect">
            <a:avLst/>
          </a:prstGeom>
          <a:noFill/>
        </p:spPr>
        <p:txBody>
          <a:bodyPr wrap="square" rtlCol="0">
            <a:spAutoFit/>
          </a:bodyPr>
          <a:lstStyle/>
          <a:p>
            <a:pPr algn="ctr"/>
            <a:r>
              <a:rPr lang="en-US" sz="1000" b="1" u="sng" dirty="0" smtClean="0"/>
              <a:t>Section 3</a:t>
            </a:r>
          </a:p>
          <a:p>
            <a:pPr algn="ctr"/>
            <a:r>
              <a:rPr lang="en-US" sz="1000" dirty="0" smtClean="0"/>
              <a:t>pp. 125-127 Contrasting US system of elections (winner take all) with Parliament (proportional)</a:t>
            </a:r>
          </a:p>
          <a:p>
            <a:pPr algn="ctr"/>
            <a:endParaRPr lang="en-US" sz="1000" dirty="0"/>
          </a:p>
        </p:txBody>
      </p:sp>
      <p:sp>
        <p:nvSpPr>
          <p:cNvPr id="39" name="TextBox 38"/>
          <p:cNvSpPr txBox="1"/>
          <p:nvPr/>
        </p:nvSpPr>
        <p:spPr>
          <a:xfrm>
            <a:off x="3886200" y="5288636"/>
            <a:ext cx="948625" cy="246221"/>
          </a:xfrm>
          <a:prstGeom prst="rect">
            <a:avLst/>
          </a:prstGeom>
          <a:noFill/>
        </p:spPr>
        <p:txBody>
          <a:bodyPr wrap="square" rtlCol="0">
            <a:spAutoFit/>
          </a:bodyPr>
          <a:lstStyle/>
          <a:p>
            <a:r>
              <a:rPr lang="en-US" sz="1000" dirty="0" smtClean="0"/>
              <a:t>p 121-124</a:t>
            </a:r>
            <a:endParaRPr lang="en-US" sz="1000" dirty="0"/>
          </a:p>
        </p:txBody>
      </p:sp>
      <p:sp>
        <p:nvSpPr>
          <p:cNvPr id="42" name="TextBox 41"/>
          <p:cNvSpPr txBox="1"/>
          <p:nvPr/>
        </p:nvSpPr>
        <p:spPr>
          <a:xfrm>
            <a:off x="1711272" y="5479338"/>
            <a:ext cx="1520125" cy="707886"/>
          </a:xfrm>
          <a:prstGeom prst="rect">
            <a:avLst/>
          </a:prstGeom>
          <a:noFill/>
        </p:spPr>
        <p:txBody>
          <a:bodyPr wrap="square" rtlCol="0">
            <a:spAutoFit/>
          </a:bodyPr>
          <a:lstStyle/>
          <a:p>
            <a:pPr algn="ctr"/>
            <a:r>
              <a:rPr lang="en-US" sz="1000" b="1" u="sng" dirty="0" smtClean="0"/>
              <a:t>Note</a:t>
            </a:r>
            <a:r>
              <a:rPr lang="en-US" sz="1000" dirty="0" smtClean="0"/>
              <a:t> – I did three subsections for </a:t>
            </a:r>
            <a:r>
              <a:rPr lang="en-US" sz="1000" u="sng" dirty="0"/>
              <a:t>S</a:t>
            </a:r>
            <a:r>
              <a:rPr lang="en-US" sz="1000" u="sng" dirty="0" smtClean="0"/>
              <a:t>ection 4 </a:t>
            </a:r>
            <a:r>
              <a:rPr lang="en-US" sz="1000" dirty="0" smtClean="0"/>
              <a:t>(not shown here)</a:t>
            </a:r>
          </a:p>
          <a:p>
            <a:pPr algn="ctr"/>
            <a:endParaRPr lang="en-US" sz="1000" dirty="0"/>
          </a:p>
        </p:txBody>
      </p:sp>
      <p:sp>
        <p:nvSpPr>
          <p:cNvPr id="43" name="TextBox 42"/>
          <p:cNvSpPr txBox="1"/>
          <p:nvPr/>
        </p:nvSpPr>
        <p:spPr>
          <a:xfrm>
            <a:off x="304800" y="5305961"/>
            <a:ext cx="1447800" cy="1323439"/>
          </a:xfrm>
          <a:prstGeom prst="rect">
            <a:avLst/>
          </a:prstGeom>
          <a:noFill/>
        </p:spPr>
        <p:txBody>
          <a:bodyPr wrap="square" rtlCol="0">
            <a:spAutoFit/>
          </a:bodyPr>
          <a:lstStyle/>
          <a:p>
            <a:r>
              <a:rPr lang="en-US" sz="1000" b="1" u="sng" dirty="0" smtClean="0"/>
              <a:t>Section 4</a:t>
            </a:r>
          </a:p>
          <a:p>
            <a:pPr marL="228600" indent="-228600">
              <a:buAutoNum type="arabicPeriod"/>
            </a:pPr>
            <a:r>
              <a:rPr lang="en-US" sz="1000" dirty="0" smtClean="0"/>
              <a:t>The conditions when 3</a:t>
            </a:r>
            <a:r>
              <a:rPr lang="en-US" sz="1000" baseline="30000" dirty="0" smtClean="0"/>
              <a:t>rd</a:t>
            </a:r>
            <a:r>
              <a:rPr lang="en-US" sz="1000" dirty="0" smtClean="0"/>
              <a:t> parties have impact</a:t>
            </a:r>
          </a:p>
          <a:p>
            <a:pPr marL="228600" indent="-228600">
              <a:buAutoNum type="arabicPeriod"/>
            </a:pPr>
            <a:r>
              <a:rPr lang="en-US" sz="1000" dirty="0" smtClean="0"/>
              <a:t>How </a:t>
            </a:r>
            <a:r>
              <a:rPr lang="en-US" sz="1000" dirty="0"/>
              <a:t>c</a:t>
            </a:r>
            <a:r>
              <a:rPr lang="en-US" sz="1000" dirty="0" smtClean="0"/>
              <a:t>andidates must position themselves to win</a:t>
            </a:r>
          </a:p>
          <a:p>
            <a:pPr algn="ctr"/>
            <a:endParaRPr lang="en-US" sz="1000" dirty="0"/>
          </a:p>
        </p:txBody>
      </p:sp>
      <p:sp>
        <p:nvSpPr>
          <p:cNvPr id="44" name="TextBox 43"/>
          <p:cNvSpPr txBox="1"/>
          <p:nvPr/>
        </p:nvSpPr>
        <p:spPr>
          <a:xfrm>
            <a:off x="1104900" y="5288635"/>
            <a:ext cx="948625" cy="246221"/>
          </a:xfrm>
          <a:prstGeom prst="rect">
            <a:avLst/>
          </a:prstGeom>
          <a:noFill/>
        </p:spPr>
        <p:txBody>
          <a:bodyPr wrap="square" rtlCol="0">
            <a:spAutoFit/>
          </a:bodyPr>
          <a:lstStyle/>
          <a:p>
            <a:r>
              <a:rPr lang="en-US" sz="1000" dirty="0" smtClean="0"/>
              <a:t>P127-130</a:t>
            </a:r>
            <a:endParaRPr lang="en-US" sz="1000" dirty="0"/>
          </a:p>
        </p:txBody>
      </p:sp>
      <p:sp>
        <p:nvSpPr>
          <p:cNvPr id="47" name="TextBox 46"/>
          <p:cNvSpPr txBox="1"/>
          <p:nvPr/>
        </p:nvSpPr>
        <p:spPr>
          <a:xfrm>
            <a:off x="324173" y="4221837"/>
            <a:ext cx="1748725" cy="1323439"/>
          </a:xfrm>
          <a:prstGeom prst="rect">
            <a:avLst/>
          </a:prstGeom>
          <a:noFill/>
        </p:spPr>
        <p:txBody>
          <a:bodyPr wrap="square" rtlCol="0">
            <a:spAutoFit/>
          </a:bodyPr>
          <a:lstStyle/>
          <a:p>
            <a:r>
              <a:rPr lang="en-US" sz="1000" b="1" u="sng" dirty="0" smtClean="0"/>
              <a:t>Section 5</a:t>
            </a:r>
          </a:p>
          <a:p>
            <a:r>
              <a:rPr lang="en-US" sz="1000" dirty="0" smtClean="0"/>
              <a:t>Characteristics of contemporary elections.</a:t>
            </a:r>
          </a:p>
          <a:p>
            <a:pPr marL="171450" indent="-171450">
              <a:buFont typeface="Arial" pitchFamily="34" charset="0"/>
              <a:buChar char="•"/>
            </a:pPr>
            <a:r>
              <a:rPr lang="en-US" sz="1000" dirty="0" smtClean="0"/>
              <a:t>Continuous campaigns</a:t>
            </a:r>
          </a:p>
          <a:p>
            <a:pPr marL="171450" indent="-171450">
              <a:buFont typeface="Arial" pitchFamily="34" charset="0"/>
              <a:buChar char="•"/>
            </a:pPr>
            <a:r>
              <a:rPr lang="en-US" sz="1000" dirty="0" smtClean="0"/>
              <a:t>Primaries- extremes</a:t>
            </a:r>
          </a:p>
          <a:p>
            <a:pPr marL="171450" indent="-171450">
              <a:buFont typeface="Arial" pitchFamily="34" charset="0"/>
              <a:buChar char="•"/>
            </a:pPr>
            <a:r>
              <a:rPr lang="en-US" sz="1000" dirty="0" smtClean="0"/>
              <a:t>General elect – middle</a:t>
            </a:r>
          </a:p>
          <a:p>
            <a:pPr marL="171450" indent="-171450">
              <a:buFont typeface="Arial" pitchFamily="34" charset="0"/>
              <a:buChar char="•"/>
            </a:pPr>
            <a:r>
              <a:rPr lang="en-US" sz="1000" dirty="0" smtClean="0"/>
              <a:t>Increased partisanship</a:t>
            </a:r>
          </a:p>
          <a:p>
            <a:pPr algn="ctr"/>
            <a:endParaRPr lang="en-US" sz="1000" dirty="0"/>
          </a:p>
        </p:txBody>
      </p:sp>
      <p:sp>
        <p:nvSpPr>
          <p:cNvPr id="49" name="TextBox 48"/>
          <p:cNvSpPr txBox="1"/>
          <p:nvPr/>
        </p:nvSpPr>
        <p:spPr>
          <a:xfrm>
            <a:off x="1106192" y="4200313"/>
            <a:ext cx="948625" cy="246221"/>
          </a:xfrm>
          <a:prstGeom prst="rect">
            <a:avLst/>
          </a:prstGeom>
          <a:noFill/>
        </p:spPr>
        <p:txBody>
          <a:bodyPr wrap="square" rtlCol="0">
            <a:spAutoFit/>
          </a:bodyPr>
          <a:lstStyle/>
          <a:p>
            <a:r>
              <a:rPr lang="en-US" sz="1000" dirty="0" smtClean="0"/>
              <a:t>p 130-134</a:t>
            </a:r>
            <a:endParaRPr lang="en-US" sz="1000" dirty="0"/>
          </a:p>
        </p:txBody>
      </p:sp>
      <p:pic>
        <p:nvPicPr>
          <p:cNvPr id="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220" y="2816207"/>
            <a:ext cx="15164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Oval Callout 51"/>
          <p:cNvSpPr/>
          <p:nvPr/>
        </p:nvSpPr>
        <p:spPr>
          <a:xfrm>
            <a:off x="3505201" y="2234907"/>
            <a:ext cx="3867472" cy="3067152"/>
          </a:xfrm>
          <a:prstGeom prst="wedgeEllipseCallout">
            <a:avLst>
              <a:gd name="adj1" fmla="val -63604"/>
              <a:gd name="adj2" fmla="val -60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smtClean="0">
                <a:solidFill>
                  <a:srgbClr val="0000CC"/>
                </a:solidFill>
              </a:rPr>
              <a:t>The first example I gave earlier is a  </a:t>
            </a:r>
            <a:r>
              <a:rPr lang="en-US" sz="2200" b="1" i="1" dirty="0">
                <a:solidFill>
                  <a:srgbClr val="0000CC"/>
                </a:solidFill>
              </a:rPr>
              <a:t>P</a:t>
            </a:r>
            <a:r>
              <a:rPr lang="en-US" sz="2200" b="1" i="1" dirty="0" smtClean="0">
                <a:solidFill>
                  <a:srgbClr val="0000CC"/>
                </a:solidFill>
              </a:rPr>
              <a:t>ublishable Abstract</a:t>
            </a:r>
            <a:r>
              <a:rPr lang="en-US" sz="2200" dirty="0" smtClean="0">
                <a:solidFill>
                  <a:srgbClr val="0000CC"/>
                </a:solidFill>
              </a:rPr>
              <a:t>—more details, more thorough, longer—100 to 200 words.</a:t>
            </a:r>
            <a:endParaRPr lang="en-US" sz="2200" b="1" i="1" dirty="0">
              <a:solidFill>
                <a:srgbClr val="0000CC"/>
              </a:solidFill>
            </a:endParaRPr>
          </a:p>
        </p:txBody>
      </p:sp>
      <p:sp>
        <p:nvSpPr>
          <p:cNvPr id="45" name="Rectangle 44"/>
          <p:cNvSpPr/>
          <p:nvPr/>
        </p:nvSpPr>
        <p:spPr>
          <a:xfrm>
            <a:off x="400049" y="1089257"/>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118</a:t>
            </a:r>
          </a:p>
          <a:p>
            <a:r>
              <a:rPr lang="en-US" sz="1200" dirty="0" smtClean="0">
                <a:solidFill>
                  <a:schemeClr val="tx1"/>
                </a:solidFill>
              </a:rPr>
              <a:t>Washington’s Adjustments </a:t>
            </a:r>
            <a:r>
              <a:rPr lang="en-US" sz="1200" dirty="0">
                <a:solidFill>
                  <a:schemeClr val="tx1"/>
                </a:solidFill>
              </a:rPr>
              <a:t>– hoped for Unity (Not!)</a:t>
            </a:r>
          </a:p>
        </p:txBody>
      </p:sp>
      <p:sp>
        <p:nvSpPr>
          <p:cNvPr id="46" name="Rectangle 45"/>
          <p:cNvSpPr/>
          <p:nvPr/>
        </p:nvSpPr>
        <p:spPr>
          <a:xfrm>
            <a:off x="1798220" y="1089257"/>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120</a:t>
            </a:r>
          </a:p>
          <a:p>
            <a:pPr algn="ctr"/>
            <a:r>
              <a:rPr lang="en-US" sz="1200" dirty="0">
                <a:solidFill>
                  <a:schemeClr val="tx1"/>
                </a:solidFill>
              </a:rPr>
              <a:t>Role of Govt</a:t>
            </a:r>
            <a:r>
              <a:rPr lang="en-US" sz="1200" dirty="0" smtClean="0">
                <a:solidFill>
                  <a:schemeClr val="tx1"/>
                </a:solidFill>
              </a:rPr>
              <a:t>.</a:t>
            </a:r>
          </a:p>
          <a:p>
            <a:pPr algn="ctr"/>
            <a:endParaRPr lang="en-US" sz="1200" dirty="0">
              <a:solidFill>
                <a:schemeClr val="tx1"/>
              </a:solidFill>
            </a:endParaRPr>
          </a:p>
          <a:p>
            <a:pPr algn="ctr"/>
            <a:r>
              <a:rPr lang="en-US" sz="1200" dirty="0" smtClean="0">
                <a:solidFill>
                  <a:schemeClr val="tx1"/>
                </a:solidFill>
              </a:rPr>
              <a:t>Jeffers -  Hamilton</a:t>
            </a:r>
          </a:p>
          <a:p>
            <a:pPr algn="ctr"/>
            <a:r>
              <a:rPr lang="en-US" sz="1200" dirty="0" smtClean="0">
                <a:solidFill>
                  <a:schemeClr val="tx1"/>
                </a:solidFill>
              </a:rPr>
              <a:t>Small - Powerful</a:t>
            </a:r>
            <a:endParaRPr lang="en-US" sz="1200" dirty="0">
              <a:solidFill>
                <a:schemeClr val="tx1"/>
              </a:solidFill>
            </a:endParaRPr>
          </a:p>
        </p:txBody>
      </p:sp>
      <p:sp>
        <p:nvSpPr>
          <p:cNvPr id="53" name="Rectangle 52"/>
          <p:cNvSpPr/>
          <p:nvPr/>
        </p:nvSpPr>
        <p:spPr>
          <a:xfrm>
            <a:off x="3208794" y="1074314"/>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121</a:t>
            </a:r>
          </a:p>
          <a:p>
            <a:pPr algn="ctr"/>
            <a:r>
              <a:rPr lang="en-US" sz="1200" dirty="0" smtClean="0">
                <a:solidFill>
                  <a:schemeClr val="tx1"/>
                </a:solidFill>
              </a:rPr>
              <a:t>2 Parties started</a:t>
            </a:r>
          </a:p>
          <a:p>
            <a:pPr algn="ctr"/>
            <a:endParaRPr lang="en-US" sz="1200" dirty="0" smtClean="0">
              <a:solidFill>
                <a:schemeClr val="tx1"/>
              </a:solidFill>
            </a:endParaRPr>
          </a:p>
          <a:p>
            <a:pPr algn="ctr"/>
            <a:r>
              <a:rPr lang="en-US" sz="1200" dirty="0" smtClean="0">
                <a:solidFill>
                  <a:schemeClr val="tx1"/>
                </a:solidFill>
              </a:rPr>
              <a:t>Demo-</a:t>
            </a:r>
            <a:r>
              <a:rPr lang="en-US" sz="1200" dirty="0" err="1" smtClean="0">
                <a:solidFill>
                  <a:schemeClr val="tx1"/>
                </a:solidFill>
              </a:rPr>
              <a:t>Repub</a:t>
            </a:r>
            <a:r>
              <a:rPr lang="en-US" sz="1200" dirty="0" smtClean="0">
                <a:solidFill>
                  <a:schemeClr val="tx1"/>
                </a:solidFill>
              </a:rPr>
              <a:t>-Fed</a:t>
            </a:r>
          </a:p>
          <a:p>
            <a:pPr algn="ctr"/>
            <a:r>
              <a:rPr lang="en-US" sz="1200" dirty="0" smtClean="0">
                <a:solidFill>
                  <a:schemeClr val="tx1"/>
                </a:solidFill>
              </a:rPr>
              <a:t>(Small)     (Strong)</a:t>
            </a:r>
            <a:endParaRPr lang="en-US" sz="1200" dirty="0">
              <a:solidFill>
                <a:schemeClr val="tx1"/>
              </a:solidFill>
            </a:endParaRPr>
          </a:p>
        </p:txBody>
      </p:sp>
      <p:sp>
        <p:nvSpPr>
          <p:cNvPr id="54" name="Rectangle 53"/>
          <p:cNvSpPr/>
          <p:nvPr/>
        </p:nvSpPr>
        <p:spPr>
          <a:xfrm>
            <a:off x="4631248" y="10668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pp. 118- 121</a:t>
            </a:r>
          </a:p>
          <a:p>
            <a:pPr algn="ctr"/>
            <a:r>
              <a:rPr lang="en-US" sz="1200" b="1" u="sng" dirty="0">
                <a:solidFill>
                  <a:schemeClr val="tx1"/>
                </a:solidFill>
              </a:rPr>
              <a:t>Section 1</a:t>
            </a:r>
          </a:p>
          <a:p>
            <a:pPr algn="ctr"/>
            <a:r>
              <a:rPr lang="en-US" sz="1200" dirty="0">
                <a:solidFill>
                  <a:schemeClr val="tx1"/>
                </a:solidFill>
              </a:rPr>
              <a:t>The two strongest </a:t>
            </a:r>
            <a:r>
              <a:rPr lang="en-US" sz="1200" dirty="0" smtClean="0">
                <a:solidFill>
                  <a:schemeClr val="tx1"/>
                </a:solidFill>
              </a:rPr>
              <a:t>ideologies =</a:t>
            </a:r>
            <a:endParaRPr lang="en-US" sz="1200" dirty="0">
              <a:solidFill>
                <a:schemeClr val="tx1"/>
              </a:solidFill>
            </a:endParaRPr>
          </a:p>
          <a:p>
            <a:pPr algn="ctr"/>
            <a:r>
              <a:rPr lang="en-US" sz="1200" dirty="0" smtClean="0">
                <a:solidFill>
                  <a:schemeClr val="tx1"/>
                </a:solidFill>
              </a:rPr>
              <a:t>2 Political </a:t>
            </a:r>
            <a:r>
              <a:rPr lang="en-US" sz="1200" dirty="0">
                <a:solidFill>
                  <a:schemeClr val="tx1"/>
                </a:solidFill>
              </a:rPr>
              <a:t>Parties</a:t>
            </a:r>
          </a:p>
        </p:txBody>
      </p:sp>
      <p:sp>
        <p:nvSpPr>
          <p:cNvPr id="55" name="Rectangle 54"/>
          <p:cNvSpPr/>
          <p:nvPr/>
        </p:nvSpPr>
        <p:spPr>
          <a:xfrm>
            <a:off x="6026257" y="10668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122</a:t>
            </a:r>
          </a:p>
          <a:p>
            <a:pPr algn="ctr"/>
            <a:r>
              <a:rPr lang="en-US" sz="1100" dirty="0" smtClean="0">
                <a:solidFill>
                  <a:schemeClr val="tx1"/>
                </a:solidFill>
              </a:rPr>
              <a:t>3 Reasons for NOT direct democracy.</a:t>
            </a:r>
          </a:p>
          <a:p>
            <a:pPr algn="ctr"/>
            <a:r>
              <a:rPr lang="en-US" sz="1100" dirty="0" smtClean="0">
                <a:solidFill>
                  <a:schemeClr val="tx1"/>
                </a:solidFill>
              </a:rPr>
              <a:t>But keep consent of the people – filtered content</a:t>
            </a:r>
            <a:endParaRPr lang="en-US" sz="1100" dirty="0">
              <a:solidFill>
                <a:schemeClr val="tx1"/>
              </a:solidFill>
            </a:endParaRPr>
          </a:p>
        </p:txBody>
      </p:sp>
      <p:sp>
        <p:nvSpPr>
          <p:cNvPr id="56" name="Rectangle 55"/>
          <p:cNvSpPr/>
          <p:nvPr/>
        </p:nvSpPr>
        <p:spPr>
          <a:xfrm>
            <a:off x="7474218" y="1067714"/>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122</a:t>
            </a:r>
          </a:p>
          <a:p>
            <a:pPr algn="ctr"/>
            <a:r>
              <a:rPr lang="en-US" sz="1000" dirty="0" smtClean="0">
                <a:solidFill>
                  <a:schemeClr val="tx1"/>
                </a:solidFill>
              </a:rPr>
              <a:t>Filtered Consent</a:t>
            </a:r>
          </a:p>
          <a:p>
            <a:pPr algn="ctr"/>
            <a:r>
              <a:rPr lang="en-US" sz="1000" dirty="0" smtClean="0">
                <a:solidFill>
                  <a:schemeClr val="tx1"/>
                </a:solidFill>
              </a:rPr>
              <a:t>H. Of Rep</a:t>
            </a:r>
          </a:p>
          <a:p>
            <a:pPr algn="ctr"/>
            <a:r>
              <a:rPr lang="en-US" sz="1000" dirty="0" smtClean="0">
                <a:solidFill>
                  <a:schemeClr val="tx1"/>
                </a:solidFill>
              </a:rPr>
              <a:t>Directly elected – </a:t>
            </a:r>
          </a:p>
          <a:p>
            <a:pPr algn="ctr"/>
            <a:r>
              <a:rPr lang="en-US" sz="1000" dirty="0" smtClean="0">
                <a:solidFill>
                  <a:schemeClr val="tx1"/>
                </a:solidFill>
              </a:rPr>
              <a:t>2 yrs. Based on population 1 per # of people</a:t>
            </a:r>
            <a:endParaRPr lang="en-US" sz="1000" dirty="0">
              <a:solidFill>
                <a:schemeClr val="tx1"/>
              </a:solidFill>
            </a:endParaRPr>
          </a:p>
        </p:txBody>
      </p:sp>
      <p:sp>
        <p:nvSpPr>
          <p:cNvPr id="57" name="Rectangle 56"/>
          <p:cNvSpPr/>
          <p:nvPr/>
        </p:nvSpPr>
        <p:spPr>
          <a:xfrm>
            <a:off x="7464693" y="21616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123</a:t>
            </a:r>
          </a:p>
          <a:p>
            <a:pPr algn="ctr"/>
            <a:r>
              <a:rPr lang="en-US" sz="1000" dirty="0">
                <a:solidFill>
                  <a:schemeClr val="tx1"/>
                </a:solidFill>
              </a:rPr>
              <a:t>Filtered Consent</a:t>
            </a:r>
          </a:p>
          <a:p>
            <a:pPr algn="ctr"/>
            <a:r>
              <a:rPr lang="en-US" sz="1000" dirty="0">
                <a:solidFill>
                  <a:schemeClr val="tx1"/>
                </a:solidFill>
              </a:rPr>
              <a:t>Senate</a:t>
            </a:r>
          </a:p>
          <a:p>
            <a:pPr algn="ctr"/>
            <a:r>
              <a:rPr lang="en-US" sz="1000" dirty="0">
                <a:solidFill>
                  <a:schemeClr val="tx1"/>
                </a:solidFill>
              </a:rPr>
              <a:t>For 6 </a:t>
            </a:r>
            <a:r>
              <a:rPr lang="en-US" sz="1000" dirty="0" err="1">
                <a:solidFill>
                  <a:schemeClr val="tx1"/>
                </a:solidFill>
              </a:rPr>
              <a:t>yrs</a:t>
            </a:r>
            <a:r>
              <a:rPr lang="en-US" sz="1000" dirty="0">
                <a:solidFill>
                  <a:schemeClr val="tx1"/>
                </a:solidFill>
              </a:rPr>
              <a:t> – 2 per state</a:t>
            </a:r>
          </a:p>
          <a:p>
            <a:pPr algn="ctr"/>
            <a:r>
              <a:rPr lang="en-US" sz="1000" dirty="0">
                <a:solidFill>
                  <a:schemeClr val="tx1"/>
                </a:solidFill>
              </a:rPr>
              <a:t>Before 1913 elected by state legislature</a:t>
            </a:r>
          </a:p>
        </p:txBody>
      </p:sp>
      <p:sp>
        <p:nvSpPr>
          <p:cNvPr id="58" name="Rectangle 57"/>
          <p:cNvSpPr/>
          <p:nvPr/>
        </p:nvSpPr>
        <p:spPr>
          <a:xfrm>
            <a:off x="7464693" y="32284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pPr algn="ctr"/>
            <a:r>
              <a:rPr lang="en-US" sz="1000" dirty="0">
                <a:solidFill>
                  <a:schemeClr val="tx1"/>
                </a:solidFill>
              </a:rPr>
              <a:t>Filtered Consent</a:t>
            </a:r>
          </a:p>
          <a:p>
            <a:pPr algn="ctr"/>
            <a:r>
              <a:rPr lang="en-US" sz="1000" dirty="0">
                <a:solidFill>
                  <a:schemeClr val="tx1"/>
                </a:solidFill>
              </a:rPr>
              <a:t>President</a:t>
            </a:r>
          </a:p>
          <a:p>
            <a:pPr algn="ctr"/>
            <a:r>
              <a:rPr lang="en-US" sz="1000" dirty="0">
                <a:solidFill>
                  <a:schemeClr val="tx1"/>
                </a:solidFill>
              </a:rPr>
              <a:t># of Senators plus # of H. of Rep = </a:t>
            </a:r>
            <a:r>
              <a:rPr lang="en-US" sz="1000" dirty="0" err="1" smtClean="0">
                <a:solidFill>
                  <a:schemeClr val="tx1"/>
                </a:solidFill>
              </a:rPr>
              <a:t>Electl</a:t>
            </a:r>
            <a:r>
              <a:rPr lang="en-US" sz="1000" dirty="0" smtClean="0">
                <a:solidFill>
                  <a:schemeClr val="tx1"/>
                </a:solidFill>
              </a:rPr>
              <a:t> Col </a:t>
            </a:r>
          </a:p>
          <a:p>
            <a:pPr algn="ctr"/>
            <a:r>
              <a:rPr lang="en-US" sz="1000" dirty="0" smtClean="0">
                <a:solidFill>
                  <a:schemeClr val="tx1"/>
                </a:solidFill>
              </a:rPr>
              <a:t>4 </a:t>
            </a:r>
            <a:r>
              <a:rPr lang="en-US" sz="1000" dirty="0" err="1">
                <a:solidFill>
                  <a:schemeClr val="tx1"/>
                </a:solidFill>
              </a:rPr>
              <a:t>yrs</a:t>
            </a:r>
            <a:r>
              <a:rPr lang="en-US" sz="1000" dirty="0">
                <a:solidFill>
                  <a:schemeClr val="tx1"/>
                </a:solidFill>
              </a:rPr>
              <a:t> – not popular vote</a:t>
            </a:r>
          </a:p>
        </p:txBody>
      </p:sp>
      <p:sp>
        <p:nvSpPr>
          <p:cNvPr id="59" name="Rectangle 58"/>
          <p:cNvSpPr/>
          <p:nvPr/>
        </p:nvSpPr>
        <p:spPr>
          <a:xfrm>
            <a:off x="7461303" y="4300351"/>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pPr algn="ctr"/>
            <a:r>
              <a:rPr lang="en-US" sz="1000" dirty="0">
                <a:solidFill>
                  <a:schemeClr val="tx1"/>
                </a:solidFill>
              </a:rPr>
              <a:t>Filtered Consent</a:t>
            </a:r>
          </a:p>
          <a:p>
            <a:pPr algn="ctr"/>
            <a:r>
              <a:rPr lang="en-US" sz="1000" dirty="0">
                <a:solidFill>
                  <a:schemeClr val="tx1"/>
                </a:solidFill>
              </a:rPr>
              <a:t>Supreme Court</a:t>
            </a:r>
          </a:p>
          <a:p>
            <a:pPr algn="ctr"/>
            <a:r>
              <a:rPr lang="en-US" sz="1000" dirty="0">
                <a:solidFill>
                  <a:schemeClr val="tx1"/>
                </a:solidFill>
              </a:rPr>
              <a:t>Nominated by Pres.  Consent of Senate</a:t>
            </a:r>
          </a:p>
          <a:p>
            <a:pPr algn="ctr"/>
            <a:r>
              <a:rPr lang="en-US" sz="1000" dirty="0">
                <a:solidFill>
                  <a:schemeClr val="tx1"/>
                </a:solidFill>
              </a:rPr>
              <a:t>for life</a:t>
            </a:r>
          </a:p>
        </p:txBody>
      </p:sp>
      <p:sp>
        <p:nvSpPr>
          <p:cNvPr id="60" name="Rectangle 59"/>
          <p:cNvSpPr/>
          <p:nvPr/>
        </p:nvSpPr>
        <p:spPr>
          <a:xfrm>
            <a:off x="7445642" y="53620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r>
              <a:rPr lang="en-US" sz="1000" dirty="0">
                <a:solidFill>
                  <a:schemeClr val="tx1"/>
                </a:solidFill>
              </a:rPr>
              <a:t>Removal from Office</a:t>
            </a:r>
          </a:p>
          <a:p>
            <a:r>
              <a:rPr lang="en-US" sz="1000" dirty="0">
                <a:solidFill>
                  <a:schemeClr val="tx1"/>
                </a:solidFill>
              </a:rPr>
              <a:t>*Voted out</a:t>
            </a:r>
          </a:p>
          <a:p>
            <a:r>
              <a:rPr lang="en-US" sz="1000" dirty="0">
                <a:solidFill>
                  <a:schemeClr val="tx1"/>
                </a:solidFill>
              </a:rPr>
              <a:t>*Congress – by </a:t>
            </a:r>
            <a:r>
              <a:rPr lang="en-US" sz="1000" dirty="0" err="1" smtClean="0">
                <a:solidFill>
                  <a:schemeClr val="tx1"/>
                </a:solidFill>
              </a:rPr>
              <a:t>mbers</a:t>
            </a:r>
            <a:endParaRPr lang="en-US" sz="1000" dirty="0">
              <a:solidFill>
                <a:schemeClr val="tx1"/>
              </a:solidFill>
            </a:endParaRPr>
          </a:p>
          <a:p>
            <a:r>
              <a:rPr lang="en-US" sz="1000" dirty="0">
                <a:solidFill>
                  <a:schemeClr val="tx1"/>
                </a:solidFill>
              </a:rPr>
              <a:t>*</a:t>
            </a:r>
            <a:r>
              <a:rPr lang="en-US" sz="1000" dirty="0" err="1">
                <a:solidFill>
                  <a:schemeClr val="tx1"/>
                </a:solidFill>
              </a:rPr>
              <a:t>Pres</a:t>
            </a:r>
            <a:r>
              <a:rPr lang="en-US" sz="1000" dirty="0">
                <a:solidFill>
                  <a:schemeClr val="tx1"/>
                </a:solidFill>
              </a:rPr>
              <a:t> – impeach by the </a:t>
            </a:r>
            <a:r>
              <a:rPr lang="en-US" sz="1000" dirty="0" smtClean="0">
                <a:solidFill>
                  <a:schemeClr val="tx1"/>
                </a:solidFill>
              </a:rPr>
              <a:t> H </a:t>
            </a:r>
            <a:r>
              <a:rPr lang="en-US" sz="1000" dirty="0">
                <a:solidFill>
                  <a:schemeClr val="tx1"/>
                </a:solidFill>
              </a:rPr>
              <a:t>of Rep, Trial by </a:t>
            </a:r>
            <a:r>
              <a:rPr lang="en-US" sz="1000" dirty="0" smtClean="0">
                <a:solidFill>
                  <a:schemeClr val="tx1"/>
                </a:solidFill>
              </a:rPr>
              <a:t>Senate</a:t>
            </a:r>
            <a:endParaRPr lang="en-US" sz="1000" dirty="0">
              <a:solidFill>
                <a:schemeClr val="tx1"/>
              </a:solidFill>
            </a:endParaRPr>
          </a:p>
        </p:txBody>
      </p:sp>
      <p:sp>
        <p:nvSpPr>
          <p:cNvPr id="61" name="Rectangle 60"/>
          <p:cNvSpPr/>
          <p:nvPr/>
        </p:nvSpPr>
        <p:spPr>
          <a:xfrm>
            <a:off x="6067745" y="5316014"/>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121-124</a:t>
            </a:r>
          </a:p>
          <a:p>
            <a:pPr algn="ctr"/>
            <a:endParaRPr lang="en-US" sz="1000" b="1" u="sng" dirty="0" smtClean="0">
              <a:solidFill>
                <a:schemeClr val="tx1"/>
              </a:solidFill>
            </a:endParaRPr>
          </a:p>
          <a:p>
            <a:pPr algn="ctr"/>
            <a:r>
              <a:rPr lang="en-US" sz="1000" b="1" u="sng" dirty="0" smtClean="0">
                <a:solidFill>
                  <a:schemeClr val="tx1"/>
                </a:solidFill>
              </a:rPr>
              <a:t>Section </a:t>
            </a:r>
            <a:r>
              <a:rPr lang="en-US" sz="1000" b="1" u="sng" dirty="0">
                <a:solidFill>
                  <a:schemeClr val="tx1"/>
                </a:solidFill>
              </a:rPr>
              <a:t>2</a:t>
            </a:r>
          </a:p>
          <a:p>
            <a:pPr algn="ctr"/>
            <a:r>
              <a:rPr lang="en-US" sz="1000" dirty="0">
                <a:solidFill>
                  <a:schemeClr val="tx1"/>
                </a:solidFill>
              </a:rPr>
              <a:t>The meaning of “filtered” consent</a:t>
            </a:r>
          </a:p>
          <a:p>
            <a:pPr algn="ctr"/>
            <a:endParaRPr lang="en-US" sz="1000" dirty="0">
              <a:solidFill>
                <a:schemeClr val="tx1"/>
              </a:solidFill>
            </a:endParaRPr>
          </a:p>
        </p:txBody>
      </p:sp>
      <p:sp>
        <p:nvSpPr>
          <p:cNvPr id="63" name="Rectangle 62"/>
          <p:cNvSpPr/>
          <p:nvPr/>
        </p:nvSpPr>
        <p:spPr>
          <a:xfrm>
            <a:off x="3208794" y="5309829"/>
            <a:ext cx="1377897" cy="1067899"/>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125-127</a:t>
            </a:r>
          </a:p>
          <a:p>
            <a:pPr algn="ctr"/>
            <a:r>
              <a:rPr lang="en-US" sz="1000" b="1" u="sng" dirty="0">
                <a:solidFill>
                  <a:schemeClr val="tx1"/>
                </a:solidFill>
              </a:rPr>
              <a:t>Section 3</a:t>
            </a:r>
          </a:p>
          <a:p>
            <a:pPr algn="ctr"/>
            <a:r>
              <a:rPr lang="en-US" sz="1000" dirty="0" smtClean="0">
                <a:solidFill>
                  <a:schemeClr val="tx1"/>
                </a:solidFill>
              </a:rPr>
              <a:t>Contrasting </a:t>
            </a:r>
            <a:r>
              <a:rPr lang="en-US" sz="1000" dirty="0">
                <a:solidFill>
                  <a:schemeClr val="tx1"/>
                </a:solidFill>
              </a:rPr>
              <a:t>US system of elections (winner take all) with Parliament (proportional)</a:t>
            </a:r>
          </a:p>
        </p:txBody>
      </p:sp>
      <p:sp>
        <p:nvSpPr>
          <p:cNvPr id="65" name="Rectangle 64"/>
          <p:cNvSpPr/>
          <p:nvPr/>
        </p:nvSpPr>
        <p:spPr>
          <a:xfrm>
            <a:off x="1802337" y="5316014"/>
            <a:ext cx="1377897" cy="116410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u="sng" dirty="0">
                <a:solidFill>
                  <a:schemeClr val="tx1"/>
                </a:solidFill>
              </a:rPr>
              <a:t>Section </a:t>
            </a:r>
            <a:r>
              <a:rPr lang="en-US" sz="1050" b="1" u="sng" dirty="0" smtClean="0">
                <a:solidFill>
                  <a:schemeClr val="tx1"/>
                </a:solidFill>
              </a:rPr>
              <a:t>4</a:t>
            </a:r>
            <a:r>
              <a:rPr lang="en-US" sz="1050" dirty="0" smtClean="0">
                <a:solidFill>
                  <a:schemeClr val="tx1"/>
                </a:solidFill>
              </a:rPr>
              <a:t>  P. 127-130</a:t>
            </a:r>
            <a:endParaRPr lang="en-US" sz="1050" b="1" u="sng" dirty="0">
              <a:solidFill>
                <a:schemeClr val="tx1"/>
              </a:solidFill>
            </a:endParaRPr>
          </a:p>
          <a:p>
            <a:r>
              <a:rPr lang="en-US" sz="1050" dirty="0" smtClean="0">
                <a:solidFill>
                  <a:schemeClr val="tx1"/>
                </a:solidFill>
              </a:rPr>
              <a:t>1-The </a:t>
            </a:r>
            <a:r>
              <a:rPr lang="en-US" sz="1050" dirty="0">
                <a:solidFill>
                  <a:schemeClr val="tx1"/>
                </a:solidFill>
              </a:rPr>
              <a:t>conditions when 3</a:t>
            </a:r>
            <a:r>
              <a:rPr lang="en-US" sz="1050" baseline="30000" dirty="0">
                <a:solidFill>
                  <a:schemeClr val="tx1"/>
                </a:solidFill>
              </a:rPr>
              <a:t>rd</a:t>
            </a:r>
            <a:r>
              <a:rPr lang="en-US" sz="1050" dirty="0">
                <a:solidFill>
                  <a:schemeClr val="tx1"/>
                </a:solidFill>
              </a:rPr>
              <a:t> parties have impact</a:t>
            </a:r>
          </a:p>
          <a:p>
            <a:r>
              <a:rPr lang="en-US" sz="1050" dirty="0" smtClean="0">
                <a:solidFill>
                  <a:schemeClr val="tx1"/>
                </a:solidFill>
              </a:rPr>
              <a:t>2-How </a:t>
            </a:r>
            <a:r>
              <a:rPr lang="en-US" sz="1050" dirty="0">
                <a:solidFill>
                  <a:schemeClr val="tx1"/>
                </a:solidFill>
              </a:rPr>
              <a:t>candidates must position themselves to win</a:t>
            </a:r>
          </a:p>
        </p:txBody>
      </p:sp>
      <p:sp>
        <p:nvSpPr>
          <p:cNvPr id="66" name="Rectangle 65"/>
          <p:cNvSpPr/>
          <p:nvPr/>
        </p:nvSpPr>
        <p:spPr>
          <a:xfrm>
            <a:off x="321232" y="5288635"/>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chemeClr val="tx1"/>
                </a:solidFill>
              </a:rPr>
              <a:t>Section </a:t>
            </a:r>
            <a:r>
              <a:rPr lang="en-US" sz="1000" b="1" u="sng" dirty="0" smtClean="0">
                <a:solidFill>
                  <a:schemeClr val="tx1"/>
                </a:solidFill>
              </a:rPr>
              <a:t>5</a:t>
            </a:r>
            <a:r>
              <a:rPr lang="en-US" sz="1000" b="1" dirty="0" smtClean="0">
                <a:solidFill>
                  <a:schemeClr val="tx1"/>
                </a:solidFill>
              </a:rPr>
              <a:t>      </a:t>
            </a:r>
            <a:r>
              <a:rPr lang="en-US" sz="1000" dirty="0" smtClean="0">
                <a:solidFill>
                  <a:schemeClr val="tx1"/>
                </a:solidFill>
              </a:rPr>
              <a:t>p 130-134</a:t>
            </a:r>
            <a:endParaRPr lang="en-US" sz="1000" b="1" u="sng" dirty="0">
              <a:solidFill>
                <a:schemeClr val="tx1"/>
              </a:solidFill>
            </a:endParaRPr>
          </a:p>
          <a:p>
            <a:r>
              <a:rPr lang="en-US" sz="1000" dirty="0">
                <a:solidFill>
                  <a:schemeClr val="tx1"/>
                </a:solidFill>
              </a:rPr>
              <a:t>Characteristics of contemporary elections.</a:t>
            </a:r>
          </a:p>
          <a:p>
            <a:r>
              <a:rPr lang="en-US" sz="1000" dirty="0" smtClean="0">
                <a:solidFill>
                  <a:schemeClr val="tx1"/>
                </a:solidFill>
              </a:rPr>
              <a:t>*Continuous </a:t>
            </a:r>
            <a:r>
              <a:rPr lang="en-US" sz="1000" dirty="0">
                <a:solidFill>
                  <a:schemeClr val="tx1"/>
                </a:solidFill>
              </a:rPr>
              <a:t>campaigns</a:t>
            </a:r>
          </a:p>
          <a:p>
            <a:r>
              <a:rPr lang="en-US" sz="1000" dirty="0" smtClean="0">
                <a:solidFill>
                  <a:schemeClr val="tx1"/>
                </a:solidFill>
              </a:rPr>
              <a:t>*Primaries- </a:t>
            </a:r>
            <a:r>
              <a:rPr lang="en-US" sz="1000" dirty="0">
                <a:solidFill>
                  <a:schemeClr val="tx1"/>
                </a:solidFill>
              </a:rPr>
              <a:t>extremes</a:t>
            </a:r>
          </a:p>
          <a:p>
            <a:r>
              <a:rPr lang="en-US" sz="1000" dirty="0" smtClean="0">
                <a:solidFill>
                  <a:schemeClr val="tx1"/>
                </a:solidFill>
              </a:rPr>
              <a:t>*General </a:t>
            </a:r>
            <a:r>
              <a:rPr lang="en-US" sz="1000" dirty="0">
                <a:solidFill>
                  <a:schemeClr val="tx1"/>
                </a:solidFill>
              </a:rPr>
              <a:t>elect – middle</a:t>
            </a:r>
          </a:p>
          <a:p>
            <a:r>
              <a:rPr lang="en-US" sz="1000" dirty="0" smtClean="0">
                <a:solidFill>
                  <a:schemeClr val="tx1"/>
                </a:solidFill>
              </a:rPr>
              <a:t>*Increased </a:t>
            </a:r>
            <a:r>
              <a:rPr lang="en-US" sz="1000" dirty="0">
                <a:solidFill>
                  <a:schemeClr val="tx1"/>
                </a:solidFill>
              </a:rPr>
              <a:t>partisanship</a:t>
            </a:r>
          </a:p>
        </p:txBody>
      </p:sp>
      <p:sp>
        <p:nvSpPr>
          <p:cNvPr id="67" name="Rectangle 66"/>
          <p:cNvSpPr/>
          <p:nvPr/>
        </p:nvSpPr>
        <p:spPr>
          <a:xfrm>
            <a:off x="340828" y="4216295"/>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chemeClr val="tx1"/>
                </a:solidFill>
              </a:rPr>
              <a:t>Section </a:t>
            </a:r>
            <a:r>
              <a:rPr lang="en-US" sz="1000" b="1" u="sng" dirty="0" smtClean="0">
                <a:solidFill>
                  <a:schemeClr val="tx1"/>
                </a:solidFill>
              </a:rPr>
              <a:t>6</a:t>
            </a:r>
            <a:r>
              <a:rPr lang="en-US" sz="1000" dirty="0" smtClean="0">
                <a:solidFill>
                  <a:schemeClr val="tx1"/>
                </a:solidFill>
              </a:rPr>
              <a:t>    p. 134-136</a:t>
            </a:r>
            <a:endParaRPr lang="en-US" sz="1000" b="1" u="sng" dirty="0">
              <a:solidFill>
                <a:schemeClr val="tx1"/>
              </a:solidFill>
            </a:endParaRPr>
          </a:p>
          <a:p>
            <a:pPr marL="53975" indent="-53975">
              <a:buFont typeface="Arial" pitchFamily="34" charset="0"/>
              <a:buChar char="•"/>
            </a:pPr>
            <a:r>
              <a:rPr lang="en-US" sz="1000" dirty="0">
                <a:solidFill>
                  <a:schemeClr val="tx1"/>
                </a:solidFill>
              </a:rPr>
              <a:t> changes in election </a:t>
            </a:r>
          </a:p>
          <a:p>
            <a:r>
              <a:rPr lang="en-US" sz="1000" dirty="0">
                <a:solidFill>
                  <a:schemeClr val="tx1"/>
                </a:solidFill>
              </a:rPr>
              <a:t>process</a:t>
            </a:r>
          </a:p>
          <a:p>
            <a:pPr marL="53975" indent="-53975">
              <a:buFont typeface="Arial" pitchFamily="34" charset="0"/>
              <a:buChar char="•"/>
            </a:pPr>
            <a:r>
              <a:rPr lang="en-US" sz="1000" dirty="0">
                <a:solidFill>
                  <a:schemeClr val="tx1"/>
                </a:solidFill>
              </a:rPr>
              <a:t>Elections &amp; individuals – not much difference</a:t>
            </a:r>
          </a:p>
          <a:p>
            <a:pPr marL="53975" indent="-53975">
              <a:buFont typeface="Arial" pitchFamily="34" charset="0"/>
              <a:buChar char="•"/>
            </a:pPr>
            <a:r>
              <a:rPr lang="en-US" sz="1000" dirty="0">
                <a:solidFill>
                  <a:schemeClr val="tx1"/>
                </a:solidFill>
              </a:rPr>
              <a:t>We vote to give consent</a:t>
            </a:r>
          </a:p>
        </p:txBody>
      </p:sp>
      <p:sp>
        <p:nvSpPr>
          <p:cNvPr id="68" name="Text Box 2"/>
          <p:cNvSpPr txBox="1">
            <a:spLocks noChangeArrowheads="1"/>
          </p:cNvSpPr>
          <p:nvPr/>
        </p:nvSpPr>
        <p:spPr bwMode="auto">
          <a:xfrm>
            <a:off x="5105400" y="76200"/>
            <a:ext cx="3733800" cy="912812"/>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Telegram </a:t>
            </a:r>
            <a:r>
              <a:rPr kumimoji="0" lang="en-US" sz="2000" b="1" u="none" strike="noStrike" cap="none" normalizeH="0" baseline="0" dirty="0" smtClean="0">
                <a:ln>
                  <a:noFill/>
                </a:ln>
                <a:solidFill>
                  <a:schemeClr val="tx1"/>
                </a:solidFill>
                <a:effectLst/>
                <a:latin typeface="Times New Roman" pitchFamily="18" charset="0"/>
                <a:cs typeface="Times New Roman" pitchFamily="18" charset="0"/>
              </a:rPr>
              <a:t>and</a:t>
            </a: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 Make an Abstract</a:t>
            </a:r>
          </a:p>
          <a:p>
            <a:pPr marL="0" marR="0" lvl="0" indent="0" algn="ctr" defTabSz="914400" rtl="0" eaLnBrk="1" fontAlgn="base" latinLnBrk="0" hangingPunct="1">
              <a:lnSpc>
                <a:spcPct val="100000"/>
              </a:lnSpc>
              <a:spcBef>
                <a:spcPct val="0"/>
              </a:spcBef>
              <a:buClrTx/>
              <a:buSzTx/>
              <a:buFontTx/>
              <a:buNone/>
              <a:tabLst/>
            </a:pPr>
            <a:endParaRPr kumimoji="0" lang="en-US" sz="600" b="1" i="1" u="none" strike="noStrike" cap="none" normalizeH="0" baseline="0" dirty="0" smtClean="0">
              <a:ln>
                <a:noFill/>
              </a:ln>
              <a:solidFill>
                <a:schemeClr val="tx1"/>
              </a:solidFill>
              <a:effectLst/>
              <a:latin typeface="Times New Roman" pitchFamily="18" charset="0"/>
              <a:cs typeface="Times New Roman" pitchFamily="18" charset="0"/>
            </a:endParaRPr>
          </a:p>
          <a:p>
            <a:pPr algn="ctr" fontAlgn="base">
              <a:spcBef>
                <a:spcPct val="0"/>
              </a:spcBef>
            </a:pPr>
            <a:r>
              <a:rPr lang="en-US" sz="1400" dirty="0" err="1">
                <a:latin typeface="Times New Roman" pitchFamily="18" charset="0"/>
                <a:cs typeface="Times New Roman" pitchFamily="18" charset="0"/>
              </a:rPr>
              <a:t>ThinkSheet</a:t>
            </a:r>
            <a:r>
              <a:rPr lang="en-US" sz="1400" dirty="0">
                <a:latin typeface="Times New Roman" pitchFamily="18" charset="0"/>
                <a:cs typeface="Times New Roman" pitchFamily="18" charset="0"/>
              </a:rPr>
              <a:t> for </a:t>
            </a:r>
            <a:r>
              <a:rPr lang="en-US" sz="1400" u="sng" dirty="0">
                <a:latin typeface="Times New Roman" pitchFamily="18" charset="0"/>
                <a:cs typeface="Times New Roman" pitchFamily="18" charset="0"/>
              </a:rPr>
              <a:t>Synthesizing Along the Way</a:t>
            </a:r>
            <a:r>
              <a:rPr lang="en-US" sz="1400" dirty="0">
                <a:latin typeface="Times New Roman" pitchFamily="18" charset="0"/>
                <a:cs typeface="Times New Roman" pitchFamily="18" charset="0"/>
              </a:rPr>
              <a:t> and </a:t>
            </a:r>
            <a:r>
              <a:rPr lang="en-US" sz="1400" u="sng" dirty="0">
                <a:latin typeface="Times New Roman" pitchFamily="18" charset="0"/>
                <a:cs typeface="Times New Roman" pitchFamily="18" charset="0"/>
              </a:rPr>
              <a:t>Synthesizing After—Parts to Whole</a:t>
            </a:r>
            <a:endParaRPr lang="en-US" sz="1400"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9" name="Rectangle 68"/>
          <p:cNvSpPr/>
          <p:nvPr/>
        </p:nvSpPr>
        <p:spPr>
          <a:xfrm>
            <a:off x="4648200" y="5344078"/>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u="sng" dirty="0" smtClean="0">
              <a:solidFill>
                <a:srgbClr val="FF0000"/>
              </a:solidFill>
            </a:endParaRPr>
          </a:p>
          <a:p>
            <a:pPr algn="ctr"/>
            <a:r>
              <a:rPr lang="en-US" sz="1000" b="1" u="sng" dirty="0" smtClean="0">
                <a:solidFill>
                  <a:schemeClr val="tx1"/>
                </a:solidFill>
              </a:rPr>
              <a:t>Note</a:t>
            </a:r>
            <a:r>
              <a:rPr lang="en-US" sz="1000" dirty="0" smtClean="0">
                <a:solidFill>
                  <a:schemeClr val="tx1"/>
                </a:solidFill>
              </a:rPr>
              <a:t> </a:t>
            </a:r>
            <a:r>
              <a:rPr lang="en-US" sz="1000" dirty="0">
                <a:solidFill>
                  <a:schemeClr val="tx1"/>
                </a:solidFill>
              </a:rPr>
              <a:t>– </a:t>
            </a:r>
            <a:r>
              <a:rPr lang="en-US" sz="1000" dirty="0" smtClean="0">
                <a:solidFill>
                  <a:schemeClr val="tx1"/>
                </a:solidFill>
              </a:rPr>
              <a:t>I </a:t>
            </a:r>
            <a:r>
              <a:rPr lang="en-US" sz="1000" dirty="0">
                <a:solidFill>
                  <a:schemeClr val="tx1"/>
                </a:solidFill>
              </a:rPr>
              <a:t>did </a:t>
            </a:r>
            <a:r>
              <a:rPr lang="en-US" sz="1000" i="1" dirty="0" smtClean="0">
                <a:solidFill>
                  <a:schemeClr val="tx1"/>
                </a:solidFill>
              </a:rPr>
              <a:t>Telegrams </a:t>
            </a:r>
            <a:r>
              <a:rPr lang="en-US" sz="1000" dirty="0" smtClean="0">
                <a:solidFill>
                  <a:schemeClr val="tx1"/>
                </a:solidFill>
              </a:rPr>
              <a:t>for five sub-sections </a:t>
            </a:r>
            <a:r>
              <a:rPr lang="en-US" sz="1000" dirty="0">
                <a:solidFill>
                  <a:schemeClr val="tx1"/>
                </a:solidFill>
              </a:rPr>
              <a:t>for </a:t>
            </a:r>
            <a:r>
              <a:rPr lang="en-US" sz="1000" u="sng" dirty="0">
                <a:solidFill>
                  <a:schemeClr val="tx1"/>
                </a:solidFill>
              </a:rPr>
              <a:t>Section </a:t>
            </a:r>
            <a:r>
              <a:rPr lang="en-US" sz="1000" dirty="0" smtClean="0">
                <a:solidFill>
                  <a:schemeClr val="tx1"/>
                </a:solidFill>
              </a:rPr>
              <a:t>3, three of</a:t>
            </a:r>
            <a:r>
              <a:rPr lang="en-US" sz="1000" u="sng" dirty="0">
                <a:solidFill>
                  <a:schemeClr val="tx1"/>
                </a:solidFill>
              </a:rPr>
              <a:t>4</a:t>
            </a:r>
            <a:r>
              <a:rPr lang="en-US" sz="1000" dirty="0">
                <a:solidFill>
                  <a:schemeClr val="tx1"/>
                </a:solidFill>
              </a:rPr>
              <a:t>, four for </a:t>
            </a:r>
            <a:r>
              <a:rPr lang="en-US" sz="1000" u="sng" dirty="0">
                <a:solidFill>
                  <a:schemeClr val="tx1"/>
                </a:solidFill>
              </a:rPr>
              <a:t>5</a:t>
            </a:r>
            <a:r>
              <a:rPr lang="en-US" sz="1000" dirty="0">
                <a:solidFill>
                  <a:schemeClr val="tx1"/>
                </a:solidFill>
              </a:rPr>
              <a:t>, and three for </a:t>
            </a:r>
            <a:r>
              <a:rPr lang="en-US" sz="1000" u="sng" dirty="0">
                <a:solidFill>
                  <a:schemeClr val="tx1"/>
                </a:solidFill>
              </a:rPr>
              <a:t>6</a:t>
            </a:r>
            <a:r>
              <a:rPr lang="en-US" sz="1000" dirty="0">
                <a:solidFill>
                  <a:schemeClr val="tx1"/>
                </a:solidFill>
              </a:rPr>
              <a:t> </a:t>
            </a:r>
            <a:r>
              <a:rPr lang="en-US" sz="1000" dirty="0" smtClean="0">
                <a:solidFill>
                  <a:schemeClr val="tx1"/>
                </a:solidFill>
              </a:rPr>
              <a:t>(</a:t>
            </a:r>
            <a:r>
              <a:rPr lang="en-US" sz="1000" dirty="0">
                <a:solidFill>
                  <a:schemeClr val="tx1"/>
                </a:solidFill>
              </a:rPr>
              <a:t>none shown here)</a:t>
            </a:r>
          </a:p>
          <a:p>
            <a:pPr algn="ctr"/>
            <a:r>
              <a:rPr lang="en-US" sz="1000" dirty="0" smtClean="0">
                <a:solidFill>
                  <a:schemeClr val="tx1"/>
                </a:solidFill>
              </a:rPr>
              <a:t> </a:t>
            </a:r>
            <a:endParaRPr lang="en-US" sz="1000" dirty="0">
              <a:solidFill>
                <a:schemeClr val="tx1"/>
              </a:solidFill>
            </a:endParaRPr>
          </a:p>
        </p:txBody>
      </p:sp>
      <p:sp>
        <p:nvSpPr>
          <p:cNvPr id="70" name="Oval Callout 69"/>
          <p:cNvSpPr/>
          <p:nvPr/>
        </p:nvSpPr>
        <p:spPr>
          <a:xfrm>
            <a:off x="3673744" y="1613529"/>
            <a:ext cx="4708256" cy="4406271"/>
          </a:xfrm>
          <a:prstGeom prst="wedgeEllipseCallout">
            <a:avLst>
              <a:gd name="adj1" fmla="val -63604"/>
              <a:gd name="adj2" fmla="val -60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solidFill>
                  <a:srgbClr val="0000CC"/>
                </a:solidFill>
              </a:rPr>
              <a:t>I find this type of abstract is very helpful when it comes time to review or use the information later.  It takes longer to create, but it is worth it depending on my purpose for reading a text.</a:t>
            </a:r>
          </a:p>
          <a:p>
            <a:pPr algn="ctr"/>
            <a:endParaRPr lang="en-US" sz="2000" dirty="0">
              <a:solidFill>
                <a:srgbClr val="0000CC"/>
              </a:solidFill>
            </a:endParaRPr>
          </a:p>
          <a:p>
            <a:pPr algn="ctr"/>
            <a:r>
              <a:rPr lang="en-US" sz="2000" dirty="0" smtClean="0">
                <a:solidFill>
                  <a:srgbClr val="0000CC"/>
                </a:solidFill>
              </a:rPr>
              <a:t>Here </a:t>
            </a:r>
            <a:r>
              <a:rPr lang="en-US" sz="2000" dirty="0">
                <a:solidFill>
                  <a:srgbClr val="0000CC"/>
                </a:solidFill>
              </a:rPr>
              <a:t>is another example of a </a:t>
            </a:r>
            <a:r>
              <a:rPr lang="en-US" sz="2000" b="1" i="1" dirty="0">
                <a:solidFill>
                  <a:srgbClr val="0000CC"/>
                </a:solidFill>
              </a:rPr>
              <a:t>Publishable </a:t>
            </a:r>
            <a:r>
              <a:rPr lang="en-US" sz="2000" b="1" i="1" dirty="0" smtClean="0">
                <a:solidFill>
                  <a:srgbClr val="0000CC"/>
                </a:solidFill>
              </a:rPr>
              <a:t>Abstract </a:t>
            </a:r>
            <a:r>
              <a:rPr lang="en-US" sz="2000" dirty="0" smtClean="0">
                <a:solidFill>
                  <a:srgbClr val="0000CC"/>
                </a:solidFill>
              </a:rPr>
              <a:t>for the same chapter. </a:t>
            </a:r>
            <a:endParaRPr lang="en-US" sz="2000" b="1" i="1" dirty="0">
              <a:solidFill>
                <a:srgbClr val="0000CC"/>
              </a:solidFill>
            </a:endParaRPr>
          </a:p>
        </p:txBody>
      </p:sp>
    </p:spTree>
    <p:extLst>
      <p:ext uri="{BB962C8B-B14F-4D97-AF65-F5344CB8AC3E}">
        <p14:creationId xmlns:p14="http://schemas.microsoft.com/office/powerpoint/2010/main" val="23779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7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a:off x="152400" y="609600"/>
            <a:ext cx="3505200" cy="1600200"/>
          </a:xfrm>
          <a:prstGeom prst="wedgeEllipseCallout">
            <a:avLst>
              <a:gd name="adj1" fmla="val -11365"/>
              <a:gd name="adj2" fmla="val 8642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Specifically, Chapter 8, entitled:</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03" y="2819400"/>
            <a:ext cx="15164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438114"/>
            <a:ext cx="3810000" cy="4819805"/>
          </a:xfrm>
          <a:prstGeom prst="rect">
            <a:avLst/>
          </a:prstGeom>
        </p:spPr>
      </p:pic>
    </p:spTree>
    <p:extLst>
      <p:ext uri="{BB962C8B-B14F-4D97-AF65-F5344CB8AC3E}">
        <p14:creationId xmlns:p14="http://schemas.microsoft.com/office/powerpoint/2010/main" val="423400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368504936"/>
              </p:ext>
            </p:extLst>
          </p:nvPr>
        </p:nvGraphicFramePr>
        <p:xfrm>
          <a:off x="381001" y="1066800"/>
          <a:ext cx="8458200" cy="1066800"/>
        </p:xfrm>
        <a:graphic>
          <a:graphicData uri="http://schemas.openxmlformats.org/drawingml/2006/table">
            <a:tbl>
              <a:tblPr firstRow="1" bandRow="1">
                <a:tableStyleId>{5C22544A-7EE6-4342-B048-85BDC9FD1C3A}</a:tableStyleId>
              </a:tblPr>
              <a:tblGrid>
                <a:gridCol w="1371599"/>
                <a:gridCol w="1447801"/>
                <a:gridCol w="1409700"/>
                <a:gridCol w="1409700"/>
                <a:gridCol w="1447799"/>
                <a:gridCol w="1371601"/>
              </a:tblGrid>
              <a:tr h="1066800">
                <a:tc>
                  <a:txBody>
                    <a:bodyPr/>
                    <a:lstStyle/>
                    <a:p>
                      <a:pPr algn="ctr"/>
                      <a:r>
                        <a:rPr kumimoji="0" lang="en-US" sz="1050" b="1" i="1" u="none" strike="noStrike" cap="none" normalizeH="0" baseline="0" dirty="0" smtClean="0">
                          <a:ln>
                            <a:noFill/>
                          </a:ln>
                          <a:solidFill>
                            <a:schemeClr val="tx1"/>
                          </a:solidFill>
                          <a:effectLst/>
                          <a:latin typeface="Times New Roman" pitchFamily="18" charset="0"/>
                          <a:cs typeface="Times New Roman" pitchFamily="18" charset="0"/>
                        </a:rPr>
                        <a:t>Telegram</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89393254"/>
              </p:ext>
            </p:extLst>
          </p:nvPr>
        </p:nvGraphicFramePr>
        <p:xfrm>
          <a:off x="381000" y="5334000"/>
          <a:ext cx="8458200" cy="1066800"/>
        </p:xfrm>
        <a:graphic>
          <a:graphicData uri="http://schemas.openxmlformats.org/drawingml/2006/table">
            <a:tbl>
              <a:tblPr firstRow="1" bandRow="1">
                <a:tableStyleId>{5C22544A-7EE6-4342-B048-85BDC9FD1C3A}</a:tableStyleId>
              </a:tblPr>
              <a:tblGrid>
                <a:gridCol w="1371600"/>
                <a:gridCol w="1447800"/>
                <a:gridCol w="1409700"/>
                <a:gridCol w="1409700"/>
                <a:gridCol w="1447800"/>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991564995"/>
              </p:ext>
            </p:extLst>
          </p:nvPr>
        </p:nvGraphicFramePr>
        <p:xfrm>
          <a:off x="381000" y="2133600"/>
          <a:ext cx="1371600" cy="3200400"/>
        </p:xfrm>
        <a:graphic>
          <a:graphicData uri="http://schemas.openxmlformats.org/drawingml/2006/table">
            <a:tbl>
              <a:tblPr firstRow="1" bandRow="1">
                <a:tableStyleId>{5C22544A-7EE6-4342-B048-85BDC9FD1C3A}</a:tableStyleId>
              </a:tblPr>
              <a:tblGrid>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669318236"/>
              </p:ext>
            </p:extLst>
          </p:nvPr>
        </p:nvGraphicFramePr>
        <p:xfrm>
          <a:off x="7467600" y="2133600"/>
          <a:ext cx="1371600" cy="3200400"/>
        </p:xfrm>
        <a:graphic>
          <a:graphicData uri="http://schemas.openxmlformats.org/drawingml/2006/table">
            <a:tbl>
              <a:tblPr firstRow="1" bandRow="1">
                <a:tableStyleId>{5C22544A-7EE6-4342-B048-85BDC9FD1C3A}</a:tableStyleId>
              </a:tblPr>
              <a:tblGrid>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TextBox 1"/>
          <p:cNvSpPr txBox="1"/>
          <p:nvPr/>
        </p:nvSpPr>
        <p:spPr>
          <a:xfrm>
            <a:off x="359044" y="1295400"/>
            <a:ext cx="1447800" cy="553998"/>
          </a:xfrm>
          <a:prstGeom prst="rect">
            <a:avLst/>
          </a:prstGeom>
          <a:noFill/>
        </p:spPr>
        <p:txBody>
          <a:bodyPr wrap="square" rtlCol="0">
            <a:spAutoFit/>
          </a:bodyPr>
          <a:lstStyle/>
          <a:p>
            <a:r>
              <a:rPr lang="en-US" sz="1000" dirty="0" smtClean="0"/>
              <a:t>Washington’s Adjust-</a:t>
            </a:r>
            <a:r>
              <a:rPr lang="en-US" sz="1000" dirty="0" err="1" smtClean="0"/>
              <a:t>ments</a:t>
            </a:r>
            <a:r>
              <a:rPr lang="en-US" sz="1000" dirty="0" smtClean="0"/>
              <a:t> – hoped for Unity (Not!)</a:t>
            </a:r>
            <a:endParaRPr lang="en-US" sz="1000" dirty="0"/>
          </a:p>
        </p:txBody>
      </p:sp>
      <p:sp>
        <p:nvSpPr>
          <p:cNvPr id="4" name="TextBox 3"/>
          <p:cNvSpPr txBox="1"/>
          <p:nvPr/>
        </p:nvSpPr>
        <p:spPr>
          <a:xfrm>
            <a:off x="1333500" y="1060803"/>
            <a:ext cx="533400" cy="246221"/>
          </a:xfrm>
          <a:prstGeom prst="rect">
            <a:avLst/>
          </a:prstGeom>
          <a:noFill/>
        </p:spPr>
        <p:txBody>
          <a:bodyPr wrap="square" rtlCol="0">
            <a:spAutoFit/>
          </a:bodyPr>
          <a:lstStyle/>
          <a:p>
            <a:r>
              <a:rPr lang="en-US" sz="1000" dirty="0" smtClean="0"/>
              <a:t>p 118</a:t>
            </a:r>
            <a:endParaRPr lang="en-US" sz="1000" dirty="0"/>
          </a:p>
        </p:txBody>
      </p:sp>
      <p:sp>
        <p:nvSpPr>
          <p:cNvPr id="11" name="TextBox 10"/>
          <p:cNvSpPr txBox="1"/>
          <p:nvPr/>
        </p:nvSpPr>
        <p:spPr>
          <a:xfrm>
            <a:off x="1844944" y="1238617"/>
            <a:ext cx="1447800" cy="861774"/>
          </a:xfrm>
          <a:prstGeom prst="rect">
            <a:avLst/>
          </a:prstGeom>
          <a:noFill/>
        </p:spPr>
        <p:txBody>
          <a:bodyPr wrap="square" rtlCol="0">
            <a:spAutoFit/>
          </a:bodyPr>
          <a:lstStyle/>
          <a:p>
            <a:pPr algn="ctr"/>
            <a:r>
              <a:rPr lang="en-US" sz="1000" dirty="0" smtClean="0"/>
              <a:t>Role of Govt.</a:t>
            </a:r>
          </a:p>
          <a:p>
            <a:endParaRPr lang="en-US" sz="1000" dirty="0"/>
          </a:p>
          <a:p>
            <a:pPr algn="ctr"/>
            <a:r>
              <a:rPr lang="en-US" sz="1000" dirty="0" smtClean="0"/>
              <a:t>Jefferson - - - Hamilton</a:t>
            </a:r>
          </a:p>
          <a:p>
            <a:pPr algn="ctr"/>
            <a:r>
              <a:rPr lang="en-US" sz="1000" dirty="0" smtClean="0"/>
              <a:t>(Small)           (Powerful)</a:t>
            </a:r>
          </a:p>
          <a:p>
            <a:pPr algn="ctr"/>
            <a:endParaRPr lang="en-US" sz="1000" dirty="0"/>
          </a:p>
        </p:txBody>
      </p:sp>
      <p:sp>
        <p:nvSpPr>
          <p:cNvPr id="12" name="TextBox 11"/>
          <p:cNvSpPr txBox="1"/>
          <p:nvPr/>
        </p:nvSpPr>
        <p:spPr>
          <a:xfrm>
            <a:off x="2781300" y="1023065"/>
            <a:ext cx="533400" cy="246221"/>
          </a:xfrm>
          <a:prstGeom prst="rect">
            <a:avLst/>
          </a:prstGeom>
          <a:noFill/>
        </p:spPr>
        <p:txBody>
          <a:bodyPr wrap="square" rtlCol="0">
            <a:spAutoFit/>
          </a:bodyPr>
          <a:lstStyle/>
          <a:p>
            <a:r>
              <a:rPr lang="en-US" sz="1000" dirty="0" smtClean="0"/>
              <a:t>p 120</a:t>
            </a:r>
            <a:endParaRPr lang="en-US" sz="1000" dirty="0"/>
          </a:p>
        </p:txBody>
      </p:sp>
      <p:cxnSp>
        <p:nvCxnSpPr>
          <p:cNvPr id="6" name="Straight Arrow Connector 5"/>
          <p:cNvCxnSpPr/>
          <p:nvPr/>
        </p:nvCxnSpPr>
        <p:spPr>
          <a:xfrm flipH="1">
            <a:off x="2298915" y="1463625"/>
            <a:ext cx="152400" cy="104001"/>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2590800" y="1457726"/>
            <a:ext cx="152400" cy="104001"/>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209441" y="1270119"/>
            <a:ext cx="1447800" cy="861774"/>
          </a:xfrm>
          <a:prstGeom prst="rect">
            <a:avLst/>
          </a:prstGeom>
          <a:noFill/>
        </p:spPr>
        <p:txBody>
          <a:bodyPr wrap="square" rtlCol="0">
            <a:spAutoFit/>
          </a:bodyPr>
          <a:lstStyle/>
          <a:p>
            <a:pPr algn="ctr"/>
            <a:r>
              <a:rPr lang="en-US" sz="1000" dirty="0" smtClean="0"/>
              <a:t>2 Parties Started</a:t>
            </a:r>
          </a:p>
          <a:p>
            <a:endParaRPr lang="en-US" sz="1000" dirty="0"/>
          </a:p>
          <a:p>
            <a:pPr algn="ctr"/>
            <a:r>
              <a:rPr lang="en-US" sz="1000" dirty="0" smtClean="0"/>
              <a:t>Demo-</a:t>
            </a:r>
            <a:r>
              <a:rPr lang="en-US" sz="1000" dirty="0" err="1" smtClean="0"/>
              <a:t>Repub</a:t>
            </a:r>
            <a:r>
              <a:rPr lang="en-US" sz="1000" dirty="0"/>
              <a:t> </a:t>
            </a:r>
            <a:r>
              <a:rPr lang="en-US" sz="1000" dirty="0" smtClean="0"/>
              <a:t>- - - - Fed</a:t>
            </a:r>
          </a:p>
          <a:p>
            <a:pPr algn="ctr"/>
            <a:r>
              <a:rPr lang="en-US" sz="1000" dirty="0" smtClean="0"/>
              <a:t>(Small)                 (Strong)</a:t>
            </a:r>
          </a:p>
          <a:p>
            <a:pPr algn="ctr"/>
            <a:endParaRPr lang="en-US" sz="1000" dirty="0"/>
          </a:p>
        </p:txBody>
      </p:sp>
      <p:sp>
        <p:nvSpPr>
          <p:cNvPr id="20" name="TextBox 19"/>
          <p:cNvSpPr txBox="1"/>
          <p:nvPr/>
        </p:nvSpPr>
        <p:spPr>
          <a:xfrm>
            <a:off x="4145797" y="1049179"/>
            <a:ext cx="533400" cy="246221"/>
          </a:xfrm>
          <a:prstGeom prst="rect">
            <a:avLst/>
          </a:prstGeom>
          <a:noFill/>
        </p:spPr>
        <p:txBody>
          <a:bodyPr wrap="square" rtlCol="0">
            <a:spAutoFit/>
          </a:bodyPr>
          <a:lstStyle/>
          <a:p>
            <a:r>
              <a:rPr lang="en-US" sz="1000" dirty="0" smtClean="0"/>
              <a:t>p 121</a:t>
            </a:r>
            <a:endParaRPr lang="en-US" sz="1000" dirty="0"/>
          </a:p>
        </p:txBody>
      </p:sp>
      <p:sp>
        <p:nvSpPr>
          <p:cNvPr id="21" name="TextBox 20"/>
          <p:cNvSpPr txBox="1"/>
          <p:nvPr/>
        </p:nvSpPr>
        <p:spPr>
          <a:xfrm>
            <a:off x="4626244" y="1278328"/>
            <a:ext cx="1447800" cy="1015663"/>
          </a:xfrm>
          <a:prstGeom prst="rect">
            <a:avLst/>
          </a:prstGeom>
          <a:noFill/>
        </p:spPr>
        <p:txBody>
          <a:bodyPr wrap="square" rtlCol="0">
            <a:spAutoFit/>
          </a:bodyPr>
          <a:lstStyle/>
          <a:p>
            <a:pPr algn="ctr"/>
            <a:r>
              <a:rPr lang="en-US" sz="1000" b="1" u="sng" dirty="0" smtClean="0"/>
              <a:t>Section 1</a:t>
            </a:r>
          </a:p>
          <a:p>
            <a:pPr algn="ctr"/>
            <a:r>
              <a:rPr lang="en-US" sz="1000" dirty="0" smtClean="0"/>
              <a:t>The two strongest ideologies</a:t>
            </a:r>
          </a:p>
          <a:p>
            <a:pPr algn="ctr"/>
            <a:r>
              <a:rPr lang="en-US" sz="1000" dirty="0" smtClean="0"/>
              <a:t>=</a:t>
            </a:r>
            <a:endParaRPr lang="en-US" sz="1000" dirty="0"/>
          </a:p>
          <a:p>
            <a:pPr algn="ctr"/>
            <a:r>
              <a:rPr lang="en-US" sz="1000" dirty="0" smtClean="0"/>
              <a:t>Two Political Parties</a:t>
            </a:r>
          </a:p>
          <a:p>
            <a:pPr algn="ctr"/>
            <a:endParaRPr lang="en-US" sz="1000" dirty="0"/>
          </a:p>
        </p:txBody>
      </p:sp>
      <p:sp>
        <p:nvSpPr>
          <p:cNvPr id="22" name="TextBox 21"/>
          <p:cNvSpPr txBox="1"/>
          <p:nvPr/>
        </p:nvSpPr>
        <p:spPr>
          <a:xfrm>
            <a:off x="5372100" y="1023066"/>
            <a:ext cx="948625" cy="246221"/>
          </a:xfrm>
          <a:prstGeom prst="rect">
            <a:avLst/>
          </a:prstGeom>
          <a:noFill/>
        </p:spPr>
        <p:txBody>
          <a:bodyPr wrap="square" rtlCol="0">
            <a:spAutoFit/>
          </a:bodyPr>
          <a:lstStyle/>
          <a:p>
            <a:r>
              <a:rPr lang="en-US" sz="1000" dirty="0" smtClean="0"/>
              <a:t>p 118-121</a:t>
            </a:r>
            <a:endParaRPr lang="en-US" sz="1000" dirty="0"/>
          </a:p>
        </p:txBody>
      </p:sp>
      <p:sp>
        <p:nvSpPr>
          <p:cNvPr id="23" name="TextBox 22"/>
          <p:cNvSpPr txBox="1"/>
          <p:nvPr/>
        </p:nvSpPr>
        <p:spPr>
          <a:xfrm>
            <a:off x="5997844" y="1218738"/>
            <a:ext cx="1524000" cy="1015663"/>
          </a:xfrm>
          <a:prstGeom prst="rect">
            <a:avLst/>
          </a:prstGeom>
          <a:noFill/>
        </p:spPr>
        <p:txBody>
          <a:bodyPr wrap="square" rtlCol="0">
            <a:spAutoFit/>
          </a:bodyPr>
          <a:lstStyle/>
          <a:p>
            <a:pPr algn="ctr"/>
            <a:r>
              <a:rPr lang="en-US" sz="1000" dirty="0" smtClean="0"/>
              <a:t>3 Reasons for NOT direct democracy</a:t>
            </a:r>
          </a:p>
          <a:p>
            <a:pPr algn="ctr"/>
            <a:endParaRPr lang="en-US" sz="1000" dirty="0"/>
          </a:p>
          <a:p>
            <a:pPr algn="ctr"/>
            <a:r>
              <a:rPr lang="en-US" sz="1000" dirty="0" smtClean="0"/>
              <a:t>But keep consent of the people – filtered consent</a:t>
            </a:r>
          </a:p>
          <a:p>
            <a:pPr algn="ctr"/>
            <a:endParaRPr lang="en-US" sz="1000" dirty="0"/>
          </a:p>
        </p:txBody>
      </p:sp>
      <p:sp>
        <p:nvSpPr>
          <p:cNvPr id="24" name="TextBox 23"/>
          <p:cNvSpPr txBox="1"/>
          <p:nvPr/>
        </p:nvSpPr>
        <p:spPr>
          <a:xfrm>
            <a:off x="7010400" y="1026942"/>
            <a:ext cx="533400" cy="246221"/>
          </a:xfrm>
          <a:prstGeom prst="rect">
            <a:avLst/>
          </a:prstGeom>
          <a:noFill/>
        </p:spPr>
        <p:txBody>
          <a:bodyPr wrap="square" rtlCol="0">
            <a:spAutoFit/>
          </a:bodyPr>
          <a:lstStyle/>
          <a:p>
            <a:r>
              <a:rPr lang="en-US" sz="1000" dirty="0" smtClean="0"/>
              <a:t>p 122</a:t>
            </a:r>
            <a:endParaRPr lang="en-US" sz="1000" dirty="0"/>
          </a:p>
        </p:txBody>
      </p:sp>
      <p:sp>
        <p:nvSpPr>
          <p:cNvPr id="25" name="TextBox 24"/>
          <p:cNvSpPr txBox="1"/>
          <p:nvPr/>
        </p:nvSpPr>
        <p:spPr>
          <a:xfrm>
            <a:off x="7372673" y="1201252"/>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H. of Rep.</a:t>
            </a:r>
          </a:p>
          <a:p>
            <a:pPr algn="ctr"/>
            <a:r>
              <a:rPr lang="en-US" sz="1000" dirty="0" smtClean="0"/>
              <a:t>Directly elected – 2 </a:t>
            </a:r>
            <a:r>
              <a:rPr lang="en-US" sz="1000" dirty="0" err="1" smtClean="0"/>
              <a:t>yrs</a:t>
            </a:r>
            <a:r>
              <a:rPr lang="en-US" sz="1000" dirty="0" smtClean="0"/>
              <a:t> based on population </a:t>
            </a:r>
          </a:p>
          <a:p>
            <a:pPr algn="ctr"/>
            <a:r>
              <a:rPr lang="en-US" sz="1000" dirty="0" smtClean="0"/>
              <a:t>1 rep per # of people</a:t>
            </a:r>
          </a:p>
          <a:p>
            <a:pPr algn="ctr"/>
            <a:endParaRPr lang="en-US" sz="1000" dirty="0"/>
          </a:p>
        </p:txBody>
      </p:sp>
      <p:sp>
        <p:nvSpPr>
          <p:cNvPr id="26" name="TextBox 25"/>
          <p:cNvSpPr txBox="1"/>
          <p:nvPr/>
        </p:nvSpPr>
        <p:spPr>
          <a:xfrm>
            <a:off x="8420100" y="1001378"/>
            <a:ext cx="533400" cy="246221"/>
          </a:xfrm>
          <a:prstGeom prst="rect">
            <a:avLst/>
          </a:prstGeom>
          <a:noFill/>
        </p:spPr>
        <p:txBody>
          <a:bodyPr wrap="square" rtlCol="0">
            <a:spAutoFit/>
          </a:bodyPr>
          <a:lstStyle/>
          <a:p>
            <a:r>
              <a:rPr lang="en-US" sz="1000" dirty="0" smtClean="0"/>
              <a:t>p 123</a:t>
            </a:r>
            <a:endParaRPr lang="en-US" sz="1000" dirty="0"/>
          </a:p>
        </p:txBody>
      </p:sp>
      <p:sp>
        <p:nvSpPr>
          <p:cNvPr id="27" name="TextBox 26"/>
          <p:cNvSpPr txBox="1"/>
          <p:nvPr/>
        </p:nvSpPr>
        <p:spPr>
          <a:xfrm>
            <a:off x="7398503" y="2270922"/>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Senate</a:t>
            </a:r>
          </a:p>
          <a:p>
            <a:pPr algn="ctr"/>
            <a:r>
              <a:rPr lang="en-US" sz="1000" dirty="0" smtClean="0"/>
              <a:t>For 6 </a:t>
            </a:r>
            <a:r>
              <a:rPr lang="en-US" sz="1000" dirty="0" err="1" smtClean="0"/>
              <a:t>yrs</a:t>
            </a:r>
            <a:r>
              <a:rPr lang="en-US" sz="1000" dirty="0" smtClean="0"/>
              <a:t> – 2 per state</a:t>
            </a:r>
          </a:p>
          <a:p>
            <a:pPr algn="ctr"/>
            <a:r>
              <a:rPr lang="en-US" sz="1000" dirty="0" smtClean="0"/>
              <a:t>Before 1913 elected by state legislature</a:t>
            </a:r>
          </a:p>
          <a:p>
            <a:pPr algn="ctr"/>
            <a:endParaRPr lang="en-US" sz="1000" dirty="0"/>
          </a:p>
        </p:txBody>
      </p:sp>
      <p:sp>
        <p:nvSpPr>
          <p:cNvPr id="28" name="TextBox 27"/>
          <p:cNvSpPr txBox="1"/>
          <p:nvPr/>
        </p:nvSpPr>
        <p:spPr>
          <a:xfrm>
            <a:off x="8340671" y="2086074"/>
            <a:ext cx="533400" cy="246221"/>
          </a:xfrm>
          <a:prstGeom prst="rect">
            <a:avLst/>
          </a:prstGeom>
          <a:noFill/>
        </p:spPr>
        <p:txBody>
          <a:bodyPr wrap="square" rtlCol="0">
            <a:spAutoFit/>
          </a:bodyPr>
          <a:lstStyle/>
          <a:p>
            <a:r>
              <a:rPr lang="en-US" sz="1000" dirty="0" smtClean="0"/>
              <a:t>p 123</a:t>
            </a:r>
            <a:endParaRPr lang="en-US" sz="1000" dirty="0"/>
          </a:p>
        </p:txBody>
      </p:sp>
      <p:sp>
        <p:nvSpPr>
          <p:cNvPr id="29" name="TextBox 28"/>
          <p:cNvSpPr txBox="1"/>
          <p:nvPr/>
        </p:nvSpPr>
        <p:spPr>
          <a:xfrm>
            <a:off x="7372673" y="3347958"/>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President</a:t>
            </a:r>
          </a:p>
          <a:p>
            <a:pPr algn="ctr"/>
            <a:r>
              <a:rPr lang="en-US" sz="1000" dirty="0" smtClean="0"/>
              <a:t># of Senators plus # of H. of Rep = Electoral College</a:t>
            </a:r>
          </a:p>
          <a:p>
            <a:pPr algn="ctr"/>
            <a:r>
              <a:rPr lang="en-US" sz="1000" dirty="0" smtClean="0"/>
              <a:t>4 </a:t>
            </a:r>
            <a:r>
              <a:rPr lang="en-US" sz="1000" dirty="0" err="1" smtClean="0"/>
              <a:t>yrs</a:t>
            </a:r>
            <a:r>
              <a:rPr lang="en-US" sz="1000" dirty="0" smtClean="0"/>
              <a:t> – not popular vote</a:t>
            </a:r>
          </a:p>
          <a:p>
            <a:pPr algn="ctr"/>
            <a:endParaRPr lang="en-US" sz="1000" dirty="0"/>
          </a:p>
        </p:txBody>
      </p:sp>
      <p:sp>
        <p:nvSpPr>
          <p:cNvPr id="30" name="TextBox 29"/>
          <p:cNvSpPr txBox="1"/>
          <p:nvPr/>
        </p:nvSpPr>
        <p:spPr>
          <a:xfrm>
            <a:off x="8314841" y="3163110"/>
            <a:ext cx="533400" cy="246221"/>
          </a:xfrm>
          <a:prstGeom prst="rect">
            <a:avLst/>
          </a:prstGeom>
          <a:noFill/>
        </p:spPr>
        <p:txBody>
          <a:bodyPr wrap="square" rtlCol="0">
            <a:spAutoFit/>
          </a:bodyPr>
          <a:lstStyle/>
          <a:p>
            <a:r>
              <a:rPr lang="en-US" sz="1000" dirty="0" smtClean="0"/>
              <a:t>p 124</a:t>
            </a:r>
            <a:endParaRPr lang="en-US" sz="1000" dirty="0"/>
          </a:p>
        </p:txBody>
      </p:sp>
      <p:sp>
        <p:nvSpPr>
          <p:cNvPr id="31" name="TextBox 30"/>
          <p:cNvSpPr txBox="1"/>
          <p:nvPr/>
        </p:nvSpPr>
        <p:spPr>
          <a:xfrm>
            <a:off x="7402378" y="4419600"/>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Supreme Court</a:t>
            </a:r>
          </a:p>
          <a:p>
            <a:pPr algn="ctr"/>
            <a:r>
              <a:rPr lang="en-US" sz="1000" dirty="0" smtClean="0"/>
              <a:t>Nominated by Pres.  Consent of Senate</a:t>
            </a:r>
          </a:p>
          <a:p>
            <a:pPr algn="ctr"/>
            <a:r>
              <a:rPr lang="en-US" sz="1000" dirty="0"/>
              <a:t>f</a:t>
            </a:r>
            <a:r>
              <a:rPr lang="en-US" sz="1000" dirty="0" smtClean="0"/>
              <a:t>or life</a:t>
            </a:r>
          </a:p>
          <a:p>
            <a:pPr algn="ctr"/>
            <a:endParaRPr lang="en-US" sz="1000" dirty="0"/>
          </a:p>
        </p:txBody>
      </p:sp>
      <p:sp>
        <p:nvSpPr>
          <p:cNvPr id="32" name="TextBox 31"/>
          <p:cNvSpPr txBox="1"/>
          <p:nvPr/>
        </p:nvSpPr>
        <p:spPr>
          <a:xfrm>
            <a:off x="8344546" y="4221837"/>
            <a:ext cx="533400" cy="246221"/>
          </a:xfrm>
          <a:prstGeom prst="rect">
            <a:avLst/>
          </a:prstGeom>
          <a:noFill/>
        </p:spPr>
        <p:txBody>
          <a:bodyPr wrap="square" rtlCol="0">
            <a:spAutoFit/>
          </a:bodyPr>
          <a:lstStyle/>
          <a:p>
            <a:r>
              <a:rPr lang="en-US" sz="1000" dirty="0" smtClean="0"/>
              <a:t>p 124</a:t>
            </a:r>
            <a:endParaRPr lang="en-US" sz="1000" dirty="0"/>
          </a:p>
        </p:txBody>
      </p:sp>
      <p:sp>
        <p:nvSpPr>
          <p:cNvPr id="33" name="TextBox 32"/>
          <p:cNvSpPr txBox="1"/>
          <p:nvPr/>
        </p:nvSpPr>
        <p:spPr>
          <a:xfrm>
            <a:off x="7449841" y="5458510"/>
            <a:ext cx="1745497" cy="1015663"/>
          </a:xfrm>
          <a:prstGeom prst="rect">
            <a:avLst/>
          </a:prstGeom>
          <a:noFill/>
        </p:spPr>
        <p:txBody>
          <a:bodyPr wrap="square" rtlCol="0">
            <a:spAutoFit/>
          </a:bodyPr>
          <a:lstStyle/>
          <a:p>
            <a:r>
              <a:rPr lang="en-US" sz="1000" dirty="0" smtClean="0"/>
              <a:t>Removal from Office</a:t>
            </a:r>
          </a:p>
          <a:p>
            <a:r>
              <a:rPr lang="en-US" sz="1000" dirty="0" smtClean="0"/>
              <a:t>*Voted out</a:t>
            </a:r>
          </a:p>
          <a:p>
            <a:r>
              <a:rPr lang="en-US" sz="1000" dirty="0"/>
              <a:t>*</a:t>
            </a:r>
            <a:r>
              <a:rPr lang="en-US" sz="1000" dirty="0" smtClean="0"/>
              <a:t>Congress – by members</a:t>
            </a:r>
          </a:p>
          <a:p>
            <a:r>
              <a:rPr lang="en-US" sz="1000" dirty="0" smtClean="0"/>
              <a:t>*</a:t>
            </a:r>
            <a:r>
              <a:rPr lang="en-US" sz="1000" dirty="0" err="1" smtClean="0"/>
              <a:t>Pres</a:t>
            </a:r>
            <a:r>
              <a:rPr lang="en-US" sz="1000" dirty="0" smtClean="0"/>
              <a:t> – impeach by the </a:t>
            </a:r>
          </a:p>
          <a:p>
            <a:r>
              <a:rPr lang="en-US" sz="1000" dirty="0" smtClean="0"/>
              <a:t>H of Rep, Trial by Senate</a:t>
            </a:r>
          </a:p>
          <a:p>
            <a:endParaRPr lang="en-US" sz="1000" dirty="0"/>
          </a:p>
        </p:txBody>
      </p:sp>
      <p:sp>
        <p:nvSpPr>
          <p:cNvPr id="34" name="TextBox 33"/>
          <p:cNvSpPr txBox="1"/>
          <p:nvPr/>
        </p:nvSpPr>
        <p:spPr>
          <a:xfrm>
            <a:off x="8318715" y="5288637"/>
            <a:ext cx="533400" cy="246221"/>
          </a:xfrm>
          <a:prstGeom prst="rect">
            <a:avLst/>
          </a:prstGeom>
          <a:noFill/>
        </p:spPr>
        <p:txBody>
          <a:bodyPr wrap="square" rtlCol="0">
            <a:spAutoFit/>
          </a:bodyPr>
          <a:lstStyle/>
          <a:p>
            <a:r>
              <a:rPr lang="en-US" sz="1000" dirty="0" smtClean="0"/>
              <a:t>p 124</a:t>
            </a:r>
            <a:endParaRPr lang="en-US" sz="1000" dirty="0"/>
          </a:p>
        </p:txBody>
      </p:sp>
      <p:sp>
        <p:nvSpPr>
          <p:cNvPr id="35" name="TextBox 34"/>
          <p:cNvSpPr txBox="1"/>
          <p:nvPr/>
        </p:nvSpPr>
        <p:spPr>
          <a:xfrm>
            <a:off x="5924873" y="5534858"/>
            <a:ext cx="1447800" cy="707886"/>
          </a:xfrm>
          <a:prstGeom prst="rect">
            <a:avLst/>
          </a:prstGeom>
          <a:noFill/>
        </p:spPr>
        <p:txBody>
          <a:bodyPr wrap="square" rtlCol="0">
            <a:spAutoFit/>
          </a:bodyPr>
          <a:lstStyle/>
          <a:p>
            <a:pPr algn="ctr"/>
            <a:r>
              <a:rPr lang="en-US" sz="1000" b="1" u="sng" dirty="0" smtClean="0"/>
              <a:t>Section 2</a:t>
            </a:r>
          </a:p>
          <a:p>
            <a:pPr algn="ctr"/>
            <a:r>
              <a:rPr lang="en-US" sz="1000" dirty="0" smtClean="0"/>
              <a:t>The meaning of “filtered” consent</a:t>
            </a:r>
          </a:p>
          <a:p>
            <a:pPr algn="ctr"/>
            <a:endParaRPr lang="en-US" sz="1000" dirty="0"/>
          </a:p>
        </p:txBody>
      </p:sp>
      <p:sp>
        <p:nvSpPr>
          <p:cNvPr id="36" name="TextBox 35"/>
          <p:cNvSpPr txBox="1"/>
          <p:nvPr/>
        </p:nvSpPr>
        <p:spPr>
          <a:xfrm>
            <a:off x="6670729" y="5279596"/>
            <a:ext cx="948625" cy="246221"/>
          </a:xfrm>
          <a:prstGeom prst="rect">
            <a:avLst/>
          </a:prstGeom>
          <a:noFill/>
        </p:spPr>
        <p:txBody>
          <a:bodyPr wrap="square" rtlCol="0">
            <a:spAutoFit/>
          </a:bodyPr>
          <a:lstStyle/>
          <a:p>
            <a:r>
              <a:rPr lang="en-US" sz="1000" dirty="0" smtClean="0"/>
              <a:t>p 121-124</a:t>
            </a:r>
            <a:endParaRPr lang="en-US" sz="1000" dirty="0"/>
          </a:p>
        </p:txBody>
      </p:sp>
      <p:sp>
        <p:nvSpPr>
          <p:cNvPr id="37" name="TextBox 36"/>
          <p:cNvSpPr txBox="1"/>
          <p:nvPr/>
        </p:nvSpPr>
        <p:spPr>
          <a:xfrm>
            <a:off x="4553918" y="5476101"/>
            <a:ext cx="1520125" cy="707886"/>
          </a:xfrm>
          <a:prstGeom prst="rect">
            <a:avLst/>
          </a:prstGeom>
          <a:noFill/>
        </p:spPr>
        <p:txBody>
          <a:bodyPr wrap="square" rtlCol="0">
            <a:spAutoFit/>
          </a:bodyPr>
          <a:lstStyle/>
          <a:p>
            <a:pPr algn="ctr"/>
            <a:r>
              <a:rPr lang="en-US" sz="1000" b="1" u="sng" dirty="0" smtClean="0"/>
              <a:t>Note</a:t>
            </a:r>
            <a:r>
              <a:rPr lang="en-US" sz="1000" dirty="0" smtClean="0"/>
              <a:t> – I did five subsections for </a:t>
            </a:r>
            <a:r>
              <a:rPr lang="en-US" sz="1000" u="sng" dirty="0"/>
              <a:t>S</a:t>
            </a:r>
            <a:r>
              <a:rPr lang="en-US" sz="1000" u="sng" dirty="0" smtClean="0"/>
              <a:t>ection 3 </a:t>
            </a:r>
            <a:r>
              <a:rPr lang="en-US" sz="1000" dirty="0" smtClean="0"/>
              <a:t>(not shown here)</a:t>
            </a:r>
          </a:p>
          <a:p>
            <a:pPr algn="ctr"/>
            <a:endParaRPr lang="en-US" sz="1000" dirty="0"/>
          </a:p>
        </p:txBody>
      </p:sp>
      <p:sp>
        <p:nvSpPr>
          <p:cNvPr id="38" name="TextBox 37"/>
          <p:cNvSpPr txBox="1"/>
          <p:nvPr/>
        </p:nvSpPr>
        <p:spPr>
          <a:xfrm>
            <a:off x="3128074" y="5458510"/>
            <a:ext cx="1447800" cy="1169551"/>
          </a:xfrm>
          <a:prstGeom prst="rect">
            <a:avLst/>
          </a:prstGeom>
          <a:noFill/>
        </p:spPr>
        <p:txBody>
          <a:bodyPr wrap="square" rtlCol="0">
            <a:spAutoFit/>
          </a:bodyPr>
          <a:lstStyle/>
          <a:p>
            <a:pPr algn="ctr"/>
            <a:r>
              <a:rPr lang="en-US" sz="1000" b="1" u="sng" dirty="0" smtClean="0"/>
              <a:t>Section 3</a:t>
            </a:r>
          </a:p>
          <a:p>
            <a:pPr algn="ctr"/>
            <a:r>
              <a:rPr lang="en-US" sz="1000" dirty="0" smtClean="0"/>
              <a:t>pp. 125-127 Contrasting US system of elections (winner take all) with Parliament (proportional)</a:t>
            </a:r>
          </a:p>
          <a:p>
            <a:pPr algn="ctr"/>
            <a:endParaRPr lang="en-US" sz="1000" dirty="0"/>
          </a:p>
        </p:txBody>
      </p:sp>
      <p:sp>
        <p:nvSpPr>
          <p:cNvPr id="39" name="TextBox 38"/>
          <p:cNvSpPr txBox="1"/>
          <p:nvPr/>
        </p:nvSpPr>
        <p:spPr>
          <a:xfrm>
            <a:off x="3886200" y="5288636"/>
            <a:ext cx="948625" cy="246221"/>
          </a:xfrm>
          <a:prstGeom prst="rect">
            <a:avLst/>
          </a:prstGeom>
          <a:noFill/>
        </p:spPr>
        <p:txBody>
          <a:bodyPr wrap="square" rtlCol="0">
            <a:spAutoFit/>
          </a:bodyPr>
          <a:lstStyle/>
          <a:p>
            <a:r>
              <a:rPr lang="en-US" sz="1000" dirty="0" smtClean="0"/>
              <a:t>p 121-124</a:t>
            </a:r>
            <a:endParaRPr lang="en-US" sz="1000" dirty="0"/>
          </a:p>
        </p:txBody>
      </p:sp>
      <p:sp>
        <p:nvSpPr>
          <p:cNvPr id="42" name="TextBox 41"/>
          <p:cNvSpPr txBox="1"/>
          <p:nvPr/>
        </p:nvSpPr>
        <p:spPr>
          <a:xfrm>
            <a:off x="1711272" y="5479338"/>
            <a:ext cx="1520125" cy="707886"/>
          </a:xfrm>
          <a:prstGeom prst="rect">
            <a:avLst/>
          </a:prstGeom>
          <a:noFill/>
        </p:spPr>
        <p:txBody>
          <a:bodyPr wrap="square" rtlCol="0">
            <a:spAutoFit/>
          </a:bodyPr>
          <a:lstStyle/>
          <a:p>
            <a:pPr algn="ctr"/>
            <a:r>
              <a:rPr lang="en-US" sz="1000" b="1" u="sng" dirty="0" smtClean="0"/>
              <a:t>Note</a:t>
            </a:r>
            <a:r>
              <a:rPr lang="en-US" sz="1000" dirty="0" smtClean="0"/>
              <a:t> – I did three subsections for </a:t>
            </a:r>
            <a:r>
              <a:rPr lang="en-US" sz="1000" u="sng" dirty="0"/>
              <a:t>S</a:t>
            </a:r>
            <a:r>
              <a:rPr lang="en-US" sz="1000" u="sng" dirty="0" smtClean="0"/>
              <a:t>ection 4 </a:t>
            </a:r>
            <a:r>
              <a:rPr lang="en-US" sz="1000" dirty="0" smtClean="0"/>
              <a:t>(not shown here)</a:t>
            </a:r>
          </a:p>
          <a:p>
            <a:pPr algn="ctr"/>
            <a:endParaRPr lang="en-US" sz="1000" dirty="0"/>
          </a:p>
        </p:txBody>
      </p:sp>
      <p:sp>
        <p:nvSpPr>
          <p:cNvPr id="49" name="TextBox 48"/>
          <p:cNvSpPr txBox="1"/>
          <p:nvPr/>
        </p:nvSpPr>
        <p:spPr>
          <a:xfrm>
            <a:off x="1106192" y="4200313"/>
            <a:ext cx="948625" cy="246221"/>
          </a:xfrm>
          <a:prstGeom prst="rect">
            <a:avLst/>
          </a:prstGeom>
          <a:noFill/>
        </p:spPr>
        <p:txBody>
          <a:bodyPr wrap="square" rtlCol="0">
            <a:spAutoFit/>
          </a:bodyPr>
          <a:lstStyle/>
          <a:p>
            <a:r>
              <a:rPr lang="en-US" sz="1000" dirty="0" smtClean="0"/>
              <a:t>p 130-134</a:t>
            </a:r>
            <a:endParaRPr lang="en-US" sz="1000" dirty="0"/>
          </a:p>
        </p:txBody>
      </p:sp>
      <p:sp>
        <p:nvSpPr>
          <p:cNvPr id="45" name="TextBox 44"/>
          <p:cNvSpPr txBox="1"/>
          <p:nvPr/>
        </p:nvSpPr>
        <p:spPr>
          <a:xfrm>
            <a:off x="1752601" y="2371829"/>
            <a:ext cx="5719196" cy="3046988"/>
          </a:xfrm>
          <a:prstGeom prst="rect">
            <a:avLst/>
          </a:prstGeom>
          <a:noFill/>
        </p:spPr>
        <p:txBody>
          <a:bodyPr wrap="square" rtlCol="0">
            <a:spAutoFit/>
          </a:bodyPr>
          <a:lstStyle/>
          <a:p>
            <a:r>
              <a:rPr lang="en-US" sz="1600" dirty="0" smtClean="0">
                <a:solidFill>
                  <a:srgbClr val="0000CC"/>
                </a:solidFill>
              </a:rPr>
              <a:t>Elections give people the powers of consent, but with a “filtered consent.” </a:t>
            </a:r>
            <a:r>
              <a:rPr lang="en-US" sz="1600" dirty="0">
                <a:solidFill>
                  <a:srgbClr val="0000CC"/>
                </a:solidFill>
              </a:rPr>
              <a:t>R</a:t>
            </a:r>
            <a:r>
              <a:rPr lang="en-US" sz="1600" dirty="0" smtClean="0">
                <a:solidFill>
                  <a:srgbClr val="0000CC"/>
                </a:solidFill>
              </a:rPr>
              <a:t>epresentatives of the people make the decisions.  These representatives have different levels of proximity to voter consent – the House of Representatives being the closest (directly elected every two years by districts supposedly equal in population) to the Supreme Court being the furthest removed (nominated by the President, approved by the senate once for life).  Furthermore, “winner takes all” in most elections rather than proportional as is done in parliaments; third parties exist but usually have little influence; winning candidates must move to the extremes during primary elections but to the center in general elections.</a:t>
            </a:r>
            <a:endParaRPr lang="en-US" sz="1600" dirty="0">
              <a:solidFill>
                <a:srgbClr val="0000CC"/>
              </a:solidFill>
            </a:endParaRPr>
          </a:p>
        </p:txBody>
      </p:sp>
      <p:sp>
        <p:nvSpPr>
          <p:cNvPr id="46" name="TextBox 45"/>
          <p:cNvSpPr txBox="1"/>
          <p:nvPr/>
        </p:nvSpPr>
        <p:spPr>
          <a:xfrm>
            <a:off x="3774807" y="2193795"/>
            <a:ext cx="2168793" cy="276999"/>
          </a:xfrm>
          <a:prstGeom prst="rect">
            <a:avLst/>
          </a:prstGeom>
          <a:noFill/>
        </p:spPr>
        <p:txBody>
          <a:bodyPr wrap="square" rtlCol="0">
            <a:spAutoFit/>
          </a:bodyPr>
          <a:lstStyle/>
          <a:p>
            <a:r>
              <a:rPr lang="en-US" sz="1200" b="1" dirty="0" smtClean="0">
                <a:solidFill>
                  <a:srgbClr val="0000CC"/>
                </a:solidFill>
              </a:rPr>
              <a:t>Publishable Abstract</a:t>
            </a:r>
            <a:endParaRPr lang="en-US" sz="1200" b="1" dirty="0">
              <a:solidFill>
                <a:srgbClr val="0000CC"/>
              </a:solidFill>
            </a:endParaRPr>
          </a:p>
        </p:txBody>
      </p:sp>
      <p:sp>
        <p:nvSpPr>
          <p:cNvPr id="51" name="Rectangle 50"/>
          <p:cNvSpPr/>
          <p:nvPr/>
        </p:nvSpPr>
        <p:spPr>
          <a:xfrm>
            <a:off x="400049" y="1089257"/>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118</a:t>
            </a:r>
          </a:p>
          <a:p>
            <a:r>
              <a:rPr lang="en-US" sz="1200" dirty="0" smtClean="0">
                <a:solidFill>
                  <a:schemeClr val="tx1"/>
                </a:solidFill>
              </a:rPr>
              <a:t>Washington’s Adjustments </a:t>
            </a:r>
            <a:r>
              <a:rPr lang="en-US" sz="1200" dirty="0">
                <a:solidFill>
                  <a:schemeClr val="tx1"/>
                </a:solidFill>
              </a:rPr>
              <a:t>– hoped for Unity (Not!)</a:t>
            </a:r>
          </a:p>
        </p:txBody>
      </p:sp>
      <p:sp>
        <p:nvSpPr>
          <p:cNvPr id="52" name="Rectangle 51"/>
          <p:cNvSpPr/>
          <p:nvPr/>
        </p:nvSpPr>
        <p:spPr>
          <a:xfrm>
            <a:off x="1798220" y="1089257"/>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120</a:t>
            </a:r>
          </a:p>
          <a:p>
            <a:pPr algn="ctr"/>
            <a:r>
              <a:rPr lang="en-US" sz="1200" dirty="0">
                <a:solidFill>
                  <a:schemeClr val="tx1"/>
                </a:solidFill>
              </a:rPr>
              <a:t>Role of Govt</a:t>
            </a:r>
            <a:r>
              <a:rPr lang="en-US" sz="1200" dirty="0" smtClean="0">
                <a:solidFill>
                  <a:schemeClr val="tx1"/>
                </a:solidFill>
              </a:rPr>
              <a:t>.</a:t>
            </a:r>
          </a:p>
          <a:p>
            <a:pPr algn="ctr"/>
            <a:endParaRPr lang="en-US" sz="1200" dirty="0">
              <a:solidFill>
                <a:schemeClr val="tx1"/>
              </a:solidFill>
            </a:endParaRPr>
          </a:p>
          <a:p>
            <a:pPr algn="ctr"/>
            <a:r>
              <a:rPr lang="en-US" sz="1200" dirty="0" smtClean="0">
                <a:solidFill>
                  <a:schemeClr val="tx1"/>
                </a:solidFill>
              </a:rPr>
              <a:t>Jeffers -  Hamilton</a:t>
            </a:r>
          </a:p>
          <a:p>
            <a:pPr algn="ctr"/>
            <a:r>
              <a:rPr lang="en-US" sz="1200" dirty="0" smtClean="0">
                <a:solidFill>
                  <a:schemeClr val="tx1"/>
                </a:solidFill>
              </a:rPr>
              <a:t>Small - Powerful</a:t>
            </a:r>
            <a:endParaRPr lang="en-US" sz="1200" dirty="0">
              <a:solidFill>
                <a:schemeClr val="tx1"/>
              </a:solidFill>
            </a:endParaRPr>
          </a:p>
        </p:txBody>
      </p:sp>
      <p:sp>
        <p:nvSpPr>
          <p:cNvPr id="53" name="Rectangle 52"/>
          <p:cNvSpPr/>
          <p:nvPr/>
        </p:nvSpPr>
        <p:spPr>
          <a:xfrm>
            <a:off x="3208794" y="1074314"/>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121</a:t>
            </a:r>
          </a:p>
          <a:p>
            <a:pPr algn="ctr"/>
            <a:r>
              <a:rPr lang="en-US" sz="1200" dirty="0" smtClean="0">
                <a:solidFill>
                  <a:schemeClr val="tx1"/>
                </a:solidFill>
              </a:rPr>
              <a:t>2 Parties started</a:t>
            </a:r>
          </a:p>
          <a:p>
            <a:pPr algn="ctr"/>
            <a:endParaRPr lang="en-US" sz="1200" dirty="0" smtClean="0">
              <a:solidFill>
                <a:schemeClr val="tx1"/>
              </a:solidFill>
            </a:endParaRPr>
          </a:p>
          <a:p>
            <a:pPr algn="ctr"/>
            <a:r>
              <a:rPr lang="en-US" sz="1200" dirty="0" smtClean="0">
                <a:solidFill>
                  <a:schemeClr val="tx1"/>
                </a:solidFill>
              </a:rPr>
              <a:t>Demo-</a:t>
            </a:r>
            <a:r>
              <a:rPr lang="en-US" sz="1200" dirty="0" err="1" smtClean="0">
                <a:solidFill>
                  <a:schemeClr val="tx1"/>
                </a:solidFill>
              </a:rPr>
              <a:t>Repub</a:t>
            </a:r>
            <a:r>
              <a:rPr lang="en-US" sz="1200" dirty="0" smtClean="0">
                <a:solidFill>
                  <a:schemeClr val="tx1"/>
                </a:solidFill>
              </a:rPr>
              <a:t>-Fed</a:t>
            </a:r>
          </a:p>
          <a:p>
            <a:pPr algn="ctr"/>
            <a:r>
              <a:rPr lang="en-US" sz="1200" dirty="0" smtClean="0">
                <a:solidFill>
                  <a:schemeClr val="tx1"/>
                </a:solidFill>
              </a:rPr>
              <a:t>(Small)     (Strong)</a:t>
            </a:r>
            <a:endParaRPr lang="en-US" sz="1200" dirty="0">
              <a:solidFill>
                <a:schemeClr val="tx1"/>
              </a:solidFill>
            </a:endParaRPr>
          </a:p>
        </p:txBody>
      </p:sp>
      <p:sp>
        <p:nvSpPr>
          <p:cNvPr id="54" name="Rectangle 53"/>
          <p:cNvSpPr/>
          <p:nvPr/>
        </p:nvSpPr>
        <p:spPr>
          <a:xfrm>
            <a:off x="4631248" y="10668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pp. 118- 121</a:t>
            </a:r>
          </a:p>
          <a:p>
            <a:pPr algn="ctr"/>
            <a:r>
              <a:rPr lang="en-US" sz="1200" b="1" u="sng" dirty="0">
                <a:solidFill>
                  <a:schemeClr val="tx1"/>
                </a:solidFill>
              </a:rPr>
              <a:t>Section 1</a:t>
            </a:r>
          </a:p>
          <a:p>
            <a:pPr algn="ctr"/>
            <a:r>
              <a:rPr lang="en-US" sz="1200" dirty="0">
                <a:solidFill>
                  <a:schemeClr val="tx1"/>
                </a:solidFill>
              </a:rPr>
              <a:t>The two strongest </a:t>
            </a:r>
            <a:r>
              <a:rPr lang="en-US" sz="1200" dirty="0" smtClean="0">
                <a:solidFill>
                  <a:schemeClr val="tx1"/>
                </a:solidFill>
              </a:rPr>
              <a:t>ideologies =</a:t>
            </a:r>
            <a:endParaRPr lang="en-US" sz="1200" dirty="0">
              <a:solidFill>
                <a:schemeClr val="tx1"/>
              </a:solidFill>
            </a:endParaRPr>
          </a:p>
          <a:p>
            <a:pPr algn="ctr"/>
            <a:r>
              <a:rPr lang="en-US" sz="1200" dirty="0" smtClean="0">
                <a:solidFill>
                  <a:schemeClr val="tx1"/>
                </a:solidFill>
              </a:rPr>
              <a:t>2 Political </a:t>
            </a:r>
            <a:r>
              <a:rPr lang="en-US" sz="1200" dirty="0">
                <a:solidFill>
                  <a:schemeClr val="tx1"/>
                </a:solidFill>
              </a:rPr>
              <a:t>Parties</a:t>
            </a:r>
          </a:p>
        </p:txBody>
      </p:sp>
      <p:sp>
        <p:nvSpPr>
          <p:cNvPr id="55" name="Rectangle 54"/>
          <p:cNvSpPr/>
          <p:nvPr/>
        </p:nvSpPr>
        <p:spPr>
          <a:xfrm>
            <a:off x="6026257" y="10668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122</a:t>
            </a:r>
          </a:p>
          <a:p>
            <a:pPr algn="ctr"/>
            <a:r>
              <a:rPr lang="en-US" sz="1100" dirty="0" smtClean="0">
                <a:solidFill>
                  <a:schemeClr val="tx1"/>
                </a:solidFill>
              </a:rPr>
              <a:t>3 Reasons for NOT direct democracy.</a:t>
            </a:r>
          </a:p>
          <a:p>
            <a:pPr algn="ctr"/>
            <a:r>
              <a:rPr lang="en-US" sz="1100" dirty="0" smtClean="0">
                <a:solidFill>
                  <a:schemeClr val="tx1"/>
                </a:solidFill>
              </a:rPr>
              <a:t>But keep consent of the people – filtered content</a:t>
            </a:r>
            <a:endParaRPr lang="en-US" sz="1100" dirty="0">
              <a:solidFill>
                <a:schemeClr val="tx1"/>
              </a:solidFill>
            </a:endParaRPr>
          </a:p>
        </p:txBody>
      </p:sp>
      <p:sp>
        <p:nvSpPr>
          <p:cNvPr id="56" name="Rectangle 55"/>
          <p:cNvSpPr/>
          <p:nvPr/>
        </p:nvSpPr>
        <p:spPr>
          <a:xfrm>
            <a:off x="7474218" y="1067714"/>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122</a:t>
            </a:r>
          </a:p>
          <a:p>
            <a:pPr algn="ctr"/>
            <a:r>
              <a:rPr lang="en-US" sz="1000" dirty="0" smtClean="0">
                <a:solidFill>
                  <a:schemeClr val="tx1"/>
                </a:solidFill>
              </a:rPr>
              <a:t>Filtered Consent</a:t>
            </a:r>
          </a:p>
          <a:p>
            <a:pPr algn="ctr"/>
            <a:r>
              <a:rPr lang="en-US" sz="1000" dirty="0" smtClean="0">
                <a:solidFill>
                  <a:schemeClr val="tx1"/>
                </a:solidFill>
              </a:rPr>
              <a:t>H. Of Rep</a:t>
            </a:r>
          </a:p>
          <a:p>
            <a:pPr algn="ctr"/>
            <a:r>
              <a:rPr lang="en-US" sz="1000" dirty="0" smtClean="0">
                <a:solidFill>
                  <a:schemeClr val="tx1"/>
                </a:solidFill>
              </a:rPr>
              <a:t>Directly elected – </a:t>
            </a:r>
          </a:p>
          <a:p>
            <a:pPr algn="ctr"/>
            <a:r>
              <a:rPr lang="en-US" sz="1000" dirty="0" smtClean="0">
                <a:solidFill>
                  <a:schemeClr val="tx1"/>
                </a:solidFill>
              </a:rPr>
              <a:t>2 yrs. Based on population 1 per # of people</a:t>
            </a:r>
            <a:endParaRPr lang="en-US" sz="1000" dirty="0">
              <a:solidFill>
                <a:schemeClr val="tx1"/>
              </a:solidFill>
            </a:endParaRPr>
          </a:p>
        </p:txBody>
      </p:sp>
      <p:sp>
        <p:nvSpPr>
          <p:cNvPr id="57" name="Rectangle 56"/>
          <p:cNvSpPr/>
          <p:nvPr/>
        </p:nvSpPr>
        <p:spPr>
          <a:xfrm>
            <a:off x="7464693" y="21616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123</a:t>
            </a:r>
          </a:p>
          <a:p>
            <a:pPr algn="ctr"/>
            <a:r>
              <a:rPr lang="en-US" sz="1000" dirty="0">
                <a:solidFill>
                  <a:schemeClr val="tx1"/>
                </a:solidFill>
              </a:rPr>
              <a:t>Filtered Consent</a:t>
            </a:r>
          </a:p>
          <a:p>
            <a:pPr algn="ctr"/>
            <a:r>
              <a:rPr lang="en-US" sz="1000" dirty="0">
                <a:solidFill>
                  <a:schemeClr val="tx1"/>
                </a:solidFill>
              </a:rPr>
              <a:t>Senate</a:t>
            </a:r>
          </a:p>
          <a:p>
            <a:pPr algn="ctr"/>
            <a:r>
              <a:rPr lang="en-US" sz="1000" dirty="0">
                <a:solidFill>
                  <a:schemeClr val="tx1"/>
                </a:solidFill>
              </a:rPr>
              <a:t>For 6 </a:t>
            </a:r>
            <a:r>
              <a:rPr lang="en-US" sz="1000" dirty="0" err="1">
                <a:solidFill>
                  <a:schemeClr val="tx1"/>
                </a:solidFill>
              </a:rPr>
              <a:t>yrs</a:t>
            </a:r>
            <a:r>
              <a:rPr lang="en-US" sz="1000" dirty="0">
                <a:solidFill>
                  <a:schemeClr val="tx1"/>
                </a:solidFill>
              </a:rPr>
              <a:t> – 2 per state</a:t>
            </a:r>
          </a:p>
          <a:p>
            <a:pPr algn="ctr"/>
            <a:r>
              <a:rPr lang="en-US" sz="1000" dirty="0">
                <a:solidFill>
                  <a:schemeClr val="tx1"/>
                </a:solidFill>
              </a:rPr>
              <a:t>Before 1913 elected by state legislature</a:t>
            </a:r>
          </a:p>
        </p:txBody>
      </p:sp>
      <p:sp>
        <p:nvSpPr>
          <p:cNvPr id="58" name="Rectangle 57"/>
          <p:cNvSpPr/>
          <p:nvPr/>
        </p:nvSpPr>
        <p:spPr>
          <a:xfrm>
            <a:off x="7464693" y="32284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pPr algn="ctr"/>
            <a:r>
              <a:rPr lang="en-US" sz="1000" dirty="0">
                <a:solidFill>
                  <a:schemeClr val="tx1"/>
                </a:solidFill>
              </a:rPr>
              <a:t>Filtered Consent</a:t>
            </a:r>
          </a:p>
          <a:p>
            <a:pPr algn="ctr"/>
            <a:r>
              <a:rPr lang="en-US" sz="1000" dirty="0">
                <a:solidFill>
                  <a:schemeClr val="tx1"/>
                </a:solidFill>
              </a:rPr>
              <a:t>President</a:t>
            </a:r>
          </a:p>
          <a:p>
            <a:pPr algn="ctr"/>
            <a:r>
              <a:rPr lang="en-US" sz="1000" dirty="0">
                <a:solidFill>
                  <a:schemeClr val="tx1"/>
                </a:solidFill>
              </a:rPr>
              <a:t># of Senators plus # of H. of Rep = </a:t>
            </a:r>
            <a:r>
              <a:rPr lang="en-US" sz="1000" dirty="0" err="1" smtClean="0">
                <a:solidFill>
                  <a:schemeClr val="tx1"/>
                </a:solidFill>
              </a:rPr>
              <a:t>Electl</a:t>
            </a:r>
            <a:r>
              <a:rPr lang="en-US" sz="1000" dirty="0" smtClean="0">
                <a:solidFill>
                  <a:schemeClr val="tx1"/>
                </a:solidFill>
              </a:rPr>
              <a:t> Col </a:t>
            </a:r>
          </a:p>
          <a:p>
            <a:pPr algn="ctr"/>
            <a:r>
              <a:rPr lang="en-US" sz="1000" dirty="0" smtClean="0">
                <a:solidFill>
                  <a:schemeClr val="tx1"/>
                </a:solidFill>
              </a:rPr>
              <a:t>4 </a:t>
            </a:r>
            <a:r>
              <a:rPr lang="en-US" sz="1000" dirty="0" err="1">
                <a:solidFill>
                  <a:schemeClr val="tx1"/>
                </a:solidFill>
              </a:rPr>
              <a:t>yrs</a:t>
            </a:r>
            <a:r>
              <a:rPr lang="en-US" sz="1000" dirty="0">
                <a:solidFill>
                  <a:schemeClr val="tx1"/>
                </a:solidFill>
              </a:rPr>
              <a:t> – not popular vote</a:t>
            </a:r>
          </a:p>
        </p:txBody>
      </p:sp>
      <p:sp>
        <p:nvSpPr>
          <p:cNvPr id="59" name="Rectangle 58"/>
          <p:cNvSpPr/>
          <p:nvPr/>
        </p:nvSpPr>
        <p:spPr>
          <a:xfrm>
            <a:off x="7461303" y="4300351"/>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pPr algn="ctr"/>
            <a:r>
              <a:rPr lang="en-US" sz="1000" dirty="0">
                <a:solidFill>
                  <a:schemeClr val="tx1"/>
                </a:solidFill>
              </a:rPr>
              <a:t>Filtered Consent</a:t>
            </a:r>
          </a:p>
          <a:p>
            <a:pPr algn="ctr"/>
            <a:r>
              <a:rPr lang="en-US" sz="1000" dirty="0">
                <a:solidFill>
                  <a:schemeClr val="tx1"/>
                </a:solidFill>
              </a:rPr>
              <a:t>Supreme Court</a:t>
            </a:r>
          </a:p>
          <a:p>
            <a:pPr algn="ctr"/>
            <a:r>
              <a:rPr lang="en-US" sz="1000" dirty="0">
                <a:solidFill>
                  <a:schemeClr val="tx1"/>
                </a:solidFill>
              </a:rPr>
              <a:t>Nominated by Pres.  Consent of Senate</a:t>
            </a:r>
          </a:p>
          <a:p>
            <a:pPr algn="ctr"/>
            <a:r>
              <a:rPr lang="en-US" sz="1000" dirty="0">
                <a:solidFill>
                  <a:schemeClr val="tx1"/>
                </a:solidFill>
              </a:rPr>
              <a:t>for life</a:t>
            </a:r>
          </a:p>
        </p:txBody>
      </p:sp>
      <p:sp>
        <p:nvSpPr>
          <p:cNvPr id="60" name="Rectangle 59"/>
          <p:cNvSpPr/>
          <p:nvPr/>
        </p:nvSpPr>
        <p:spPr>
          <a:xfrm>
            <a:off x="7461303" y="53620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r>
              <a:rPr lang="en-US" sz="1000" dirty="0">
                <a:solidFill>
                  <a:schemeClr val="tx1"/>
                </a:solidFill>
              </a:rPr>
              <a:t>Removal from Office</a:t>
            </a:r>
          </a:p>
          <a:p>
            <a:r>
              <a:rPr lang="en-US" sz="1000" dirty="0">
                <a:solidFill>
                  <a:schemeClr val="tx1"/>
                </a:solidFill>
              </a:rPr>
              <a:t>*Voted out</a:t>
            </a:r>
          </a:p>
          <a:p>
            <a:r>
              <a:rPr lang="en-US" sz="1000" dirty="0">
                <a:solidFill>
                  <a:schemeClr val="tx1"/>
                </a:solidFill>
              </a:rPr>
              <a:t>*Congress – by </a:t>
            </a:r>
            <a:r>
              <a:rPr lang="en-US" sz="1000" dirty="0" err="1" smtClean="0">
                <a:solidFill>
                  <a:schemeClr val="tx1"/>
                </a:solidFill>
              </a:rPr>
              <a:t>mbers</a:t>
            </a:r>
            <a:endParaRPr lang="en-US" sz="1000" dirty="0">
              <a:solidFill>
                <a:schemeClr val="tx1"/>
              </a:solidFill>
            </a:endParaRPr>
          </a:p>
          <a:p>
            <a:r>
              <a:rPr lang="en-US" sz="1000" dirty="0">
                <a:solidFill>
                  <a:schemeClr val="tx1"/>
                </a:solidFill>
              </a:rPr>
              <a:t>*</a:t>
            </a:r>
            <a:r>
              <a:rPr lang="en-US" sz="1000" dirty="0" err="1">
                <a:solidFill>
                  <a:schemeClr val="tx1"/>
                </a:solidFill>
              </a:rPr>
              <a:t>Pres</a:t>
            </a:r>
            <a:r>
              <a:rPr lang="en-US" sz="1000" dirty="0">
                <a:solidFill>
                  <a:schemeClr val="tx1"/>
                </a:solidFill>
              </a:rPr>
              <a:t> – impeach by the </a:t>
            </a:r>
            <a:r>
              <a:rPr lang="en-US" sz="1000" dirty="0" smtClean="0">
                <a:solidFill>
                  <a:schemeClr val="tx1"/>
                </a:solidFill>
              </a:rPr>
              <a:t> H </a:t>
            </a:r>
            <a:r>
              <a:rPr lang="en-US" sz="1000" dirty="0">
                <a:solidFill>
                  <a:schemeClr val="tx1"/>
                </a:solidFill>
              </a:rPr>
              <a:t>of Rep, Trial by </a:t>
            </a:r>
            <a:r>
              <a:rPr lang="en-US" sz="1000" dirty="0" smtClean="0">
                <a:solidFill>
                  <a:schemeClr val="tx1"/>
                </a:solidFill>
              </a:rPr>
              <a:t>Senate</a:t>
            </a:r>
            <a:endParaRPr lang="en-US" sz="1000" dirty="0">
              <a:solidFill>
                <a:schemeClr val="tx1"/>
              </a:solidFill>
            </a:endParaRPr>
          </a:p>
        </p:txBody>
      </p:sp>
      <p:sp>
        <p:nvSpPr>
          <p:cNvPr id="61" name="Rectangle 60"/>
          <p:cNvSpPr/>
          <p:nvPr/>
        </p:nvSpPr>
        <p:spPr>
          <a:xfrm>
            <a:off x="6067745" y="5316014"/>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121-124</a:t>
            </a:r>
          </a:p>
          <a:p>
            <a:pPr algn="ctr"/>
            <a:endParaRPr lang="en-US" sz="1000" b="1" u="sng" dirty="0" smtClean="0">
              <a:solidFill>
                <a:schemeClr val="tx1"/>
              </a:solidFill>
            </a:endParaRPr>
          </a:p>
          <a:p>
            <a:pPr algn="ctr"/>
            <a:r>
              <a:rPr lang="en-US" sz="1000" b="1" u="sng" dirty="0" smtClean="0">
                <a:solidFill>
                  <a:schemeClr val="tx1"/>
                </a:solidFill>
              </a:rPr>
              <a:t>Section </a:t>
            </a:r>
            <a:r>
              <a:rPr lang="en-US" sz="1000" b="1" u="sng" dirty="0">
                <a:solidFill>
                  <a:schemeClr val="tx1"/>
                </a:solidFill>
              </a:rPr>
              <a:t>2</a:t>
            </a:r>
          </a:p>
          <a:p>
            <a:pPr algn="ctr"/>
            <a:r>
              <a:rPr lang="en-US" sz="1000" dirty="0">
                <a:solidFill>
                  <a:schemeClr val="tx1"/>
                </a:solidFill>
              </a:rPr>
              <a:t>The meaning of “filtered” consent</a:t>
            </a:r>
          </a:p>
          <a:p>
            <a:pPr algn="ctr"/>
            <a:endParaRPr lang="en-US" sz="1000" dirty="0">
              <a:solidFill>
                <a:schemeClr val="tx1"/>
              </a:solidFill>
            </a:endParaRPr>
          </a:p>
        </p:txBody>
      </p:sp>
      <p:sp>
        <p:nvSpPr>
          <p:cNvPr id="63" name="Rectangle 62"/>
          <p:cNvSpPr/>
          <p:nvPr/>
        </p:nvSpPr>
        <p:spPr>
          <a:xfrm>
            <a:off x="3208794" y="5309829"/>
            <a:ext cx="1377897" cy="1067899"/>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125-127</a:t>
            </a:r>
          </a:p>
          <a:p>
            <a:pPr algn="ctr"/>
            <a:r>
              <a:rPr lang="en-US" sz="1000" b="1" u="sng" dirty="0">
                <a:solidFill>
                  <a:schemeClr val="tx1"/>
                </a:solidFill>
              </a:rPr>
              <a:t>Section 3</a:t>
            </a:r>
          </a:p>
          <a:p>
            <a:pPr algn="ctr"/>
            <a:r>
              <a:rPr lang="en-US" sz="1000" dirty="0" smtClean="0">
                <a:solidFill>
                  <a:schemeClr val="tx1"/>
                </a:solidFill>
              </a:rPr>
              <a:t>Contrasting </a:t>
            </a:r>
            <a:r>
              <a:rPr lang="en-US" sz="1000" dirty="0">
                <a:solidFill>
                  <a:schemeClr val="tx1"/>
                </a:solidFill>
              </a:rPr>
              <a:t>US system of elections (winner take all) with Parliament (proportional)</a:t>
            </a:r>
          </a:p>
        </p:txBody>
      </p:sp>
      <p:sp>
        <p:nvSpPr>
          <p:cNvPr id="65" name="Rectangle 64"/>
          <p:cNvSpPr/>
          <p:nvPr/>
        </p:nvSpPr>
        <p:spPr>
          <a:xfrm>
            <a:off x="1776597" y="5342258"/>
            <a:ext cx="1377897" cy="116410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u="sng" dirty="0">
                <a:solidFill>
                  <a:schemeClr val="tx1"/>
                </a:solidFill>
              </a:rPr>
              <a:t>Section </a:t>
            </a:r>
            <a:r>
              <a:rPr lang="en-US" sz="1050" b="1" u="sng" dirty="0" smtClean="0">
                <a:solidFill>
                  <a:schemeClr val="tx1"/>
                </a:solidFill>
              </a:rPr>
              <a:t>4</a:t>
            </a:r>
            <a:r>
              <a:rPr lang="en-US" sz="1050" dirty="0" smtClean="0">
                <a:solidFill>
                  <a:schemeClr val="tx1"/>
                </a:solidFill>
              </a:rPr>
              <a:t>  P. 127-130</a:t>
            </a:r>
            <a:endParaRPr lang="en-US" sz="1050" b="1" u="sng" dirty="0">
              <a:solidFill>
                <a:schemeClr val="tx1"/>
              </a:solidFill>
            </a:endParaRPr>
          </a:p>
          <a:p>
            <a:r>
              <a:rPr lang="en-US" sz="1050" dirty="0" smtClean="0">
                <a:solidFill>
                  <a:schemeClr val="tx1"/>
                </a:solidFill>
              </a:rPr>
              <a:t>1-The </a:t>
            </a:r>
            <a:r>
              <a:rPr lang="en-US" sz="1050" dirty="0">
                <a:solidFill>
                  <a:schemeClr val="tx1"/>
                </a:solidFill>
              </a:rPr>
              <a:t>conditions when 3</a:t>
            </a:r>
            <a:r>
              <a:rPr lang="en-US" sz="1050" baseline="30000" dirty="0">
                <a:solidFill>
                  <a:schemeClr val="tx1"/>
                </a:solidFill>
              </a:rPr>
              <a:t>rd</a:t>
            </a:r>
            <a:r>
              <a:rPr lang="en-US" sz="1050" dirty="0">
                <a:solidFill>
                  <a:schemeClr val="tx1"/>
                </a:solidFill>
              </a:rPr>
              <a:t> parties have impact</a:t>
            </a:r>
          </a:p>
          <a:p>
            <a:r>
              <a:rPr lang="en-US" sz="1050" dirty="0" smtClean="0">
                <a:solidFill>
                  <a:schemeClr val="tx1"/>
                </a:solidFill>
              </a:rPr>
              <a:t>2-How </a:t>
            </a:r>
            <a:r>
              <a:rPr lang="en-US" sz="1050" dirty="0">
                <a:solidFill>
                  <a:schemeClr val="tx1"/>
                </a:solidFill>
              </a:rPr>
              <a:t>candidates must position themselves to win</a:t>
            </a:r>
          </a:p>
        </p:txBody>
      </p:sp>
      <p:sp>
        <p:nvSpPr>
          <p:cNvPr id="66" name="Rectangle 65"/>
          <p:cNvSpPr/>
          <p:nvPr/>
        </p:nvSpPr>
        <p:spPr>
          <a:xfrm>
            <a:off x="295208" y="5391236"/>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chemeClr val="tx1"/>
                </a:solidFill>
              </a:rPr>
              <a:t>Section </a:t>
            </a:r>
            <a:r>
              <a:rPr lang="en-US" sz="1000" b="1" u="sng" dirty="0" smtClean="0">
                <a:solidFill>
                  <a:schemeClr val="tx1"/>
                </a:solidFill>
              </a:rPr>
              <a:t>5</a:t>
            </a:r>
            <a:r>
              <a:rPr lang="en-US" sz="1000" b="1" dirty="0" smtClean="0">
                <a:solidFill>
                  <a:schemeClr val="tx1"/>
                </a:solidFill>
              </a:rPr>
              <a:t>      </a:t>
            </a:r>
            <a:r>
              <a:rPr lang="en-US" sz="1000" dirty="0" smtClean="0">
                <a:solidFill>
                  <a:schemeClr val="tx1"/>
                </a:solidFill>
              </a:rPr>
              <a:t>p 130-134</a:t>
            </a:r>
            <a:endParaRPr lang="en-US" sz="1000" b="1" u="sng" dirty="0">
              <a:solidFill>
                <a:schemeClr val="tx1"/>
              </a:solidFill>
            </a:endParaRPr>
          </a:p>
          <a:p>
            <a:r>
              <a:rPr lang="en-US" sz="1000" dirty="0">
                <a:solidFill>
                  <a:schemeClr val="tx1"/>
                </a:solidFill>
              </a:rPr>
              <a:t>Characteristics of contemporary elections.</a:t>
            </a:r>
          </a:p>
          <a:p>
            <a:r>
              <a:rPr lang="en-US" sz="1000" dirty="0" smtClean="0">
                <a:solidFill>
                  <a:schemeClr val="tx1"/>
                </a:solidFill>
              </a:rPr>
              <a:t>*Continuous </a:t>
            </a:r>
            <a:r>
              <a:rPr lang="en-US" sz="1000" dirty="0">
                <a:solidFill>
                  <a:schemeClr val="tx1"/>
                </a:solidFill>
              </a:rPr>
              <a:t>campaigns</a:t>
            </a:r>
          </a:p>
          <a:p>
            <a:r>
              <a:rPr lang="en-US" sz="1000" dirty="0" smtClean="0">
                <a:solidFill>
                  <a:schemeClr val="tx1"/>
                </a:solidFill>
              </a:rPr>
              <a:t>*Primaries- </a:t>
            </a:r>
            <a:r>
              <a:rPr lang="en-US" sz="1000" dirty="0">
                <a:solidFill>
                  <a:schemeClr val="tx1"/>
                </a:solidFill>
              </a:rPr>
              <a:t>extremes</a:t>
            </a:r>
          </a:p>
          <a:p>
            <a:r>
              <a:rPr lang="en-US" sz="1000" dirty="0" smtClean="0">
                <a:solidFill>
                  <a:schemeClr val="tx1"/>
                </a:solidFill>
              </a:rPr>
              <a:t>*General </a:t>
            </a:r>
            <a:r>
              <a:rPr lang="en-US" sz="1000" dirty="0">
                <a:solidFill>
                  <a:schemeClr val="tx1"/>
                </a:solidFill>
              </a:rPr>
              <a:t>elect – middle</a:t>
            </a:r>
          </a:p>
          <a:p>
            <a:r>
              <a:rPr lang="en-US" sz="1000" dirty="0" smtClean="0">
                <a:solidFill>
                  <a:schemeClr val="tx1"/>
                </a:solidFill>
              </a:rPr>
              <a:t>*Increased </a:t>
            </a:r>
            <a:r>
              <a:rPr lang="en-US" sz="1000" dirty="0">
                <a:solidFill>
                  <a:schemeClr val="tx1"/>
                </a:solidFill>
              </a:rPr>
              <a:t>partisanship</a:t>
            </a:r>
          </a:p>
        </p:txBody>
      </p:sp>
      <p:sp>
        <p:nvSpPr>
          <p:cNvPr id="67" name="Rectangle 66"/>
          <p:cNvSpPr/>
          <p:nvPr/>
        </p:nvSpPr>
        <p:spPr>
          <a:xfrm>
            <a:off x="293914" y="4248236"/>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chemeClr val="tx1"/>
                </a:solidFill>
              </a:rPr>
              <a:t>Section </a:t>
            </a:r>
            <a:r>
              <a:rPr lang="en-US" sz="1000" b="1" u="sng" dirty="0" smtClean="0">
                <a:solidFill>
                  <a:schemeClr val="tx1"/>
                </a:solidFill>
              </a:rPr>
              <a:t>6</a:t>
            </a:r>
            <a:r>
              <a:rPr lang="en-US" sz="1000" dirty="0" smtClean="0">
                <a:solidFill>
                  <a:schemeClr val="tx1"/>
                </a:solidFill>
              </a:rPr>
              <a:t>    p. 134-136</a:t>
            </a:r>
            <a:endParaRPr lang="en-US" sz="1000" b="1" u="sng" dirty="0">
              <a:solidFill>
                <a:schemeClr val="tx1"/>
              </a:solidFill>
            </a:endParaRPr>
          </a:p>
          <a:p>
            <a:pPr marL="53975" indent="-53975">
              <a:buFont typeface="Arial" pitchFamily="34" charset="0"/>
              <a:buChar char="•"/>
            </a:pPr>
            <a:r>
              <a:rPr lang="en-US" sz="1000" dirty="0">
                <a:solidFill>
                  <a:schemeClr val="tx1"/>
                </a:solidFill>
              </a:rPr>
              <a:t> changes in election </a:t>
            </a:r>
          </a:p>
          <a:p>
            <a:r>
              <a:rPr lang="en-US" sz="1000" dirty="0">
                <a:solidFill>
                  <a:schemeClr val="tx1"/>
                </a:solidFill>
              </a:rPr>
              <a:t>process</a:t>
            </a:r>
          </a:p>
          <a:p>
            <a:pPr marL="53975" indent="-53975">
              <a:buFont typeface="Arial" pitchFamily="34" charset="0"/>
              <a:buChar char="•"/>
            </a:pPr>
            <a:r>
              <a:rPr lang="en-US" sz="1000" dirty="0">
                <a:solidFill>
                  <a:schemeClr val="tx1"/>
                </a:solidFill>
              </a:rPr>
              <a:t>Elections &amp; individuals – not much difference</a:t>
            </a:r>
          </a:p>
          <a:p>
            <a:pPr marL="53975" indent="-53975">
              <a:buFont typeface="Arial" pitchFamily="34" charset="0"/>
              <a:buChar char="•"/>
            </a:pPr>
            <a:r>
              <a:rPr lang="en-US" sz="1000" dirty="0">
                <a:solidFill>
                  <a:schemeClr val="tx1"/>
                </a:solidFill>
              </a:rPr>
              <a:t>We vote to give consent</a:t>
            </a:r>
          </a:p>
        </p:txBody>
      </p:sp>
      <p:sp>
        <p:nvSpPr>
          <p:cNvPr id="68" name="Text Box 2"/>
          <p:cNvSpPr txBox="1">
            <a:spLocks noChangeArrowheads="1"/>
          </p:cNvSpPr>
          <p:nvPr/>
        </p:nvSpPr>
        <p:spPr bwMode="auto">
          <a:xfrm>
            <a:off x="5105400" y="76200"/>
            <a:ext cx="3733800" cy="912812"/>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Telegram </a:t>
            </a:r>
            <a:r>
              <a:rPr kumimoji="0" lang="en-US" sz="2000" b="1" u="none" strike="noStrike" cap="none" normalizeH="0" baseline="0" dirty="0" smtClean="0">
                <a:ln>
                  <a:noFill/>
                </a:ln>
                <a:solidFill>
                  <a:schemeClr val="tx1"/>
                </a:solidFill>
                <a:effectLst/>
                <a:latin typeface="Times New Roman" pitchFamily="18" charset="0"/>
                <a:cs typeface="Times New Roman" pitchFamily="18" charset="0"/>
              </a:rPr>
              <a:t>and</a:t>
            </a: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 Make an Abstract</a:t>
            </a:r>
          </a:p>
          <a:p>
            <a:pPr marL="0" marR="0" lvl="0" indent="0" algn="ctr" defTabSz="914400" rtl="0" eaLnBrk="1" fontAlgn="base" latinLnBrk="0" hangingPunct="1">
              <a:lnSpc>
                <a:spcPct val="100000"/>
              </a:lnSpc>
              <a:spcBef>
                <a:spcPct val="0"/>
              </a:spcBef>
              <a:buClrTx/>
              <a:buSzTx/>
              <a:buFontTx/>
              <a:buNone/>
              <a:tabLst/>
            </a:pPr>
            <a:endParaRPr kumimoji="0" lang="en-US" sz="600" b="1" i="1" u="none" strike="noStrike" cap="none" normalizeH="0" baseline="0" dirty="0" smtClean="0">
              <a:ln>
                <a:noFill/>
              </a:ln>
              <a:solidFill>
                <a:schemeClr val="tx1"/>
              </a:solidFill>
              <a:effectLst/>
              <a:latin typeface="Times New Roman" pitchFamily="18" charset="0"/>
              <a:cs typeface="Times New Roman" pitchFamily="18" charset="0"/>
            </a:endParaRPr>
          </a:p>
          <a:p>
            <a:pPr algn="ctr" fontAlgn="base">
              <a:spcBef>
                <a:spcPct val="0"/>
              </a:spcBef>
            </a:pPr>
            <a:r>
              <a:rPr lang="en-US" sz="1400" dirty="0" err="1">
                <a:latin typeface="Times New Roman" pitchFamily="18" charset="0"/>
                <a:cs typeface="Times New Roman" pitchFamily="18" charset="0"/>
              </a:rPr>
              <a:t>ThinkSheet</a:t>
            </a:r>
            <a:r>
              <a:rPr lang="en-US" sz="1400" dirty="0">
                <a:latin typeface="Times New Roman" pitchFamily="18" charset="0"/>
                <a:cs typeface="Times New Roman" pitchFamily="18" charset="0"/>
              </a:rPr>
              <a:t> for </a:t>
            </a:r>
            <a:r>
              <a:rPr lang="en-US" sz="1400" u="sng" dirty="0">
                <a:latin typeface="Times New Roman" pitchFamily="18" charset="0"/>
                <a:cs typeface="Times New Roman" pitchFamily="18" charset="0"/>
              </a:rPr>
              <a:t>Synthesizing Along the Way</a:t>
            </a:r>
            <a:r>
              <a:rPr lang="en-US" sz="1400" dirty="0">
                <a:latin typeface="Times New Roman" pitchFamily="18" charset="0"/>
                <a:cs typeface="Times New Roman" pitchFamily="18" charset="0"/>
              </a:rPr>
              <a:t> and </a:t>
            </a:r>
            <a:r>
              <a:rPr lang="en-US" sz="1400" u="sng" dirty="0">
                <a:latin typeface="Times New Roman" pitchFamily="18" charset="0"/>
                <a:cs typeface="Times New Roman" pitchFamily="18" charset="0"/>
              </a:rPr>
              <a:t>Synthesizing After—Parts to Whole</a:t>
            </a:r>
            <a:endParaRPr lang="en-US" sz="1400"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9" name="Rectangle 68"/>
          <p:cNvSpPr/>
          <p:nvPr/>
        </p:nvSpPr>
        <p:spPr>
          <a:xfrm>
            <a:off x="4648200" y="5344078"/>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u="sng" dirty="0" smtClean="0">
              <a:solidFill>
                <a:srgbClr val="FF0000"/>
              </a:solidFill>
            </a:endParaRPr>
          </a:p>
          <a:p>
            <a:pPr algn="ctr"/>
            <a:r>
              <a:rPr lang="en-US" sz="1000" b="1" u="sng" dirty="0" smtClean="0">
                <a:solidFill>
                  <a:schemeClr val="tx1"/>
                </a:solidFill>
              </a:rPr>
              <a:t>Note</a:t>
            </a:r>
            <a:r>
              <a:rPr lang="en-US" sz="1000" dirty="0" smtClean="0">
                <a:solidFill>
                  <a:schemeClr val="tx1"/>
                </a:solidFill>
              </a:rPr>
              <a:t> </a:t>
            </a:r>
            <a:r>
              <a:rPr lang="en-US" sz="1000" dirty="0">
                <a:solidFill>
                  <a:schemeClr val="tx1"/>
                </a:solidFill>
              </a:rPr>
              <a:t>– </a:t>
            </a:r>
            <a:r>
              <a:rPr lang="en-US" sz="1000" dirty="0" smtClean="0">
                <a:solidFill>
                  <a:schemeClr val="tx1"/>
                </a:solidFill>
              </a:rPr>
              <a:t>I </a:t>
            </a:r>
            <a:r>
              <a:rPr lang="en-US" sz="1000" dirty="0">
                <a:solidFill>
                  <a:schemeClr val="tx1"/>
                </a:solidFill>
              </a:rPr>
              <a:t>did </a:t>
            </a:r>
            <a:r>
              <a:rPr lang="en-US" sz="1000" i="1" dirty="0" smtClean="0">
                <a:solidFill>
                  <a:schemeClr val="tx1"/>
                </a:solidFill>
              </a:rPr>
              <a:t>Telegrams </a:t>
            </a:r>
            <a:r>
              <a:rPr lang="en-US" sz="1000" dirty="0" smtClean="0">
                <a:solidFill>
                  <a:schemeClr val="tx1"/>
                </a:solidFill>
              </a:rPr>
              <a:t>for five sub-sections </a:t>
            </a:r>
            <a:r>
              <a:rPr lang="en-US" sz="1000" dirty="0">
                <a:solidFill>
                  <a:schemeClr val="tx1"/>
                </a:solidFill>
              </a:rPr>
              <a:t>for </a:t>
            </a:r>
            <a:r>
              <a:rPr lang="en-US" sz="1000" u="sng" dirty="0">
                <a:solidFill>
                  <a:schemeClr val="tx1"/>
                </a:solidFill>
              </a:rPr>
              <a:t>Section </a:t>
            </a:r>
            <a:r>
              <a:rPr lang="en-US" sz="1000" dirty="0" smtClean="0">
                <a:solidFill>
                  <a:schemeClr val="tx1"/>
                </a:solidFill>
              </a:rPr>
              <a:t>3, three of</a:t>
            </a:r>
            <a:r>
              <a:rPr lang="en-US" sz="1000" u="sng" dirty="0">
                <a:solidFill>
                  <a:schemeClr val="tx1"/>
                </a:solidFill>
              </a:rPr>
              <a:t>4</a:t>
            </a:r>
            <a:r>
              <a:rPr lang="en-US" sz="1000" dirty="0">
                <a:solidFill>
                  <a:schemeClr val="tx1"/>
                </a:solidFill>
              </a:rPr>
              <a:t>, four for </a:t>
            </a:r>
            <a:r>
              <a:rPr lang="en-US" sz="1000" u="sng" dirty="0">
                <a:solidFill>
                  <a:schemeClr val="tx1"/>
                </a:solidFill>
              </a:rPr>
              <a:t>5</a:t>
            </a:r>
            <a:r>
              <a:rPr lang="en-US" sz="1000" dirty="0">
                <a:solidFill>
                  <a:schemeClr val="tx1"/>
                </a:solidFill>
              </a:rPr>
              <a:t>, and three for </a:t>
            </a:r>
            <a:r>
              <a:rPr lang="en-US" sz="1000" u="sng" dirty="0">
                <a:solidFill>
                  <a:schemeClr val="tx1"/>
                </a:solidFill>
              </a:rPr>
              <a:t>6</a:t>
            </a:r>
            <a:r>
              <a:rPr lang="en-US" sz="1000" dirty="0">
                <a:solidFill>
                  <a:schemeClr val="tx1"/>
                </a:solidFill>
              </a:rPr>
              <a:t> </a:t>
            </a:r>
            <a:r>
              <a:rPr lang="en-US" sz="1000" dirty="0" smtClean="0">
                <a:solidFill>
                  <a:schemeClr val="tx1"/>
                </a:solidFill>
              </a:rPr>
              <a:t>(</a:t>
            </a:r>
            <a:r>
              <a:rPr lang="en-US" sz="1000" dirty="0">
                <a:solidFill>
                  <a:schemeClr val="tx1"/>
                </a:solidFill>
              </a:rPr>
              <a:t>none shown here)</a:t>
            </a:r>
          </a:p>
          <a:p>
            <a:pPr algn="ctr"/>
            <a:r>
              <a:rPr lang="en-US" sz="1000" dirty="0" smtClean="0">
                <a:solidFill>
                  <a:schemeClr val="tx1"/>
                </a:solidFill>
              </a:rPr>
              <a:t> </a:t>
            </a:r>
            <a:endParaRPr lang="en-US" sz="1000" dirty="0">
              <a:solidFill>
                <a:schemeClr val="tx1"/>
              </a:solidFill>
            </a:endParaRPr>
          </a:p>
        </p:txBody>
      </p:sp>
    </p:spTree>
    <p:extLst>
      <p:ext uri="{BB962C8B-B14F-4D97-AF65-F5344CB8AC3E}">
        <p14:creationId xmlns:p14="http://schemas.microsoft.com/office/powerpoint/2010/main" val="11152163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4036041488"/>
              </p:ext>
            </p:extLst>
          </p:nvPr>
        </p:nvGraphicFramePr>
        <p:xfrm>
          <a:off x="381001" y="1066800"/>
          <a:ext cx="8458200" cy="1066800"/>
        </p:xfrm>
        <a:graphic>
          <a:graphicData uri="http://schemas.openxmlformats.org/drawingml/2006/table">
            <a:tbl>
              <a:tblPr firstRow="1" bandRow="1">
                <a:tableStyleId>{5C22544A-7EE6-4342-B048-85BDC9FD1C3A}</a:tableStyleId>
              </a:tblPr>
              <a:tblGrid>
                <a:gridCol w="1371599"/>
                <a:gridCol w="1447801"/>
                <a:gridCol w="1409700"/>
                <a:gridCol w="1409700"/>
                <a:gridCol w="1447799"/>
                <a:gridCol w="1371601"/>
              </a:tblGrid>
              <a:tr h="1066800">
                <a:tc>
                  <a:txBody>
                    <a:bodyPr/>
                    <a:lstStyle/>
                    <a:p>
                      <a:pPr algn="ctr"/>
                      <a:r>
                        <a:rPr kumimoji="0" lang="en-US" sz="1050" b="1" i="1" u="none" strike="noStrike" cap="none" normalizeH="0" baseline="0" dirty="0" smtClean="0">
                          <a:ln>
                            <a:noFill/>
                          </a:ln>
                          <a:solidFill>
                            <a:schemeClr val="tx1"/>
                          </a:solidFill>
                          <a:effectLst/>
                          <a:latin typeface="Times New Roman" pitchFamily="18" charset="0"/>
                          <a:cs typeface="Times New Roman" pitchFamily="18" charset="0"/>
                        </a:rPr>
                        <a:t>Telegram</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555405929"/>
              </p:ext>
            </p:extLst>
          </p:nvPr>
        </p:nvGraphicFramePr>
        <p:xfrm>
          <a:off x="381000" y="5334000"/>
          <a:ext cx="8458200" cy="1066800"/>
        </p:xfrm>
        <a:graphic>
          <a:graphicData uri="http://schemas.openxmlformats.org/drawingml/2006/table">
            <a:tbl>
              <a:tblPr firstRow="1" bandRow="1">
                <a:tableStyleId>{5C22544A-7EE6-4342-B048-85BDC9FD1C3A}</a:tableStyleId>
              </a:tblPr>
              <a:tblGrid>
                <a:gridCol w="1371600"/>
                <a:gridCol w="1447800"/>
                <a:gridCol w="1409700"/>
                <a:gridCol w="1409700"/>
                <a:gridCol w="1447800"/>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92614467"/>
              </p:ext>
            </p:extLst>
          </p:nvPr>
        </p:nvGraphicFramePr>
        <p:xfrm>
          <a:off x="381000" y="2133600"/>
          <a:ext cx="1371600" cy="3200400"/>
        </p:xfrm>
        <a:graphic>
          <a:graphicData uri="http://schemas.openxmlformats.org/drawingml/2006/table">
            <a:tbl>
              <a:tblPr firstRow="1" bandRow="1">
                <a:tableStyleId>{5C22544A-7EE6-4342-B048-85BDC9FD1C3A}</a:tableStyleId>
              </a:tblPr>
              <a:tblGrid>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303229787"/>
              </p:ext>
            </p:extLst>
          </p:nvPr>
        </p:nvGraphicFramePr>
        <p:xfrm>
          <a:off x="7467600" y="2133600"/>
          <a:ext cx="1371600" cy="3200400"/>
        </p:xfrm>
        <a:graphic>
          <a:graphicData uri="http://schemas.openxmlformats.org/drawingml/2006/table">
            <a:tbl>
              <a:tblPr firstRow="1" bandRow="1">
                <a:tableStyleId>{5C22544A-7EE6-4342-B048-85BDC9FD1C3A}</a:tableStyleId>
              </a:tblPr>
              <a:tblGrid>
                <a:gridCol w="1371600"/>
              </a:tblGrid>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7" name="TextBox 16"/>
          <p:cNvSpPr txBox="1"/>
          <p:nvPr/>
        </p:nvSpPr>
        <p:spPr>
          <a:xfrm>
            <a:off x="3886200" y="2133600"/>
            <a:ext cx="1447800" cy="553998"/>
          </a:xfrm>
          <a:prstGeom prst="rect">
            <a:avLst/>
          </a:prstGeom>
          <a:noFill/>
        </p:spPr>
        <p:txBody>
          <a:bodyPr wrap="square" rtlCol="0">
            <a:spAutoFit/>
          </a:bodyPr>
          <a:lstStyle/>
          <a:p>
            <a:pPr lvl="0" algn="ctr"/>
            <a:r>
              <a:rPr kumimoji="0" lang="en-US" sz="1200" b="1" i="1" u="none" strike="noStrike" cap="none" normalizeH="0" baseline="0" dirty="0" smtClean="0">
                <a:ln>
                  <a:noFill/>
                </a:ln>
                <a:solidFill>
                  <a:schemeClr val="tx1"/>
                </a:solidFill>
                <a:effectLst/>
                <a:latin typeface="Times New Roman" pitchFamily="18" charset="0"/>
                <a:cs typeface="Times New Roman" pitchFamily="18" charset="0"/>
              </a:rPr>
              <a:t>Abstract</a:t>
            </a:r>
            <a:endParaRPr kumimoji="0" lang="en-US" sz="1050" b="1" i="0" u="none" strike="noStrike" cap="none" normalizeH="0" baseline="0" dirty="0" smtClean="0">
              <a:ln>
                <a:noFill/>
              </a:ln>
              <a:solidFill>
                <a:schemeClr val="tx1"/>
              </a:solidFill>
              <a:effectLst/>
              <a:latin typeface="Times New Roman" pitchFamily="18" charset="0"/>
              <a:cs typeface="Times New Roman" pitchFamily="18" charset="0"/>
            </a:endParaRPr>
          </a:p>
          <a:p>
            <a:pPr algn="ctr"/>
            <a:endParaRPr lang="en-US" dirty="0"/>
          </a:p>
        </p:txBody>
      </p:sp>
      <p:sp>
        <p:nvSpPr>
          <p:cNvPr id="2" name="TextBox 1"/>
          <p:cNvSpPr txBox="1"/>
          <p:nvPr/>
        </p:nvSpPr>
        <p:spPr>
          <a:xfrm>
            <a:off x="359044" y="1295400"/>
            <a:ext cx="1447800" cy="553998"/>
          </a:xfrm>
          <a:prstGeom prst="rect">
            <a:avLst/>
          </a:prstGeom>
          <a:noFill/>
        </p:spPr>
        <p:txBody>
          <a:bodyPr wrap="square" rtlCol="0">
            <a:spAutoFit/>
          </a:bodyPr>
          <a:lstStyle/>
          <a:p>
            <a:r>
              <a:rPr lang="en-US" sz="1000" dirty="0" smtClean="0"/>
              <a:t>Washington’s Adjust-</a:t>
            </a:r>
            <a:r>
              <a:rPr lang="en-US" sz="1000" dirty="0" err="1" smtClean="0"/>
              <a:t>ments</a:t>
            </a:r>
            <a:r>
              <a:rPr lang="en-US" sz="1000" dirty="0" smtClean="0"/>
              <a:t> – hoped for Unity (Not!)</a:t>
            </a:r>
            <a:endParaRPr lang="en-US" sz="1000" dirty="0"/>
          </a:p>
        </p:txBody>
      </p:sp>
      <p:sp>
        <p:nvSpPr>
          <p:cNvPr id="4" name="TextBox 3"/>
          <p:cNvSpPr txBox="1"/>
          <p:nvPr/>
        </p:nvSpPr>
        <p:spPr>
          <a:xfrm>
            <a:off x="1333500" y="1060803"/>
            <a:ext cx="533400" cy="246221"/>
          </a:xfrm>
          <a:prstGeom prst="rect">
            <a:avLst/>
          </a:prstGeom>
          <a:noFill/>
        </p:spPr>
        <p:txBody>
          <a:bodyPr wrap="square" rtlCol="0">
            <a:spAutoFit/>
          </a:bodyPr>
          <a:lstStyle/>
          <a:p>
            <a:r>
              <a:rPr lang="en-US" sz="1000" dirty="0" smtClean="0"/>
              <a:t>p 118</a:t>
            </a:r>
            <a:endParaRPr lang="en-US" sz="1000" dirty="0"/>
          </a:p>
        </p:txBody>
      </p:sp>
      <p:sp>
        <p:nvSpPr>
          <p:cNvPr id="11" name="TextBox 10"/>
          <p:cNvSpPr txBox="1"/>
          <p:nvPr/>
        </p:nvSpPr>
        <p:spPr>
          <a:xfrm>
            <a:off x="1844944" y="1238617"/>
            <a:ext cx="1447800" cy="861774"/>
          </a:xfrm>
          <a:prstGeom prst="rect">
            <a:avLst/>
          </a:prstGeom>
          <a:noFill/>
        </p:spPr>
        <p:txBody>
          <a:bodyPr wrap="square" rtlCol="0">
            <a:spAutoFit/>
          </a:bodyPr>
          <a:lstStyle/>
          <a:p>
            <a:pPr algn="ctr"/>
            <a:r>
              <a:rPr lang="en-US" sz="1000" dirty="0" smtClean="0"/>
              <a:t>Role of Govt.</a:t>
            </a:r>
          </a:p>
          <a:p>
            <a:endParaRPr lang="en-US" sz="1000" dirty="0"/>
          </a:p>
          <a:p>
            <a:pPr algn="ctr"/>
            <a:r>
              <a:rPr lang="en-US" sz="1000" dirty="0" smtClean="0"/>
              <a:t>Jefferson - - - Hamilton</a:t>
            </a:r>
          </a:p>
          <a:p>
            <a:pPr algn="ctr"/>
            <a:r>
              <a:rPr lang="en-US" sz="1000" dirty="0" smtClean="0"/>
              <a:t>(Small)           (Powerful)</a:t>
            </a:r>
          </a:p>
          <a:p>
            <a:pPr algn="ctr"/>
            <a:endParaRPr lang="en-US" sz="1000" dirty="0"/>
          </a:p>
        </p:txBody>
      </p:sp>
      <p:sp>
        <p:nvSpPr>
          <p:cNvPr id="12" name="TextBox 11"/>
          <p:cNvSpPr txBox="1"/>
          <p:nvPr/>
        </p:nvSpPr>
        <p:spPr>
          <a:xfrm>
            <a:off x="2781300" y="1023065"/>
            <a:ext cx="533400" cy="246221"/>
          </a:xfrm>
          <a:prstGeom prst="rect">
            <a:avLst/>
          </a:prstGeom>
          <a:noFill/>
        </p:spPr>
        <p:txBody>
          <a:bodyPr wrap="square" rtlCol="0">
            <a:spAutoFit/>
          </a:bodyPr>
          <a:lstStyle/>
          <a:p>
            <a:r>
              <a:rPr lang="en-US" sz="1000" dirty="0" smtClean="0"/>
              <a:t>p 120</a:t>
            </a:r>
            <a:endParaRPr lang="en-US" sz="1000" dirty="0"/>
          </a:p>
        </p:txBody>
      </p:sp>
      <p:cxnSp>
        <p:nvCxnSpPr>
          <p:cNvPr id="6" name="Straight Arrow Connector 5"/>
          <p:cNvCxnSpPr/>
          <p:nvPr/>
        </p:nvCxnSpPr>
        <p:spPr>
          <a:xfrm flipH="1">
            <a:off x="2298915" y="1463625"/>
            <a:ext cx="152400" cy="104001"/>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2590800" y="1457726"/>
            <a:ext cx="152400" cy="104001"/>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209441" y="1270119"/>
            <a:ext cx="1447800" cy="861774"/>
          </a:xfrm>
          <a:prstGeom prst="rect">
            <a:avLst/>
          </a:prstGeom>
          <a:noFill/>
        </p:spPr>
        <p:txBody>
          <a:bodyPr wrap="square" rtlCol="0">
            <a:spAutoFit/>
          </a:bodyPr>
          <a:lstStyle/>
          <a:p>
            <a:pPr algn="ctr"/>
            <a:r>
              <a:rPr lang="en-US" sz="1000" dirty="0" smtClean="0"/>
              <a:t>2 Parties Started</a:t>
            </a:r>
          </a:p>
          <a:p>
            <a:endParaRPr lang="en-US" sz="1000" dirty="0"/>
          </a:p>
          <a:p>
            <a:pPr algn="ctr"/>
            <a:r>
              <a:rPr lang="en-US" sz="1000" dirty="0" smtClean="0"/>
              <a:t>Demo-</a:t>
            </a:r>
            <a:r>
              <a:rPr lang="en-US" sz="1000" dirty="0" err="1" smtClean="0"/>
              <a:t>Repub</a:t>
            </a:r>
            <a:r>
              <a:rPr lang="en-US" sz="1000" dirty="0"/>
              <a:t> </a:t>
            </a:r>
            <a:r>
              <a:rPr lang="en-US" sz="1000" dirty="0" smtClean="0"/>
              <a:t>- - - - Fed</a:t>
            </a:r>
          </a:p>
          <a:p>
            <a:pPr algn="ctr"/>
            <a:r>
              <a:rPr lang="en-US" sz="1000" dirty="0" smtClean="0"/>
              <a:t>(Small)                 (Strong)</a:t>
            </a:r>
          </a:p>
          <a:p>
            <a:pPr algn="ctr"/>
            <a:endParaRPr lang="en-US" sz="1000" dirty="0"/>
          </a:p>
        </p:txBody>
      </p:sp>
      <p:sp>
        <p:nvSpPr>
          <p:cNvPr id="20" name="TextBox 19"/>
          <p:cNvSpPr txBox="1"/>
          <p:nvPr/>
        </p:nvSpPr>
        <p:spPr>
          <a:xfrm>
            <a:off x="4145797" y="1049179"/>
            <a:ext cx="533400" cy="246221"/>
          </a:xfrm>
          <a:prstGeom prst="rect">
            <a:avLst/>
          </a:prstGeom>
          <a:noFill/>
        </p:spPr>
        <p:txBody>
          <a:bodyPr wrap="square" rtlCol="0">
            <a:spAutoFit/>
          </a:bodyPr>
          <a:lstStyle/>
          <a:p>
            <a:r>
              <a:rPr lang="en-US" sz="1000" dirty="0" smtClean="0"/>
              <a:t>p 121</a:t>
            </a:r>
            <a:endParaRPr lang="en-US" sz="1000" dirty="0"/>
          </a:p>
        </p:txBody>
      </p:sp>
      <p:sp>
        <p:nvSpPr>
          <p:cNvPr id="21" name="TextBox 20"/>
          <p:cNvSpPr txBox="1"/>
          <p:nvPr/>
        </p:nvSpPr>
        <p:spPr>
          <a:xfrm>
            <a:off x="4626244" y="1278328"/>
            <a:ext cx="1447800" cy="1015663"/>
          </a:xfrm>
          <a:prstGeom prst="rect">
            <a:avLst/>
          </a:prstGeom>
          <a:noFill/>
        </p:spPr>
        <p:txBody>
          <a:bodyPr wrap="square" rtlCol="0">
            <a:spAutoFit/>
          </a:bodyPr>
          <a:lstStyle/>
          <a:p>
            <a:pPr algn="ctr"/>
            <a:r>
              <a:rPr lang="en-US" sz="1000" b="1" u="sng" dirty="0" smtClean="0"/>
              <a:t>Section 1</a:t>
            </a:r>
          </a:p>
          <a:p>
            <a:pPr algn="ctr"/>
            <a:r>
              <a:rPr lang="en-US" sz="1000" dirty="0" smtClean="0"/>
              <a:t>The two strongest ideologies</a:t>
            </a:r>
          </a:p>
          <a:p>
            <a:pPr algn="ctr"/>
            <a:r>
              <a:rPr lang="en-US" sz="1000" dirty="0" smtClean="0"/>
              <a:t>=</a:t>
            </a:r>
            <a:endParaRPr lang="en-US" sz="1000" dirty="0"/>
          </a:p>
          <a:p>
            <a:pPr algn="ctr"/>
            <a:r>
              <a:rPr lang="en-US" sz="1000" dirty="0" smtClean="0"/>
              <a:t>Two Political Parties</a:t>
            </a:r>
          </a:p>
          <a:p>
            <a:pPr algn="ctr"/>
            <a:endParaRPr lang="en-US" sz="1000" dirty="0"/>
          </a:p>
        </p:txBody>
      </p:sp>
      <p:sp>
        <p:nvSpPr>
          <p:cNvPr id="22" name="TextBox 21"/>
          <p:cNvSpPr txBox="1"/>
          <p:nvPr/>
        </p:nvSpPr>
        <p:spPr>
          <a:xfrm>
            <a:off x="5372100" y="1023066"/>
            <a:ext cx="948625" cy="246221"/>
          </a:xfrm>
          <a:prstGeom prst="rect">
            <a:avLst/>
          </a:prstGeom>
          <a:noFill/>
        </p:spPr>
        <p:txBody>
          <a:bodyPr wrap="square" rtlCol="0">
            <a:spAutoFit/>
          </a:bodyPr>
          <a:lstStyle/>
          <a:p>
            <a:r>
              <a:rPr lang="en-US" sz="1000" dirty="0" smtClean="0"/>
              <a:t>p 118-121</a:t>
            </a:r>
            <a:endParaRPr lang="en-US" sz="1000" dirty="0"/>
          </a:p>
        </p:txBody>
      </p:sp>
      <p:sp>
        <p:nvSpPr>
          <p:cNvPr id="23" name="TextBox 22"/>
          <p:cNvSpPr txBox="1"/>
          <p:nvPr/>
        </p:nvSpPr>
        <p:spPr>
          <a:xfrm>
            <a:off x="5997844" y="1218738"/>
            <a:ext cx="1524000" cy="1015663"/>
          </a:xfrm>
          <a:prstGeom prst="rect">
            <a:avLst/>
          </a:prstGeom>
          <a:noFill/>
        </p:spPr>
        <p:txBody>
          <a:bodyPr wrap="square" rtlCol="0">
            <a:spAutoFit/>
          </a:bodyPr>
          <a:lstStyle/>
          <a:p>
            <a:pPr algn="ctr"/>
            <a:r>
              <a:rPr lang="en-US" sz="1000" dirty="0" smtClean="0"/>
              <a:t>3 Reasons for NOT direct democracy</a:t>
            </a:r>
          </a:p>
          <a:p>
            <a:pPr algn="ctr"/>
            <a:endParaRPr lang="en-US" sz="1000" dirty="0"/>
          </a:p>
          <a:p>
            <a:pPr algn="ctr"/>
            <a:r>
              <a:rPr lang="en-US" sz="1000" dirty="0" smtClean="0"/>
              <a:t>But keep consent of the people – filtered consent</a:t>
            </a:r>
          </a:p>
          <a:p>
            <a:pPr algn="ctr"/>
            <a:endParaRPr lang="en-US" sz="1000" dirty="0"/>
          </a:p>
        </p:txBody>
      </p:sp>
      <p:sp>
        <p:nvSpPr>
          <p:cNvPr id="24" name="TextBox 23"/>
          <p:cNvSpPr txBox="1"/>
          <p:nvPr/>
        </p:nvSpPr>
        <p:spPr>
          <a:xfrm>
            <a:off x="7010400" y="1026942"/>
            <a:ext cx="533400" cy="246221"/>
          </a:xfrm>
          <a:prstGeom prst="rect">
            <a:avLst/>
          </a:prstGeom>
          <a:noFill/>
        </p:spPr>
        <p:txBody>
          <a:bodyPr wrap="square" rtlCol="0">
            <a:spAutoFit/>
          </a:bodyPr>
          <a:lstStyle/>
          <a:p>
            <a:r>
              <a:rPr lang="en-US" sz="1000" dirty="0" smtClean="0"/>
              <a:t>p 122</a:t>
            </a:r>
            <a:endParaRPr lang="en-US" sz="1000" dirty="0"/>
          </a:p>
        </p:txBody>
      </p:sp>
      <p:sp>
        <p:nvSpPr>
          <p:cNvPr id="25" name="TextBox 24"/>
          <p:cNvSpPr txBox="1"/>
          <p:nvPr/>
        </p:nvSpPr>
        <p:spPr>
          <a:xfrm>
            <a:off x="7372673" y="1201252"/>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H. of Rep.</a:t>
            </a:r>
          </a:p>
          <a:p>
            <a:pPr algn="ctr"/>
            <a:r>
              <a:rPr lang="en-US" sz="1000" dirty="0" smtClean="0"/>
              <a:t>Directly elected – 2 </a:t>
            </a:r>
            <a:r>
              <a:rPr lang="en-US" sz="1000" dirty="0" err="1" smtClean="0"/>
              <a:t>yrs</a:t>
            </a:r>
            <a:r>
              <a:rPr lang="en-US" sz="1000" dirty="0" smtClean="0"/>
              <a:t> based on population </a:t>
            </a:r>
          </a:p>
          <a:p>
            <a:pPr algn="ctr"/>
            <a:r>
              <a:rPr lang="en-US" sz="1000" dirty="0" smtClean="0"/>
              <a:t>1 rep per # of people</a:t>
            </a:r>
          </a:p>
          <a:p>
            <a:pPr algn="ctr"/>
            <a:endParaRPr lang="en-US" sz="1000" dirty="0"/>
          </a:p>
        </p:txBody>
      </p:sp>
      <p:sp>
        <p:nvSpPr>
          <p:cNvPr id="26" name="TextBox 25"/>
          <p:cNvSpPr txBox="1"/>
          <p:nvPr/>
        </p:nvSpPr>
        <p:spPr>
          <a:xfrm>
            <a:off x="8420100" y="1001378"/>
            <a:ext cx="533400" cy="246221"/>
          </a:xfrm>
          <a:prstGeom prst="rect">
            <a:avLst/>
          </a:prstGeom>
          <a:noFill/>
        </p:spPr>
        <p:txBody>
          <a:bodyPr wrap="square" rtlCol="0">
            <a:spAutoFit/>
          </a:bodyPr>
          <a:lstStyle/>
          <a:p>
            <a:r>
              <a:rPr lang="en-US" sz="1000" dirty="0" smtClean="0"/>
              <a:t>p 123</a:t>
            </a:r>
            <a:endParaRPr lang="en-US" sz="1000" dirty="0"/>
          </a:p>
        </p:txBody>
      </p:sp>
      <p:sp>
        <p:nvSpPr>
          <p:cNvPr id="27" name="TextBox 26"/>
          <p:cNvSpPr txBox="1"/>
          <p:nvPr/>
        </p:nvSpPr>
        <p:spPr>
          <a:xfrm>
            <a:off x="7398503" y="2270922"/>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Senate</a:t>
            </a:r>
          </a:p>
          <a:p>
            <a:pPr algn="ctr"/>
            <a:r>
              <a:rPr lang="en-US" sz="1000" dirty="0" smtClean="0"/>
              <a:t>For 6 </a:t>
            </a:r>
            <a:r>
              <a:rPr lang="en-US" sz="1000" dirty="0" err="1" smtClean="0"/>
              <a:t>yrs</a:t>
            </a:r>
            <a:r>
              <a:rPr lang="en-US" sz="1000" dirty="0" smtClean="0"/>
              <a:t> – 2 per state</a:t>
            </a:r>
          </a:p>
          <a:p>
            <a:pPr algn="ctr"/>
            <a:r>
              <a:rPr lang="en-US" sz="1000" dirty="0" smtClean="0"/>
              <a:t>Before 1913 elected by state legislature</a:t>
            </a:r>
          </a:p>
          <a:p>
            <a:pPr algn="ctr"/>
            <a:endParaRPr lang="en-US" sz="1000" dirty="0"/>
          </a:p>
        </p:txBody>
      </p:sp>
      <p:sp>
        <p:nvSpPr>
          <p:cNvPr id="28" name="TextBox 27"/>
          <p:cNvSpPr txBox="1"/>
          <p:nvPr/>
        </p:nvSpPr>
        <p:spPr>
          <a:xfrm>
            <a:off x="8340671" y="2086074"/>
            <a:ext cx="533400" cy="246221"/>
          </a:xfrm>
          <a:prstGeom prst="rect">
            <a:avLst/>
          </a:prstGeom>
          <a:noFill/>
        </p:spPr>
        <p:txBody>
          <a:bodyPr wrap="square" rtlCol="0">
            <a:spAutoFit/>
          </a:bodyPr>
          <a:lstStyle/>
          <a:p>
            <a:r>
              <a:rPr lang="en-US" sz="1000" dirty="0" smtClean="0"/>
              <a:t>p 123</a:t>
            </a:r>
            <a:endParaRPr lang="en-US" sz="1000" dirty="0"/>
          </a:p>
        </p:txBody>
      </p:sp>
      <p:sp>
        <p:nvSpPr>
          <p:cNvPr id="29" name="TextBox 28"/>
          <p:cNvSpPr txBox="1"/>
          <p:nvPr/>
        </p:nvSpPr>
        <p:spPr>
          <a:xfrm>
            <a:off x="7372673" y="3347958"/>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President</a:t>
            </a:r>
          </a:p>
          <a:p>
            <a:pPr algn="ctr"/>
            <a:r>
              <a:rPr lang="en-US" sz="1000" dirty="0" smtClean="0"/>
              <a:t># of Senators plus # of H. of Rep = Electoral College</a:t>
            </a:r>
          </a:p>
          <a:p>
            <a:pPr algn="ctr"/>
            <a:r>
              <a:rPr lang="en-US" sz="1000" dirty="0" smtClean="0"/>
              <a:t>4 </a:t>
            </a:r>
            <a:r>
              <a:rPr lang="en-US" sz="1000" dirty="0" err="1" smtClean="0"/>
              <a:t>yrs</a:t>
            </a:r>
            <a:r>
              <a:rPr lang="en-US" sz="1000" dirty="0" smtClean="0"/>
              <a:t> – not popular vote</a:t>
            </a:r>
          </a:p>
          <a:p>
            <a:pPr algn="ctr"/>
            <a:endParaRPr lang="en-US" sz="1000" dirty="0"/>
          </a:p>
        </p:txBody>
      </p:sp>
      <p:sp>
        <p:nvSpPr>
          <p:cNvPr id="30" name="TextBox 29"/>
          <p:cNvSpPr txBox="1"/>
          <p:nvPr/>
        </p:nvSpPr>
        <p:spPr>
          <a:xfrm>
            <a:off x="8314841" y="3163110"/>
            <a:ext cx="533400" cy="246221"/>
          </a:xfrm>
          <a:prstGeom prst="rect">
            <a:avLst/>
          </a:prstGeom>
          <a:noFill/>
        </p:spPr>
        <p:txBody>
          <a:bodyPr wrap="square" rtlCol="0">
            <a:spAutoFit/>
          </a:bodyPr>
          <a:lstStyle/>
          <a:p>
            <a:r>
              <a:rPr lang="en-US" sz="1000" dirty="0" smtClean="0"/>
              <a:t>p 124</a:t>
            </a:r>
            <a:endParaRPr lang="en-US" sz="1000" dirty="0"/>
          </a:p>
        </p:txBody>
      </p:sp>
      <p:sp>
        <p:nvSpPr>
          <p:cNvPr id="31" name="TextBox 30"/>
          <p:cNvSpPr txBox="1"/>
          <p:nvPr/>
        </p:nvSpPr>
        <p:spPr>
          <a:xfrm>
            <a:off x="7402378" y="4419600"/>
            <a:ext cx="1524000" cy="1015663"/>
          </a:xfrm>
          <a:prstGeom prst="rect">
            <a:avLst/>
          </a:prstGeom>
          <a:noFill/>
        </p:spPr>
        <p:txBody>
          <a:bodyPr wrap="square" rtlCol="0">
            <a:spAutoFit/>
          </a:bodyPr>
          <a:lstStyle/>
          <a:p>
            <a:pPr algn="ctr"/>
            <a:r>
              <a:rPr lang="en-US" sz="1000" dirty="0" smtClean="0"/>
              <a:t>Filtered Consent</a:t>
            </a:r>
          </a:p>
          <a:p>
            <a:pPr algn="ctr"/>
            <a:r>
              <a:rPr lang="en-US" sz="1000" dirty="0" smtClean="0"/>
              <a:t>Supreme Court</a:t>
            </a:r>
          </a:p>
          <a:p>
            <a:pPr algn="ctr"/>
            <a:r>
              <a:rPr lang="en-US" sz="1000" dirty="0" smtClean="0"/>
              <a:t>Nominated by Pres.  Consent of Senate</a:t>
            </a:r>
          </a:p>
          <a:p>
            <a:pPr algn="ctr"/>
            <a:r>
              <a:rPr lang="en-US" sz="1000" dirty="0"/>
              <a:t>f</a:t>
            </a:r>
            <a:r>
              <a:rPr lang="en-US" sz="1000" dirty="0" smtClean="0"/>
              <a:t>or life</a:t>
            </a:r>
          </a:p>
          <a:p>
            <a:pPr algn="ctr"/>
            <a:endParaRPr lang="en-US" sz="1000" dirty="0"/>
          </a:p>
        </p:txBody>
      </p:sp>
      <p:sp>
        <p:nvSpPr>
          <p:cNvPr id="32" name="TextBox 31"/>
          <p:cNvSpPr txBox="1"/>
          <p:nvPr/>
        </p:nvSpPr>
        <p:spPr>
          <a:xfrm>
            <a:off x="8344546" y="4221837"/>
            <a:ext cx="533400" cy="246221"/>
          </a:xfrm>
          <a:prstGeom prst="rect">
            <a:avLst/>
          </a:prstGeom>
          <a:noFill/>
        </p:spPr>
        <p:txBody>
          <a:bodyPr wrap="square" rtlCol="0">
            <a:spAutoFit/>
          </a:bodyPr>
          <a:lstStyle/>
          <a:p>
            <a:r>
              <a:rPr lang="en-US" sz="1000" dirty="0" smtClean="0"/>
              <a:t>p 124</a:t>
            </a:r>
            <a:endParaRPr lang="en-US" sz="1000" dirty="0"/>
          </a:p>
        </p:txBody>
      </p:sp>
      <p:sp>
        <p:nvSpPr>
          <p:cNvPr id="33" name="TextBox 32"/>
          <p:cNvSpPr txBox="1"/>
          <p:nvPr/>
        </p:nvSpPr>
        <p:spPr>
          <a:xfrm>
            <a:off x="7449841" y="5458510"/>
            <a:ext cx="1745497" cy="1015663"/>
          </a:xfrm>
          <a:prstGeom prst="rect">
            <a:avLst/>
          </a:prstGeom>
          <a:noFill/>
        </p:spPr>
        <p:txBody>
          <a:bodyPr wrap="square" rtlCol="0">
            <a:spAutoFit/>
          </a:bodyPr>
          <a:lstStyle/>
          <a:p>
            <a:r>
              <a:rPr lang="en-US" sz="1000" dirty="0" smtClean="0"/>
              <a:t>Removal from Office</a:t>
            </a:r>
          </a:p>
          <a:p>
            <a:r>
              <a:rPr lang="en-US" sz="1000" dirty="0" smtClean="0"/>
              <a:t>*Voted out</a:t>
            </a:r>
          </a:p>
          <a:p>
            <a:r>
              <a:rPr lang="en-US" sz="1000" dirty="0"/>
              <a:t>*</a:t>
            </a:r>
            <a:r>
              <a:rPr lang="en-US" sz="1000" dirty="0" smtClean="0"/>
              <a:t>Congress – by members</a:t>
            </a:r>
          </a:p>
          <a:p>
            <a:r>
              <a:rPr lang="en-US" sz="1000" dirty="0" smtClean="0"/>
              <a:t>*</a:t>
            </a:r>
            <a:r>
              <a:rPr lang="en-US" sz="1000" dirty="0" err="1" smtClean="0"/>
              <a:t>Pres</a:t>
            </a:r>
            <a:r>
              <a:rPr lang="en-US" sz="1000" dirty="0" smtClean="0"/>
              <a:t> – impeach by the </a:t>
            </a:r>
          </a:p>
          <a:p>
            <a:r>
              <a:rPr lang="en-US" sz="1000" dirty="0" smtClean="0"/>
              <a:t>H of Rep, Trial by Senate</a:t>
            </a:r>
          </a:p>
          <a:p>
            <a:endParaRPr lang="en-US" sz="1000" dirty="0"/>
          </a:p>
        </p:txBody>
      </p:sp>
      <p:sp>
        <p:nvSpPr>
          <p:cNvPr id="34" name="TextBox 33"/>
          <p:cNvSpPr txBox="1"/>
          <p:nvPr/>
        </p:nvSpPr>
        <p:spPr>
          <a:xfrm>
            <a:off x="8318715" y="5288637"/>
            <a:ext cx="533400" cy="246221"/>
          </a:xfrm>
          <a:prstGeom prst="rect">
            <a:avLst/>
          </a:prstGeom>
          <a:noFill/>
        </p:spPr>
        <p:txBody>
          <a:bodyPr wrap="square" rtlCol="0">
            <a:spAutoFit/>
          </a:bodyPr>
          <a:lstStyle/>
          <a:p>
            <a:r>
              <a:rPr lang="en-US" sz="1000" dirty="0" smtClean="0"/>
              <a:t>p 124</a:t>
            </a:r>
            <a:endParaRPr lang="en-US" sz="1000" dirty="0"/>
          </a:p>
        </p:txBody>
      </p:sp>
      <p:sp>
        <p:nvSpPr>
          <p:cNvPr id="35" name="TextBox 34"/>
          <p:cNvSpPr txBox="1"/>
          <p:nvPr/>
        </p:nvSpPr>
        <p:spPr>
          <a:xfrm>
            <a:off x="5924873" y="5534858"/>
            <a:ext cx="1447800" cy="707886"/>
          </a:xfrm>
          <a:prstGeom prst="rect">
            <a:avLst/>
          </a:prstGeom>
          <a:noFill/>
        </p:spPr>
        <p:txBody>
          <a:bodyPr wrap="square" rtlCol="0">
            <a:spAutoFit/>
          </a:bodyPr>
          <a:lstStyle/>
          <a:p>
            <a:pPr algn="ctr"/>
            <a:r>
              <a:rPr lang="en-US" sz="1000" b="1" u="sng" dirty="0" smtClean="0"/>
              <a:t>Section 2</a:t>
            </a:r>
          </a:p>
          <a:p>
            <a:pPr algn="ctr"/>
            <a:r>
              <a:rPr lang="en-US" sz="1000" dirty="0" smtClean="0"/>
              <a:t>The meaning of “filtered” consent</a:t>
            </a:r>
          </a:p>
          <a:p>
            <a:pPr algn="ctr"/>
            <a:endParaRPr lang="en-US" sz="1000" dirty="0"/>
          </a:p>
        </p:txBody>
      </p:sp>
      <p:sp>
        <p:nvSpPr>
          <p:cNvPr id="36" name="TextBox 35"/>
          <p:cNvSpPr txBox="1"/>
          <p:nvPr/>
        </p:nvSpPr>
        <p:spPr>
          <a:xfrm>
            <a:off x="6670729" y="5279596"/>
            <a:ext cx="948625" cy="246221"/>
          </a:xfrm>
          <a:prstGeom prst="rect">
            <a:avLst/>
          </a:prstGeom>
          <a:noFill/>
        </p:spPr>
        <p:txBody>
          <a:bodyPr wrap="square" rtlCol="0">
            <a:spAutoFit/>
          </a:bodyPr>
          <a:lstStyle/>
          <a:p>
            <a:r>
              <a:rPr lang="en-US" sz="1000" dirty="0" smtClean="0"/>
              <a:t>p 121-124</a:t>
            </a:r>
            <a:endParaRPr lang="en-US" sz="1000" dirty="0"/>
          </a:p>
        </p:txBody>
      </p:sp>
      <p:sp>
        <p:nvSpPr>
          <p:cNvPr id="37" name="TextBox 36"/>
          <p:cNvSpPr txBox="1"/>
          <p:nvPr/>
        </p:nvSpPr>
        <p:spPr>
          <a:xfrm>
            <a:off x="4553918" y="5476101"/>
            <a:ext cx="1520125" cy="707886"/>
          </a:xfrm>
          <a:prstGeom prst="rect">
            <a:avLst/>
          </a:prstGeom>
          <a:noFill/>
        </p:spPr>
        <p:txBody>
          <a:bodyPr wrap="square" rtlCol="0">
            <a:spAutoFit/>
          </a:bodyPr>
          <a:lstStyle/>
          <a:p>
            <a:pPr algn="ctr"/>
            <a:r>
              <a:rPr lang="en-US" sz="1000" b="1" u="sng" dirty="0" smtClean="0"/>
              <a:t>Note</a:t>
            </a:r>
            <a:r>
              <a:rPr lang="en-US" sz="1000" dirty="0" smtClean="0"/>
              <a:t> – I did five subsections for </a:t>
            </a:r>
            <a:r>
              <a:rPr lang="en-US" sz="1000" u="sng" dirty="0"/>
              <a:t>S</a:t>
            </a:r>
            <a:r>
              <a:rPr lang="en-US" sz="1000" u="sng" dirty="0" smtClean="0"/>
              <a:t>ection 3 </a:t>
            </a:r>
            <a:r>
              <a:rPr lang="en-US" sz="1000" dirty="0" smtClean="0"/>
              <a:t>(not shown here)</a:t>
            </a:r>
          </a:p>
          <a:p>
            <a:pPr algn="ctr"/>
            <a:endParaRPr lang="en-US" sz="1000" dirty="0"/>
          </a:p>
        </p:txBody>
      </p:sp>
      <p:sp>
        <p:nvSpPr>
          <p:cNvPr id="38" name="TextBox 37"/>
          <p:cNvSpPr txBox="1"/>
          <p:nvPr/>
        </p:nvSpPr>
        <p:spPr>
          <a:xfrm>
            <a:off x="3128074" y="5458510"/>
            <a:ext cx="1447800" cy="1169551"/>
          </a:xfrm>
          <a:prstGeom prst="rect">
            <a:avLst/>
          </a:prstGeom>
          <a:noFill/>
        </p:spPr>
        <p:txBody>
          <a:bodyPr wrap="square" rtlCol="0">
            <a:spAutoFit/>
          </a:bodyPr>
          <a:lstStyle/>
          <a:p>
            <a:pPr algn="ctr"/>
            <a:r>
              <a:rPr lang="en-US" sz="1000" b="1" u="sng" dirty="0" smtClean="0"/>
              <a:t>Section 3</a:t>
            </a:r>
          </a:p>
          <a:p>
            <a:pPr algn="ctr"/>
            <a:r>
              <a:rPr lang="en-US" sz="1000" dirty="0" smtClean="0"/>
              <a:t>pp. 125-127 Contrasting US system of elections (winner take all) with Parliament (proportional)</a:t>
            </a:r>
          </a:p>
          <a:p>
            <a:pPr algn="ctr"/>
            <a:endParaRPr lang="en-US" sz="1000" dirty="0"/>
          </a:p>
        </p:txBody>
      </p:sp>
      <p:sp>
        <p:nvSpPr>
          <p:cNvPr id="39" name="TextBox 38"/>
          <p:cNvSpPr txBox="1"/>
          <p:nvPr/>
        </p:nvSpPr>
        <p:spPr>
          <a:xfrm>
            <a:off x="3886200" y="5288636"/>
            <a:ext cx="948625" cy="246221"/>
          </a:xfrm>
          <a:prstGeom prst="rect">
            <a:avLst/>
          </a:prstGeom>
          <a:noFill/>
        </p:spPr>
        <p:txBody>
          <a:bodyPr wrap="square" rtlCol="0">
            <a:spAutoFit/>
          </a:bodyPr>
          <a:lstStyle/>
          <a:p>
            <a:r>
              <a:rPr lang="en-US" sz="1000" dirty="0" smtClean="0"/>
              <a:t>p 121-124</a:t>
            </a:r>
            <a:endParaRPr lang="en-US" sz="1000" dirty="0"/>
          </a:p>
        </p:txBody>
      </p:sp>
      <p:sp>
        <p:nvSpPr>
          <p:cNvPr id="42" name="TextBox 41"/>
          <p:cNvSpPr txBox="1"/>
          <p:nvPr/>
        </p:nvSpPr>
        <p:spPr>
          <a:xfrm>
            <a:off x="1711272" y="5479338"/>
            <a:ext cx="1520125" cy="707886"/>
          </a:xfrm>
          <a:prstGeom prst="rect">
            <a:avLst/>
          </a:prstGeom>
          <a:noFill/>
        </p:spPr>
        <p:txBody>
          <a:bodyPr wrap="square" rtlCol="0">
            <a:spAutoFit/>
          </a:bodyPr>
          <a:lstStyle/>
          <a:p>
            <a:pPr algn="ctr"/>
            <a:r>
              <a:rPr lang="en-US" sz="1000" b="1" u="sng" dirty="0" smtClean="0"/>
              <a:t>Note</a:t>
            </a:r>
            <a:r>
              <a:rPr lang="en-US" sz="1000" dirty="0" smtClean="0"/>
              <a:t> – I did three subsections for </a:t>
            </a:r>
            <a:r>
              <a:rPr lang="en-US" sz="1000" u="sng" dirty="0"/>
              <a:t>S</a:t>
            </a:r>
            <a:r>
              <a:rPr lang="en-US" sz="1000" u="sng" dirty="0" smtClean="0"/>
              <a:t>ection 4 </a:t>
            </a:r>
            <a:r>
              <a:rPr lang="en-US" sz="1000" dirty="0" smtClean="0"/>
              <a:t>(not shown here)</a:t>
            </a:r>
          </a:p>
          <a:p>
            <a:pPr algn="ctr"/>
            <a:endParaRPr lang="en-US" sz="1000" dirty="0"/>
          </a:p>
        </p:txBody>
      </p:sp>
      <p:sp>
        <p:nvSpPr>
          <p:cNvPr id="43" name="TextBox 42"/>
          <p:cNvSpPr txBox="1"/>
          <p:nvPr/>
        </p:nvSpPr>
        <p:spPr>
          <a:xfrm>
            <a:off x="304800" y="5305961"/>
            <a:ext cx="1447800" cy="1323439"/>
          </a:xfrm>
          <a:prstGeom prst="rect">
            <a:avLst/>
          </a:prstGeom>
          <a:noFill/>
        </p:spPr>
        <p:txBody>
          <a:bodyPr wrap="square" rtlCol="0">
            <a:spAutoFit/>
          </a:bodyPr>
          <a:lstStyle/>
          <a:p>
            <a:r>
              <a:rPr lang="en-US" sz="1000" b="1" u="sng" dirty="0" smtClean="0"/>
              <a:t>Section 4</a:t>
            </a:r>
          </a:p>
          <a:p>
            <a:pPr marL="228600" indent="-228600">
              <a:buAutoNum type="arabicPeriod"/>
            </a:pPr>
            <a:r>
              <a:rPr lang="en-US" sz="1000" dirty="0" smtClean="0"/>
              <a:t>The conditions when 3</a:t>
            </a:r>
            <a:r>
              <a:rPr lang="en-US" sz="1000" baseline="30000" dirty="0" smtClean="0"/>
              <a:t>rd</a:t>
            </a:r>
            <a:r>
              <a:rPr lang="en-US" sz="1000" dirty="0" smtClean="0"/>
              <a:t> parties have impact</a:t>
            </a:r>
          </a:p>
          <a:p>
            <a:pPr marL="228600" indent="-228600">
              <a:buAutoNum type="arabicPeriod"/>
            </a:pPr>
            <a:r>
              <a:rPr lang="en-US" sz="1000" dirty="0" smtClean="0"/>
              <a:t>How </a:t>
            </a:r>
            <a:r>
              <a:rPr lang="en-US" sz="1000" dirty="0"/>
              <a:t>c</a:t>
            </a:r>
            <a:r>
              <a:rPr lang="en-US" sz="1000" dirty="0" smtClean="0"/>
              <a:t>andidates must position themselves to win</a:t>
            </a:r>
          </a:p>
          <a:p>
            <a:pPr algn="ctr"/>
            <a:endParaRPr lang="en-US" sz="1000" dirty="0"/>
          </a:p>
        </p:txBody>
      </p:sp>
      <p:sp>
        <p:nvSpPr>
          <p:cNvPr id="44" name="TextBox 43"/>
          <p:cNvSpPr txBox="1"/>
          <p:nvPr/>
        </p:nvSpPr>
        <p:spPr>
          <a:xfrm>
            <a:off x="1104900" y="5288635"/>
            <a:ext cx="948625" cy="246221"/>
          </a:xfrm>
          <a:prstGeom prst="rect">
            <a:avLst/>
          </a:prstGeom>
          <a:noFill/>
        </p:spPr>
        <p:txBody>
          <a:bodyPr wrap="square" rtlCol="0">
            <a:spAutoFit/>
          </a:bodyPr>
          <a:lstStyle/>
          <a:p>
            <a:r>
              <a:rPr lang="en-US" sz="1000" dirty="0" smtClean="0"/>
              <a:t>P127-130</a:t>
            </a:r>
            <a:endParaRPr lang="en-US" sz="1000" dirty="0"/>
          </a:p>
        </p:txBody>
      </p:sp>
      <p:pic>
        <p:nvPicPr>
          <p:cNvPr id="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390" y="2849173"/>
            <a:ext cx="15164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Oval Callout 51"/>
          <p:cNvSpPr/>
          <p:nvPr/>
        </p:nvSpPr>
        <p:spPr>
          <a:xfrm>
            <a:off x="3804949" y="2209184"/>
            <a:ext cx="3430937" cy="2591416"/>
          </a:xfrm>
          <a:prstGeom prst="wedgeEllipseCallout">
            <a:avLst>
              <a:gd name="adj1" fmla="val -70022"/>
              <a:gd name="adj2" fmla="val 1259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Note – an </a:t>
            </a:r>
            <a:r>
              <a:rPr lang="en-US" sz="2400" b="1" i="1" dirty="0" smtClean="0">
                <a:solidFill>
                  <a:srgbClr val="0000CC"/>
                </a:solidFill>
              </a:rPr>
              <a:t>Executive Summary</a:t>
            </a:r>
            <a:r>
              <a:rPr lang="en-US" sz="2400" dirty="0" smtClean="0">
                <a:solidFill>
                  <a:srgbClr val="0000CC"/>
                </a:solidFill>
              </a:rPr>
              <a:t> is not applicable with this type of text.</a:t>
            </a:r>
            <a:endParaRPr lang="en-US" sz="2400" i="1" dirty="0">
              <a:solidFill>
                <a:srgbClr val="0000CC"/>
              </a:solidFill>
            </a:endParaRPr>
          </a:p>
        </p:txBody>
      </p:sp>
      <p:sp>
        <p:nvSpPr>
          <p:cNvPr id="45" name="Rectangle 44"/>
          <p:cNvSpPr/>
          <p:nvPr/>
        </p:nvSpPr>
        <p:spPr>
          <a:xfrm>
            <a:off x="400049" y="1089257"/>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118</a:t>
            </a:r>
          </a:p>
          <a:p>
            <a:r>
              <a:rPr lang="en-US" sz="1200" dirty="0" smtClean="0">
                <a:solidFill>
                  <a:schemeClr val="tx1"/>
                </a:solidFill>
              </a:rPr>
              <a:t>Washington’s Adjustments </a:t>
            </a:r>
            <a:r>
              <a:rPr lang="en-US" sz="1200" dirty="0">
                <a:solidFill>
                  <a:schemeClr val="tx1"/>
                </a:solidFill>
              </a:rPr>
              <a:t>– hoped for Unity (Not!)</a:t>
            </a:r>
          </a:p>
        </p:txBody>
      </p:sp>
      <p:sp>
        <p:nvSpPr>
          <p:cNvPr id="46" name="Rectangle 45"/>
          <p:cNvSpPr/>
          <p:nvPr/>
        </p:nvSpPr>
        <p:spPr>
          <a:xfrm>
            <a:off x="1798220" y="1089257"/>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120</a:t>
            </a:r>
          </a:p>
          <a:p>
            <a:pPr algn="ctr"/>
            <a:r>
              <a:rPr lang="en-US" sz="1200" dirty="0">
                <a:solidFill>
                  <a:schemeClr val="tx1"/>
                </a:solidFill>
              </a:rPr>
              <a:t>Role of Govt</a:t>
            </a:r>
            <a:r>
              <a:rPr lang="en-US" sz="1200" dirty="0" smtClean="0">
                <a:solidFill>
                  <a:schemeClr val="tx1"/>
                </a:solidFill>
              </a:rPr>
              <a:t>.</a:t>
            </a:r>
          </a:p>
          <a:p>
            <a:pPr algn="ctr"/>
            <a:endParaRPr lang="en-US" sz="1200" dirty="0">
              <a:solidFill>
                <a:schemeClr val="tx1"/>
              </a:solidFill>
            </a:endParaRPr>
          </a:p>
          <a:p>
            <a:pPr algn="ctr"/>
            <a:r>
              <a:rPr lang="en-US" sz="1200" dirty="0" smtClean="0">
                <a:solidFill>
                  <a:schemeClr val="tx1"/>
                </a:solidFill>
              </a:rPr>
              <a:t>Jeffers -  Hamilton</a:t>
            </a:r>
          </a:p>
          <a:p>
            <a:pPr algn="ctr"/>
            <a:r>
              <a:rPr lang="en-US" sz="1200" dirty="0" smtClean="0">
                <a:solidFill>
                  <a:schemeClr val="tx1"/>
                </a:solidFill>
              </a:rPr>
              <a:t>Small - Powerful</a:t>
            </a:r>
            <a:endParaRPr lang="en-US" sz="1200" dirty="0">
              <a:solidFill>
                <a:schemeClr val="tx1"/>
              </a:solidFill>
            </a:endParaRPr>
          </a:p>
        </p:txBody>
      </p:sp>
      <p:sp>
        <p:nvSpPr>
          <p:cNvPr id="53" name="Rectangle 52"/>
          <p:cNvSpPr/>
          <p:nvPr/>
        </p:nvSpPr>
        <p:spPr>
          <a:xfrm>
            <a:off x="3208794" y="1074314"/>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 121</a:t>
            </a:r>
          </a:p>
          <a:p>
            <a:pPr algn="ctr"/>
            <a:r>
              <a:rPr lang="en-US" sz="1200" dirty="0" smtClean="0">
                <a:solidFill>
                  <a:schemeClr val="tx1"/>
                </a:solidFill>
              </a:rPr>
              <a:t>2 Parties started</a:t>
            </a:r>
          </a:p>
          <a:p>
            <a:pPr algn="ctr"/>
            <a:endParaRPr lang="en-US" sz="1200" dirty="0" smtClean="0">
              <a:solidFill>
                <a:schemeClr val="tx1"/>
              </a:solidFill>
            </a:endParaRPr>
          </a:p>
          <a:p>
            <a:pPr algn="ctr"/>
            <a:r>
              <a:rPr lang="en-US" sz="1200" dirty="0" smtClean="0">
                <a:solidFill>
                  <a:schemeClr val="tx1"/>
                </a:solidFill>
              </a:rPr>
              <a:t>Demo-</a:t>
            </a:r>
            <a:r>
              <a:rPr lang="en-US" sz="1200" dirty="0" err="1" smtClean="0">
                <a:solidFill>
                  <a:schemeClr val="tx1"/>
                </a:solidFill>
              </a:rPr>
              <a:t>Repub</a:t>
            </a:r>
            <a:r>
              <a:rPr lang="en-US" sz="1200" dirty="0" smtClean="0">
                <a:solidFill>
                  <a:schemeClr val="tx1"/>
                </a:solidFill>
              </a:rPr>
              <a:t>-Fed</a:t>
            </a:r>
          </a:p>
          <a:p>
            <a:pPr algn="ctr"/>
            <a:r>
              <a:rPr lang="en-US" sz="1200" dirty="0" smtClean="0">
                <a:solidFill>
                  <a:schemeClr val="tx1"/>
                </a:solidFill>
              </a:rPr>
              <a:t>(Small)     (Strong)</a:t>
            </a:r>
            <a:endParaRPr lang="en-US" sz="1200" dirty="0">
              <a:solidFill>
                <a:schemeClr val="tx1"/>
              </a:solidFill>
            </a:endParaRPr>
          </a:p>
        </p:txBody>
      </p:sp>
      <p:sp>
        <p:nvSpPr>
          <p:cNvPr id="54" name="Rectangle 53"/>
          <p:cNvSpPr/>
          <p:nvPr/>
        </p:nvSpPr>
        <p:spPr>
          <a:xfrm>
            <a:off x="4631248" y="10668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smtClean="0">
                <a:solidFill>
                  <a:schemeClr val="tx1"/>
                </a:solidFill>
              </a:rPr>
              <a:t>pp. 118- 121</a:t>
            </a:r>
          </a:p>
          <a:p>
            <a:pPr algn="ctr"/>
            <a:r>
              <a:rPr lang="en-US" sz="1200" b="1" u="sng" dirty="0">
                <a:solidFill>
                  <a:schemeClr val="tx1"/>
                </a:solidFill>
              </a:rPr>
              <a:t>Section 1</a:t>
            </a:r>
          </a:p>
          <a:p>
            <a:pPr algn="ctr"/>
            <a:r>
              <a:rPr lang="en-US" sz="1200" dirty="0">
                <a:solidFill>
                  <a:schemeClr val="tx1"/>
                </a:solidFill>
              </a:rPr>
              <a:t>The two strongest </a:t>
            </a:r>
            <a:r>
              <a:rPr lang="en-US" sz="1200" dirty="0" smtClean="0">
                <a:solidFill>
                  <a:schemeClr val="tx1"/>
                </a:solidFill>
              </a:rPr>
              <a:t>ideologies =</a:t>
            </a:r>
            <a:endParaRPr lang="en-US" sz="1200" dirty="0">
              <a:solidFill>
                <a:schemeClr val="tx1"/>
              </a:solidFill>
            </a:endParaRPr>
          </a:p>
          <a:p>
            <a:pPr algn="ctr"/>
            <a:r>
              <a:rPr lang="en-US" sz="1200" dirty="0" smtClean="0">
                <a:solidFill>
                  <a:schemeClr val="tx1"/>
                </a:solidFill>
              </a:rPr>
              <a:t>2 Political </a:t>
            </a:r>
            <a:r>
              <a:rPr lang="en-US" sz="1200" dirty="0">
                <a:solidFill>
                  <a:schemeClr val="tx1"/>
                </a:solidFill>
              </a:rPr>
              <a:t>Parties</a:t>
            </a:r>
          </a:p>
        </p:txBody>
      </p:sp>
      <p:sp>
        <p:nvSpPr>
          <p:cNvPr id="55" name="Rectangle 54"/>
          <p:cNvSpPr/>
          <p:nvPr/>
        </p:nvSpPr>
        <p:spPr>
          <a:xfrm>
            <a:off x="6026257" y="1066800"/>
            <a:ext cx="1330272" cy="988062"/>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122</a:t>
            </a:r>
          </a:p>
          <a:p>
            <a:pPr algn="ctr"/>
            <a:r>
              <a:rPr lang="en-US" sz="1100" dirty="0" smtClean="0">
                <a:solidFill>
                  <a:schemeClr val="tx1"/>
                </a:solidFill>
              </a:rPr>
              <a:t>3 Reasons for NOT direct democracy.</a:t>
            </a:r>
          </a:p>
          <a:p>
            <a:pPr algn="ctr"/>
            <a:r>
              <a:rPr lang="en-US" sz="1100" dirty="0" smtClean="0">
                <a:solidFill>
                  <a:schemeClr val="tx1"/>
                </a:solidFill>
              </a:rPr>
              <a:t>But keep consent of the people – filtered content</a:t>
            </a:r>
            <a:endParaRPr lang="en-US" sz="1100" dirty="0">
              <a:solidFill>
                <a:schemeClr val="tx1"/>
              </a:solidFill>
            </a:endParaRPr>
          </a:p>
        </p:txBody>
      </p:sp>
      <p:sp>
        <p:nvSpPr>
          <p:cNvPr id="56" name="Rectangle 55"/>
          <p:cNvSpPr/>
          <p:nvPr/>
        </p:nvSpPr>
        <p:spPr>
          <a:xfrm>
            <a:off x="7474218" y="1067714"/>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122</a:t>
            </a:r>
          </a:p>
          <a:p>
            <a:pPr algn="ctr"/>
            <a:r>
              <a:rPr lang="en-US" sz="1000" dirty="0" smtClean="0">
                <a:solidFill>
                  <a:schemeClr val="tx1"/>
                </a:solidFill>
              </a:rPr>
              <a:t>Filtered Consent</a:t>
            </a:r>
          </a:p>
          <a:p>
            <a:pPr algn="ctr"/>
            <a:r>
              <a:rPr lang="en-US" sz="1000" dirty="0" smtClean="0">
                <a:solidFill>
                  <a:schemeClr val="tx1"/>
                </a:solidFill>
              </a:rPr>
              <a:t>H. Of Rep</a:t>
            </a:r>
          </a:p>
          <a:p>
            <a:pPr algn="ctr"/>
            <a:r>
              <a:rPr lang="en-US" sz="1000" dirty="0" smtClean="0">
                <a:solidFill>
                  <a:schemeClr val="tx1"/>
                </a:solidFill>
              </a:rPr>
              <a:t>Directly elected – </a:t>
            </a:r>
          </a:p>
          <a:p>
            <a:pPr algn="ctr"/>
            <a:r>
              <a:rPr lang="en-US" sz="1000" dirty="0" smtClean="0">
                <a:solidFill>
                  <a:schemeClr val="tx1"/>
                </a:solidFill>
              </a:rPr>
              <a:t>2 yrs. Based on population 1 per # of people</a:t>
            </a:r>
            <a:endParaRPr lang="en-US" sz="1000" dirty="0">
              <a:solidFill>
                <a:schemeClr val="tx1"/>
              </a:solidFill>
            </a:endParaRPr>
          </a:p>
        </p:txBody>
      </p:sp>
      <p:sp>
        <p:nvSpPr>
          <p:cNvPr id="57" name="Rectangle 56"/>
          <p:cNvSpPr/>
          <p:nvPr/>
        </p:nvSpPr>
        <p:spPr>
          <a:xfrm>
            <a:off x="7464693" y="21616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123</a:t>
            </a:r>
          </a:p>
          <a:p>
            <a:pPr algn="ctr"/>
            <a:r>
              <a:rPr lang="en-US" sz="1000" dirty="0">
                <a:solidFill>
                  <a:schemeClr val="tx1"/>
                </a:solidFill>
              </a:rPr>
              <a:t>Filtered Consent</a:t>
            </a:r>
          </a:p>
          <a:p>
            <a:pPr algn="ctr"/>
            <a:r>
              <a:rPr lang="en-US" sz="1000" dirty="0">
                <a:solidFill>
                  <a:schemeClr val="tx1"/>
                </a:solidFill>
              </a:rPr>
              <a:t>Senate</a:t>
            </a:r>
          </a:p>
          <a:p>
            <a:pPr algn="ctr"/>
            <a:r>
              <a:rPr lang="en-US" sz="1000" dirty="0">
                <a:solidFill>
                  <a:schemeClr val="tx1"/>
                </a:solidFill>
              </a:rPr>
              <a:t>For 6 </a:t>
            </a:r>
            <a:r>
              <a:rPr lang="en-US" sz="1000" dirty="0" err="1">
                <a:solidFill>
                  <a:schemeClr val="tx1"/>
                </a:solidFill>
              </a:rPr>
              <a:t>yrs</a:t>
            </a:r>
            <a:r>
              <a:rPr lang="en-US" sz="1000" dirty="0">
                <a:solidFill>
                  <a:schemeClr val="tx1"/>
                </a:solidFill>
              </a:rPr>
              <a:t> – 2 per state</a:t>
            </a:r>
          </a:p>
          <a:p>
            <a:pPr algn="ctr"/>
            <a:r>
              <a:rPr lang="en-US" sz="1000" dirty="0">
                <a:solidFill>
                  <a:schemeClr val="tx1"/>
                </a:solidFill>
              </a:rPr>
              <a:t>Before 1913 elected by state legislature</a:t>
            </a:r>
          </a:p>
        </p:txBody>
      </p:sp>
      <p:sp>
        <p:nvSpPr>
          <p:cNvPr id="58" name="Rectangle 57"/>
          <p:cNvSpPr/>
          <p:nvPr/>
        </p:nvSpPr>
        <p:spPr>
          <a:xfrm>
            <a:off x="7464693" y="32284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pPr algn="ctr"/>
            <a:r>
              <a:rPr lang="en-US" sz="1000" dirty="0">
                <a:solidFill>
                  <a:schemeClr val="tx1"/>
                </a:solidFill>
              </a:rPr>
              <a:t>Filtered Consent</a:t>
            </a:r>
          </a:p>
          <a:p>
            <a:pPr algn="ctr"/>
            <a:r>
              <a:rPr lang="en-US" sz="1000" dirty="0">
                <a:solidFill>
                  <a:schemeClr val="tx1"/>
                </a:solidFill>
              </a:rPr>
              <a:t>President</a:t>
            </a:r>
          </a:p>
          <a:p>
            <a:pPr algn="ctr"/>
            <a:r>
              <a:rPr lang="en-US" sz="1000" dirty="0">
                <a:solidFill>
                  <a:schemeClr val="tx1"/>
                </a:solidFill>
              </a:rPr>
              <a:t># of Senators plus # of H. of Rep = </a:t>
            </a:r>
            <a:r>
              <a:rPr lang="en-US" sz="1000" dirty="0" err="1" smtClean="0">
                <a:solidFill>
                  <a:schemeClr val="tx1"/>
                </a:solidFill>
              </a:rPr>
              <a:t>Electl</a:t>
            </a:r>
            <a:r>
              <a:rPr lang="en-US" sz="1000" dirty="0" smtClean="0">
                <a:solidFill>
                  <a:schemeClr val="tx1"/>
                </a:solidFill>
              </a:rPr>
              <a:t> Col </a:t>
            </a:r>
          </a:p>
          <a:p>
            <a:pPr algn="ctr"/>
            <a:r>
              <a:rPr lang="en-US" sz="1000" dirty="0" smtClean="0">
                <a:solidFill>
                  <a:schemeClr val="tx1"/>
                </a:solidFill>
              </a:rPr>
              <a:t>4 </a:t>
            </a:r>
            <a:r>
              <a:rPr lang="en-US" sz="1000" dirty="0" err="1">
                <a:solidFill>
                  <a:schemeClr val="tx1"/>
                </a:solidFill>
              </a:rPr>
              <a:t>yrs</a:t>
            </a:r>
            <a:r>
              <a:rPr lang="en-US" sz="1000" dirty="0">
                <a:solidFill>
                  <a:schemeClr val="tx1"/>
                </a:solidFill>
              </a:rPr>
              <a:t> – not popular vote</a:t>
            </a:r>
          </a:p>
        </p:txBody>
      </p:sp>
      <p:sp>
        <p:nvSpPr>
          <p:cNvPr id="59" name="Rectangle 58"/>
          <p:cNvSpPr/>
          <p:nvPr/>
        </p:nvSpPr>
        <p:spPr>
          <a:xfrm>
            <a:off x="7461303" y="4300351"/>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pPr algn="ctr"/>
            <a:r>
              <a:rPr lang="en-US" sz="1000" dirty="0">
                <a:solidFill>
                  <a:schemeClr val="tx1"/>
                </a:solidFill>
              </a:rPr>
              <a:t>Filtered Consent</a:t>
            </a:r>
          </a:p>
          <a:p>
            <a:pPr algn="ctr"/>
            <a:r>
              <a:rPr lang="en-US" sz="1000" dirty="0">
                <a:solidFill>
                  <a:schemeClr val="tx1"/>
                </a:solidFill>
              </a:rPr>
              <a:t>Supreme Court</a:t>
            </a:r>
          </a:p>
          <a:p>
            <a:pPr algn="ctr"/>
            <a:r>
              <a:rPr lang="en-US" sz="1000" dirty="0">
                <a:solidFill>
                  <a:schemeClr val="tx1"/>
                </a:solidFill>
              </a:rPr>
              <a:t>Nominated by Pres.  Consent of Senate</a:t>
            </a:r>
          </a:p>
          <a:p>
            <a:pPr algn="ctr"/>
            <a:r>
              <a:rPr lang="en-US" sz="1000" dirty="0">
                <a:solidFill>
                  <a:schemeClr val="tx1"/>
                </a:solidFill>
              </a:rPr>
              <a:t>for life</a:t>
            </a:r>
          </a:p>
        </p:txBody>
      </p:sp>
      <p:sp>
        <p:nvSpPr>
          <p:cNvPr id="60" name="Rectangle 59"/>
          <p:cNvSpPr/>
          <p:nvPr/>
        </p:nvSpPr>
        <p:spPr>
          <a:xfrm>
            <a:off x="7445642" y="5362065"/>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124</a:t>
            </a:r>
          </a:p>
          <a:p>
            <a:r>
              <a:rPr lang="en-US" sz="1000" dirty="0">
                <a:solidFill>
                  <a:schemeClr val="tx1"/>
                </a:solidFill>
              </a:rPr>
              <a:t>Removal from Office</a:t>
            </a:r>
          </a:p>
          <a:p>
            <a:r>
              <a:rPr lang="en-US" sz="1000" dirty="0">
                <a:solidFill>
                  <a:schemeClr val="tx1"/>
                </a:solidFill>
              </a:rPr>
              <a:t>*Voted out</a:t>
            </a:r>
          </a:p>
          <a:p>
            <a:r>
              <a:rPr lang="en-US" sz="1000" dirty="0">
                <a:solidFill>
                  <a:schemeClr val="tx1"/>
                </a:solidFill>
              </a:rPr>
              <a:t>*Congress – by </a:t>
            </a:r>
            <a:r>
              <a:rPr lang="en-US" sz="1000" dirty="0" err="1" smtClean="0">
                <a:solidFill>
                  <a:schemeClr val="tx1"/>
                </a:solidFill>
              </a:rPr>
              <a:t>mbers</a:t>
            </a:r>
            <a:endParaRPr lang="en-US" sz="1000" dirty="0">
              <a:solidFill>
                <a:schemeClr val="tx1"/>
              </a:solidFill>
            </a:endParaRPr>
          </a:p>
          <a:p>
            <a:r>
              <a:rPr lang="en-US" sz="1000" dirty="0">
                <a:solidFill>
                  <a:schemeClr val="tx1"/>
                </a:solidFill>
              </a:rPr>
              <a:t>*</a:t>
            </a:r>
            <a:r>
              <a:rPr lang="en-US" sz="1000" dirty="0" err="1">
                <a:solidFill>
                  <a:schemeClr val="tx1"/>
                </a:solidFill>
              </a:rPr>
              <a:t>Pres</a:t>
            </a:r>
            <a:r>
              <a:rPr lang="en-US" sz="1000" dirty="0">
                <a:solidFill>
                  <a:schemeClr val="tx1"/>
                </a:solidFill>
              </a:rPr>
              <a:t> – impeach by the </a:t>
            </a:r>
            <a:r>
              <a:rPr lang="en-US" sz="1000" dirty="0" smtClean="0">
                <a:solidFill>
                  <a:schemeClr val="tx1"/>
                </a:solidFill>
              </a:rPr>
              <a:t> H </a:t>
            </a:r>
            <a:r>
              <a:rPr lang="en-US" sz="1000" dirty="0">
                <a:solidFill>
                  <a:schemeClr val="tx1"/>
                </a:solidFill>
              </a:rPr>
              <a:t>of Rep, Trial by </a:t>
            </a:r>
            <a:r>
              <a:rPr lang="en-US" sz="1000" dirty="0" smtClean="0">
                <a:solidFill>
                  <a:schemeClr val="tx1"/>
                </a:solidFill>
              </a:rPr>
              <a:t>Senate</a:t>
            </a:r>
            <a:endParaRPr lang="en-US" sz="1000" dirty="0">
              <a:solidFill>
                <a:schemeClr val="tx1"/>
              </a:solidFill>
            </a:endParaRPr>
          </a:p>
        </p:txBody>
      </p:sp>
      <p:sp>
        <p:nvSpPr>
          <p:cNvPr id="61" name="Rectangle 60"/>
          <p:cNvSpPr/>
          <p:nvPr/>
        </p:nvSpPr>
        <p:spPr>
          <a:xfrm>
            <a:off x="6067745" y="5316014"/>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121-124</a:t>
            </a:r>
          </a:p>
          <a:p>
            <a:pPr algn="ctr"/>
            <a:endParaRPr lang="en-US" sz="1000" b="1" u="sng" dirty="0" smtClean="0">
              <a:solidFill>
                <a:schemeClr val="tx1"/>
              </a:solidFill>
            </a:endParaRPr>
          </a:p>
          <a:p>
            <a:pPr algn="ctr"/>
            <a:r>
              <a:rPr lang="en-US" sz="1000" b="1" u="sng" dirty="0" smtClean="0">
                <a:solidFill>
                  <a:schemeClr val="tx1"/>
                </a:solidFill>
              </a:rPr>
              <a:t>Section </a:t>
            </a:r>
            <a:r>
              <a:rPr lang="en-US" sz="1000" b="1" u="sng" dirty="0">
                <a:solidFill>
                  <a:schemeClr val="tx1"/>
                </a:solidFill>
              </a:rPr>
              <a:t>2</a:t>
            </a:r>
          </a:p>
          <a:p>
            <a:pPr algn="ctr"/>
            <a:r>
              <a:rPr lang="en-US" sz="1000" dirty="0">
                <a:solidFill>
                  <a:schemeClr val="tx1"/>
                </a:solidFill>
              </a:rPr>
              <a:t>The meaning of “filtered” consent</a:t>
            </a:r>
          </a:p>
          <a:p>
            <a:pPr algn="ctr"/>
            <a:endParaRPr lang="en-US" sz="1000" dirty="0">
              <a:solidFill>
                <a:schemeClr val="tx1"/>
              </a:solidFill>
            </a:endParaRPr>
          </a:p>
        </p:txBody>
      </p:sp>
      <p:sp>
        <p:nvSpPr>
          <p:cNvPr id="63" name="Rectangle 62"/>
          <p:cNvSpPr/>
          <p:nvPr/>
        </p:nvSpPr>
        <p:spPr>
          <a:xfrm>
            <a:off x="3208794" y="5309829"/>
            <a:ext cx="1377897" cy="1067899"/>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smtClean="0">
                <a:solidFill>
                  <a:schemeClr val="tx1"/>
                </a:solidFill>
              </a:rPr>
              <a:t>pp. 125-127</a:t>
            </a:r>
          </a:p>
          <a:p>
            <a:pPr algn="ctr"/>
            <a:r>
              <a:rPr lang="en-US" sz="1000" b="1" u="sng" dirty="0">
                <a:solidFill>
                  <a:schemeClr val="tx1"/>
                </a:solidFill>
              </a:rPr>
              <a:t>Section 3</a:t>
            </a:r>
          </a:p>
          <a:p>
            <a:pPr algn="ctr"/>
            <a:r>
              <a:rPr lang="en-US" sz="1000" dirty="0" smtClean="0">
                <a:solidFill>
                  <a:schemeClr val="tx1"/>
                </a:solidFill>
              </a:rPr>
              <a:t>Contrasting </a:t>
            </a:r>
            <a:r>
              <a:rPr lang="en-US" sz="1000" dirty="0">
                <a:solidFill>
                  <a:schemeClr val="tx1"/>
                </a:solidFill>
              </a:rPr>
              <a:t>US system of elections (winner take all) with Parliament (proportional)</a:t>
            </a:r>
          </a:p>
        </p:txBody>
      </p:sp>
      <p:sp>
        <p:nvSpPr>
          <p:cNvPr id="65" name="Rectangle 64"/>
          <p:cNvSpPr/>
          <p:nvPr/>
        </p:nvSpPr>
        <p:spPr>
          <a:xfrm>
            <a:off x="1803517" y="5269857"/>
            <a:ext cx="1377897" cy="116410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u="sng" dirty="0">
                <a:solidFill>
                  <a:schemeClr val="tx1"/>
                </a:solidFill>
              </a:rPr>
              <a:t>Section </a:t>
            </a:r>
            <a:r>
              <a:rPr lang="en-US" sz="1050" b="1" u="sng" dirty="0" smtClean="0">
                <a:solidFill>
                  <a:schemeClr val="tx1"/>
                </a:solidFill>
              </a:rPr>
              <a:t>4</a:t>
            </a:r>
            <a:r>
              <a:rPr lang="en-US" sz="1050" dirty="0" smtClean="0">
                <a:solidFill>
                  <a:schemeClr val="tx1"/>
                </a:solidFill>
              </a:rPr>
              <a:t>  P. 127-130</a:t>
            </a:r>
            <a:endParaRPr lang="en-US" sz="1050" b="1" u="sng" dirty="0">
              <a:solidFill>
                <a:schemeClr val="tx1"/>
              </a:solidFill>
            </a:endParaRPr>
          </a:p>
          <a:p>
            <a:r>
              <a:rPr lang="en-US" sz="1050" dirty="0" smtClean="0">
                <a:solidFill>
                  <a:schemeClr val="tx1"/>
                </a:solidFill>
              </a:rPr>
              <a:t>1-The </a:t>
            </a:r>
            <a:r>
              <a:rPr lang="en-US" sz="1050" dirty="0">
                <a:solidFill>
                  <a:schemeClr val="tx1"/>
                </a:solidFill>
              </a:rPr>
              <a:t>conditions when 3</a:t>
            </a:r>
            <a:r>
              <a:rPr lang="en-US" sz="1050" baseline="30000" dirty="0">
                <a:solidFill>
                  <a:schemeClr val="tx1"/>
                </a:solidFill>
              </a:rPr>
              <a:t>rd</a:t>
            </a:r>
            <a:r>
              <a:rPr lang="en-US" sz="1050" dirty="0">
                <a:solidFill>
                  <a:schemeClr val="tx1"/>
                </a:solidFill>
              </a:rPr>
              <a:t> parties have impact</a:t>
            </a:r>
          </a:p>
          <a:p>
            <a:r>
              <a:rPr lang="en-US" sz="1050" dirty="0" smtClean="0">
                <a:solidFill>
                  <a:schemeClr val="tx1"/>
                </a:solidFill>
              </a:rPr>
              <a:t>2-How </a:t>
            </a:r>
            <a:r>
              <a:rPr lang="en-US" sz="1050" dirty="0">
                <a:solidFill>
                  <a:schemeClr val="tx1"/>
                </a:solidFill>
              </a:rPr>
              <a:t>candidates must position themselves to win</a:t>
            </a:r>
          </a:p>
        </p:txBody>
      </p:sp>
      <p:sp>
        <p:nvSpPr>
          <p:cNvPr id="66" name="Rectangle 65"/>
          <p:cNvSpPr/>
          <p:nvPr/>
        </p:nvSpPr>
        <p:spPr>
          <a:xfrm>
            <a:off x="265834" y="5354775"/>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chemeClr val="tx1"/>
                </a:solidFill>
              </a:rPr>
              <a:t>Section </a:t>
            </a:r>
            <a:r>
              <a:rPr lang="en-US" sz="1000" b="1" u="sng" dirty="0" smtClean="0">
                <a:solidFill>
                  <a:schemeClr val="tx1"/>
                </a:solidFill>
              </a:rPr>
              <a:t>5</a:t>
            </a:r>
            <a:r>
              <a:rPr lang="en-US" sz="1000" b="1" dirty="0" smtClean="0">
                <a:solidFill>
                  <a:schemeClr val="tx1"/>
                </a:solidFill>
              </a:rPr>
              <a:t>      </a:t>
            </a:r>
            <a:r>
              <a:rPr lang="en-US" sz="1000" dirty="0" smtClean="0">
                <a:solidFill>
                  <a:schemeClr val="tx1"/>
                </a:solidFill>
              </a:rPr>
              <a:t>p 130-134</a:t>
            </a:r>
            <a:endParaRPr lang="en-US" sz="1000" b="1" u="sng" dirty="0">
              <a:solidFill>
                <a:schemeClr val="tx1"/>
              </a:solidFill>
            </a:endParaRPr>
          </a:p>
          <a:p>
            <a:r>
              <a:rPr lang="en-US" sz="1000" dirty="0">
                <a:solidFill>
                  <a:schemeClr val="tx1"/>
                </a:solidFill>
              </a:rPr>
              <a:t>Characteristics of contemporary elections.</a:t>
            </a:r>
          </a:p>
          <a:p>
            <a:r>
              <a:rPr lang="en-US" sz="1000" dirty="0" smtClean="0">
                <a:solidFill>
                  <a:schemeClr val="tx1"/>
                </a:solidFill>
              </a:rPr>
              <a:t>*Continuous </a:t>
            </a:r>
            <a:r>
              <a:rPr lang="en-US" sz="1000" dirty="0">
                <a:solidFill>
                  <a:schemeClr val="tx1"/>
                </a:solidFill>
              </a:rPr>
              <a:t>campaigns</a:t>
            </a:r>
          </a:p>
          <a:p>
            <a:r>
              <a:rPr lang="en-US" sz="1000" dirty="0" smtClean="0">
                <a:solidFill>
                  <a:schemeClr val="tx1"/>
                </a:solidFill>
              </a:rPr>
              <a:t>*Primaries- </a:t>
            </a:r>
            <a:r>
              <a:rPr lang="en-US" sz="1000" dirty="0">
                <a:solidFill>
                  <a:schemeClr val="tx1"/>
                </a:solidFill>
              </a:rPr>
              <a:t>extremes</a:t>
            </a:r>
          </a:p>
          <a:p>
            <a:r>
              <a:rPr lang="en-US" sz="1000" dirty="0" smtClean="0">
                <a:solidFill>
                  <a:schemeClr val="tx1"/>
                </a:solidFill>
              </a:rPr>
              <a:t>*General </a:t>
            </a:r>
            <a:r>
              <a:rPr lang="en-US" sz="1000" dirty="0">
                <a:solidFill>
                  <a:schemeClr val="tx1"/>
                </a:solidFill>
              </a:rPr>
              <a:t>elect – middle</a:t>
            </a:r>
          </a:p>
          <a:p>
            <a:r>
              <a:rPr lang="en-US" sz="1000" dirty="0" smtClean="0">
                <a:solidFill>
                  <a:schemeClr val="tx1"/>
                </a:solidFill>
              </a:rPr>
              <a:t>*Increased </a:t>
            </a:r>
            <a:r>
              <a:rPr lang="en-US" sz="1000" dirty="0">
                <a:solidFill>
                  <a:schemeClr val="tx1"/>
                </a:solidFill>
              </a:rPr>
              <a:t>partisanship</a:t>
            </a:r>
          </a:p>
        </p:txBody>
      </p:sp>
      <p:sp>
        <p:nvSpPr>
          <p:cNvPr id="67" name="Rectangle 66"/>
          <p:cNvSpPr/>
          <p:nvPr/>
        </p:nvSpPr>
        <p:spPr>
          <a:xfrm>
            <a:off x="312676" y="4267200"/>
            <a:ext cx="1457392" cy="1085764"/>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u="sng" dirty="0">
                <a:solidFill>
                  <a:schemeClr val="tx1"/>
                </a:solidFill>
              </a:rPr>
              <a:t>Section </a:t>
            </a:r>
            <a:r>
              <a:rPr lang="en-US" sz="1000" b="1" u="sng" dirty="0" smtClean="0">
                <a:solidFill>
                  <a:schemeClr val="tx1"/>
                </a:solidFill>
              </a:rPr>
              <a:t>6</a:t>
            </a:r>
            <a:r>
              <a:rPr lang="en-US" sz="1000" dirty="0" smtClean="0">
                <a:solidFill>
                  <a:schemeClr val="tx1"/>
                </a:solidFill>
              </a:rPr>
              <a:t>    p. 134-136</a:t>
            </a:r>
            <a:endParaRPr lang="en-US" sz="1000" b="1" u="sng" dirty="0">
              <a:solidFill>
                <a:schemeClr val="tx1"/>
              </a:solidFill>
            </a:endParaRPr>
          </a:p>
          <a:p>
            <a:pPr marL="53975" indent="-53975">
              <a:buFont typeface="Arial" pitchFamily="34" charset="0"/>
              <a:buChar char="•"/>
            </a:pPr>
            <a:r>
              <a:rPr lang="en-US" sz="1000" dirty="0">
                <a:solidFill>
                  <a:schemeClr val="tx1"/>
                </a:solidFill>
              </a:rPr>
              <a:t> changes in election </a:t>
            </a:r>
          </a:p>
          <a:p>
            <a:r>
              <a:rPr lang="en-US" sz="1000" dirty="0">
                <a:solidFill>
                  <a:schemeClr val="tx1"/>
                </a:solidFill>
              </a:rPr>
              <a:t>process</a:t>
            </a:r>
          </a:p>
          <a:p>
            <a:pPr marL="53975" indent="-53975">
              <a:buFont typeface="Arial" pitchFamily="34" charset="0"/>
              <a:buChar char="•"/>
            </a:pPr>
            <a:r>
              <a:rPr lang="en-US" sz="1000" dirty="0">
                <a:solidFill>
                  <a:schemeClr val="tx1"/>
                </a:solidFill>
              </a:rPr>
              <a:t>Elections &amp; individuals – not much difference</a:t>
            </a:r>
          </a:p>
          <a:p>
            <a:pPr marL="53975" indent="-53975">
              <a:buFont typeface="Arial" pitchFamily="34" charset="0"/>
              <a:buChar char="•"/>
            </a:pPr>
            <a:r>
              <a:rPr lang="en-US" sz="1000" dirty="0">
                <a:solidFill>
                  <a:schemeClr val="tx1"/>
                </a:solidFill>
              </a:rPr>
              <a:t>We vote to give consent</a:t>
            </a:r>
          </a:p>
        </p:txBody>
      </p:sp>
      <p:sp>
        <p:nvSpPr>
          <p:cNvPr id="68" name="Text Box 2"/>
          <p:cNvSpPr txBox="1">
            <a:spLocks noChangeArrowheads="1"/>
          </p:cNvSpPr>
          <p:nvPr/>
        </p:nvSpPr>
        <p:spPr bwMode="auto">
          <a:xfrm>
            <a:off x="5105400" y="76200"/>
            <a:ext cx="3733800" cy="912812"/>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Telegram </a:t>
            </a:r>
            <a:r>
              <a:rPr kumimoji="0" lang="en-US" sz="2000" b="1" u="none" strike="noStrike" cap="none" normalizeH="0" baseline="0" dirty="0" smtClean="0">
                <a:ln>
                  <a:noFill/>
                </a:ln>
                <a:solidFill>
                  <a:schemeClr val="tx1"/>
                </a:solidFill>
                <a:effectLst/>
                <a:latin typeface="Times New Roman" pitchFamily="18" charset="0"/>
                <a:cs typeface="Times New Roman" pitchFamily="18" charset="0"/>
              </a:rPr>
              <a:t>and</a:t>
            </a: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 Make an Abstract</a:t>
            </a:r>
          </a:p>
          <a:p>
            <a:pPr marL="0" marR="0" lvl="0" indent="0" algn="ctr" defTabSz="914400" rtl="0" eaLnBrk="1" fontAlgn="base" latinLnBrk="0" hangingPunct="1">
              <a:lnSpc>
                <a:spcPct val="100000"/>
              </a:lnSpc>
              <a:spcBef>
                <a:spcPct val="0"/>
              </a:spcBef>
              <a:buClrTx/>
              <a:buSzTx/>
              <a:buFontTx/>
              <a:buNone/>
              <a:tabLst/>
            </a:pPr>
            <a:endParaRPr kumimoji="0" lang="en-US" sz="600" b="1" i="1" u="none" strike="noStrike" cap="none" normalizeH="0" baseline="0" dirty="0" smtClean="0">
              <a:ln>
                <a:noFill/>
              </a:ln>
              <a:solidFill>
                <a:schemeClr val="tx1"/>
              </a:solidFill>
              <a:effectLst/>
              <a:latin typeface="Times New Roman" pitchFamily="18" charset="0"/>
              <a:cs typeface="Times New Roman" pitchFamily="18" charset="0"/>
            </a:endParaRPr>
          </a:p>
          <a:p>
            <a:pPr algn="ctr" fontAlgn="base">
              <a:spcBef>
                <a:spcPct val="0"/>
              </a:spcBef>
            </a:pPr>
            <a:r>
              <a:rPr lang="en-US" sz="1400" dirty="0" err="1">
                <a:latin typeface="Times New Roman" pitchFamily="18" charset="0"/>
                <a:cs typeface="Times New Roman" pitchFamily="18" charset="0"/>
              </a:rPr>
              <a:t>ThinkSheet</a:t>
            </a:r>
            <a:r>
              <a:rPr lang="en-US" sz="1400" dirty="0">
                <a:latin typeface="Times New Roman" pitchFamily="18" charset="0"/>
                <a:cs typeface="Times New Roman" pitchFamily="18" charset="0"/>
              </a:rPr>
              <a:t> for </a:t>
            </a:r>
            <a:r>
              <a:rPr lang="en-US" sz="1400" u="sng" dirty="0">
                <a:latin typeface="Times New Roman" pitchFamily="18" charset="0"/>
                <a:cs typeface="Times New Roman" pitchFamily="18" charset="0"/>
              </a:rPr>
              <a:t>Synthesizing Along the Way</a:t>
            </a:r>
            <a:r>
              <a:rPr lang="en-US" sz="1400" dirty="0">
                <a:latin typeface="Times New Roman" pitchFamily="18" charset="0"/>
                <a:cs typeface="Times New Roman" pitchFamily="18" charset="0"/>
              </a:rPr>
              <a:t> and </a:t>
            </a:r>
            <a:r>
              <a:rPr lang="en-US" sz="1400" u="sng" dirty="0">
                <a:latin typeface="Times New Roman" pitchFamily="18" charset="0"/>
                <a:cs typeface="Times New Roman" pitchFamily="18" charset="0"/>
              </a:rPr>
              <a:t>Synthesizing After—Parts to Whole</a:t>
            </a:r>
            <a:endParaRPr lang="en-US" sz="1400"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0" name="Rectangle 69"/>
          <p:cNvSpPr/>
          <p:nvPr/>
        </p:nvSpPr>
        <p:spPr>
          <a:xfrm>
            <a:off x="4648200" y="5344078"/>
            <a:ext cx="1377897" cy="1015663"/>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u="sng" dirty="0" smtClean="0">
              <a:solidFill>
                <a:srgbClr val="FF0000"/>
              </a:solidFill>
            </a:endParaRPr>
          </a:p>
          <a:p>
            <a:pPr algn="ctr"/>
            <a:r>
              <a:rPr lang="en-US" sz="1000" b="1" u="sng" dirty="0" smtClean="0">
                <a:solidFill>
                  <a:schemeClr val="tx1"/>
                </a:solidFill>
              </a:rPr>
              <a:t>Note</a:t>
            </a:r>
            <a:r>
              <a:rPr lang="en-US" sz="1000" dirty="0" smtClean="0">
                <a:solidFill>
                  <a:schemeClr val="tx1"/>
                </a:solidFill>
              </a:rPr>
              <a:t> </a:t>
            </a:r>
            <a:r>
              <a:rPr lang="en-US" sz="1000" dirty="0">
                <a:solidFill>
                  <a:schemeClr val="tx1"/>
                </a:solidFill>
              </a:rPr>
              <a:t>– </a:t>
            </a:r>
            <a:r>
              <a:rPr lang="en-US" sz="1000" dirty="0" smtClean="0">
                <a:solidFill>
                  <a:schemeClr val="tx1"/>
                </a:solidFill>
              </a:rPr>
              <a:t>I </a:t>
            </a:r>
            <a:r>
              <a:rPr lang="en-US" sz="1000" dirty="0">
                <a:solidFill>
                  <a:schemeClr val="tx1"/>
                </a:solidFill>
              </a:rPr>
              <a:t>did </a:t>
            </a:r>
            <a:r>
              <a:rPr lang="en-US" sz="1000" i="1" dirty="0" smtClean="0">
                <a:solidFill>
                  <a:schemeClr val="tx1"/>
                </a:solidFill>
              </a:rPr>
              <a:t>Telegrams </a:t>
            </a:r>
            <a:r>
              <a:rPr lang="en-US" sz="1000" dirty="0" smtClean="0">
                <a:solidFill>
                  <a:schemeClr val="tx1"/>
                </a:solidFill>
              </a:rPr>
              <a:t>for five sub-sections </a:t>
            </a:r>
            <a:r>
              <a:rPr lang="en-US" sz="1000" dirty="0">
                <a:solidFill>
                  <a:schemeClr val="tx1"/>
                </a:solidFill>
              </a:rPr>
              <a:t>for </a:t>
            </a:r>
            <a:r>
              <a:rPr lang="en-US" sz="1000" u="sng" dirty="0">
                <a:solidFill>
                  <a:schemeClr val="tx1"/>
                </a:solidFill>
              </a:rPr>
              <a:t>Section </a:t>
            </a:r>
            <a:r>
              <a:rPr lang="en-US" sz="1000" dirty="0" smtClean="0">
                <a:solidFill>
                  <a:schemeClr val="tx1"/>
                </a:solidFill>
              </a:rPr>
              <a:t>3, three of</a:t>
            </a:r>
            <a:r>
              <a:rPr lang="en-US" sz="1000" u="sng" dirty="0">
                <a:solidFill>
                  <a:schemeClr val="tx1"/>
                </a:solidFill>
              </a:rPr>
              <a:t>4</a:t>
            </a:r>
            <a:r>
              <a:rPr lang="en-US" sz="1000" dirty="0">
                <a:solidFill>
                  <a:schemeClr val="tx1"/>
                </a:solidFill>
              </a:rPr>
              <a:t>, four for </a:t>
            </a:r>
            <a:r>
              <a:rPr lang="en-US" sz="1000" u="sng" dirty="0">
                <a:solidFill>
                  <a:schemeClr val="tx1"/>
                </a:solidFill>
              </a:rPr>
              <a:t>5</a:t>
            </a:r>
            <a:r>
              <a:rPr lang="en-US" sz="1000" dirty="0">
                <a:solidFill>
                  <a:schemeClr val="tx1"/>
                </a:solidFill>
              </a:rPr>
              <a:t>, and three for </a:t>
            </a:r>
            <a:r>
              <a:rPr lang="en-US" sz="1000" u="sng" dirty="0">
                <a:solidFill>
                  <a:schemeClr val="tx1"/>
                </a:solidFill>
              </a:rPr>
              <a:t>6</a:t>
            </a:r>
            <a:r>
              <a:rPr lang="en-US" sz="1000" dirty="0">
                <a:solidFill>
                  <a:schemeClr val="tx1"/>
                </a:solidFill>
              </a:rPr>
              <a:t> </a:t>
            </a:r>
            <a:r>
              <a:rPr lang="en-US" sz="1000" dirty="0" smtClean="0">
                <a:solidFill>
                  <a:schemeClr val="tx1"/>
                </a:solidFill>
              </a:rPr>
              <a:t>(</a:t>
            </a:r>
            <a:r>
              <a:rPr lang="en-US" sz="1000" dirty="0">
                <a:solidFill>
                  <a:schemeClr val="tx1"/>
                </a:solidFill>
              </a:rPr>
              <a:t>none shown here)</a:t>
            </a:r>
          </a:p>
          <a:p>
            <a:pPr algn="ctr"/>
            <a:r>
              <a:rPr lang="en-US" sz="1000" dirty="0" smtClean="0">
                <a:solidFill>
                  <a:schemeClr val="tx1"/>
                </a:solidFill>
              </a:rPr>
              <a:t> </a:t>
            </a:r>
            <a:endParaRPr lang="en-US" sz="1000" dirty="0">
              <a:solidFill>
                <a:schemeClr val="tx1"/>
              </a:solidFill>
            </a:endParaRPr>
          </a:p>
        </p:txBody>
      </p:sp>
      <p:sp>
        <p:nvSpPr>
          <p:cNvPr id="62" name="Oval Callout 61"/>
          <p:cNvSpPr/>
          <p:nvPr/>
        </p:nvSpPr>
        <p:spPr>
          <a:xfrm>
            <a:off x="3605043" y="1813920"/>
            <a:ext cx="4343400" cy="4083737"/>
          </a:xfrm>
          <a:prstGeom prst="wedgeEllipseCallout">
            <a:avLst>
              <a:gd name="adj1" fmla="val -62503"/>
              <a:gd name="adj2" fmla="val -51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It is best used for whole books or multiple texts and can be several pages long.  I use it for book reports or a synthesis of a review of the literature on a topic. </a:t>
            </a:r>
            <a:endParaRPr lang="en-US" sz="2400" i="1" dirty="0">
              <a:solidFill>
                <a:srgbClr val="0000CC"/>
              </a:solidFill>
            </a:endParaRPr>
          </a:p>
        </p:txBody>
      </p:sp>
    </p:spTree>
    <p:extLst>
      <p:ext uri="{BB962C8B-B14F-4D97-AF65-F5344CB8AC3E}">
        <p14:creationId xmlns:p14="http://schemas.microsoft.com/office/powerpoint/2010/main" val="197162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10" y="2823047"/>
            <a:ext cx="15164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Callout 4"/>
          <p:cNvSpPr/>
          <p:nvPr/>
        </p:nvSpPr>
        <p:spPr>
          <a:xfrm>
            <a:off x="2266424" y="1905000"/>
            <a:ext cx="3430937" cy="2591416"/>
          </a:xfrm>
          <a:prstGeom prst="wedgeEllipseCallout">
            <a:avLst>
              <a:gd name="adj1" fmla="val -70783"/>
              <a:gd name="adj2" fmla="val 2066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For now, practice using these </a:t>
            </a:r>
            <a:r>
              <a:rPr lang="en-US" sz="2400" b="1" i="1" dirty="0" smtClean="0">
                <a:solidFill>
                  <a:srgbClr val="0000CC"/>
                </a:solidFill>
              </a:rPr>
              <a:t>two strategies</a:t>
            </a:r>
            <a:r>
              <a:rPr lang="en-US" sz="2400" dirty="0">
                <a:solidFill>
                  <a:srgbClr val="0000CC"/>
                </a:solidFill>
              </a:rPr>
              <a:t> </a:t>
            </a:r>
            <a:r>
              <a:rPr lang="en-US" sz="2400" dirty="0" smtClean="0">
                <a:solidFill>
                  <a:srgbClr val="0000CC"/>
                </a:solidFill>
              </a:rPr>
              <a:t>together on another textbook.</a:t>
            </a:r>
            <a:endParaRPr lang="en-US" sz="2400" i="1" dirty="0">
              <a:solidFill>
                <a:srgbClr val="0000CC"/>
              </a:solidFill>
            </a:endParaRPr>
          </a:p>
        </p:txBody>
      </p:sp>
      <p:sp>
        <p:nvSpPr>
          <p:cNvPr id="7" name="Oval Callout 6"/>
          <p:cNvSpPr/>
          <p:nvPr/>
        </p:nvSpPr>
        <p:spPr>
          <a:xfrm>
            <a:off x="2590800" y="1513730"/>
            <a:ext cx="6378992" cy="3373955"/>
          </a:xfrm>
          <a:prstGeom prst="wedgeEllipseCallout">
            <a:avLst>
              <a:gd name="adj1" fmla="val -68793"/>
              <a:gd name="adj2" fmla="val 1569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You can certainly </a:t>
            </a:r>
            <a:r>
              <a:rPr lang="en-US" sz="2400" b="1" i="1" dirty="0" smtClean="0">
                <a:solidFill>
                  <a:srgbClr val="0000CC"/>
                </a:solidFill>
              </a:rPr>
              <a:t>Make an Abstract </a:t>
            </a:r>
            <a:r>
              <a:rPr lang="en-US" sz="2400" dirty="0" smtClean="0">
                <a:solidFill>
                  <a:srgbClr val="0000CC"/>
                </a:solidFill>
              </a:rPr>
              <a:t>without using </a:t>
            </a:r>
            <a:r>
              <a:rPr lang="en-US" sz="2400" i="1" dirty="0" smtClean="0">
                <a:solidFill>
                  <a:srgbClr val="0000CC"/>
                </a:solidFill>
              </a:rPr>
              <a:t>Telegrams, </a:t>
            </a:r>
            <a:r>
              <a:rPr lang="en-US" sz="2400" dirty="0" smtClean="0">
                <a:solidFill>
                  <a:srgbClr val="0000CC"/>
                </a:solidFill>
              </a:rPr>
              <a:t>but doing so at first helps you learn to synthesize an entire text because you have already synthesized the important information along the way with your </a:t>
            </a:r>
            <a:r>
              <a:rPr lang="en-US" sz="2400" i="1" dirty="0" smtClean="0">
                <a:solidFill>
                  <a:srgbClr val="0000CC"/>
                </a:solidFill>
              </a:rPr>
              <a:t>Telegrams</a:t>
            </a:r>
            <a:r>
              <a:rPr lang="en-US" sz="2400" dirty="0" smtClean="0">
                <a:solidFill>
                  <a:srgbClr val="0000CC"/>
                </a:solidFill>
              </a:rPr>
              <a:t>.</a:t>
            </a:r>
            <a:endParaRPr lang="en-US" sz="2400" i="1" dirty="0">
              <a:solidFill>
                <a:srgbClr val="0000CC"/>
              </a:solidFill>
            </a:endParaRPr>
          </a:p>
        </p:txBody>
      </p:sp>
      <p:sp>
        <p:nvSpPr>
          <p:cNvPr id="11" name="Oval Callout 10"/>
          <p:cNvSpPr/>
          <p:nvPr/>
        </p:nvSpPr>
        <p:spPr>
          <a:xfrm>
            <a:off x="2381693" y="1600200"/>
            <a:ext cx="4171507" cy="3429000"/>
          </a:xfrm>
          <a:prstGeom prst="wedgeEllipseCallout">
            <a:avLst>
              <a:gd name="adj1" fmla="val -70022"/>
              <a:gd name="adj2" fmla="val 1259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smtClean="0">
                <a:solidFill>
                  <a:srgbClr val="0000CC"/>
                </a:solidFill>
              </a:rPr>
              <a:t>Good Luck!</a:t>
            </a:r>
            <a:endParaRPr lang="en-US" sz="3600" b="1" i="1" dirty="0">
              <a:solidFill>
                <a:srgbClr val="0000CC"/>
              </a:solidFill>
            </a:endParaRPr>
          </a:p>
        </p:txBody>
      </p:sp>
      <p:pic>
        <p:nvPicPr>
          <p:cNvPr id="6" name="Content Placeholder 5" descr="9 ThSh Telegram &amp; Abstract.pdf - Adobe Reader"/>
          <p:cNvPicPr>
            <a:picLocks noGrp="1" noChangeAspect="1"/>
          </p:cNvPicPr>
          <p:nvPr>
            <p:ph idx="1"/>
          </p:nvPr>
        </p:nvPicPr>
        <p:blipFill rotWithShape="1">
          <a:blip r:embed="rId3">
            <a:extLst>
              <a:ext uri="{28A0092B-C50C-407E-A947-70E740481C1C}">
                <a14:useLocalDpi xmlns:a14="http://schemas.microsoft.com/office/drawing/2010/main" val="0"/>
              </a:ext>
            </a:extLst>
          </a:blip>
          <a:srcRect l="12382" t="12927" r="27327" b="6581"/>
          <a:stretch/>
        </p:blipFill>
        <p:spPr>
          <a:xfrm>
            <a:off x="3981892" y="2944967"/>
            <a:ext cx="4961828" cy="3566160"/>
          </a:xfrm>
        </p:spPr>
      </p:pic>
      <p:sp>
        <p:nvSpPr>
          <p:cNvPr id="12" name="Oval Callout 11"/>
          <p:cNvSpPr/>
          <p:nvPr/>
        </p:nvSpPr>
        <p:spPr>
          <a:xfrm>
            <a:off x="2015813" y="570411"/>
            <a:ext cx="4171507" cy="3429000"/>
          </a:xfrm>
          <a:prstGeom prst="wedgeEllipseCallout">
            <a:avLst>
              <a:gd name="adj1" fmla="val -63446"/>
              <a:gd name="adj2" fmla="val 3583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Do use the Synthesizing </a:t>
            </a:r>
            <a:r>
              <a:rPr lang="en-US" sz="2400" dirty="0" err="1" smtClean="0">
                <a:solidFill>
                  <a:srgbClr val="0000CC"/>
                </a:solidFill>
              </a:rPr>
              <a:t>Thinksheet</a:t>
            </a:r>
            <a:r>
              <a:rPr lang="en-US" sz="2400" dirty="0" smtClean="0">
                <a:solidFill>
                  <a:srgbClr val="0000CC"/>
                </a:solidFill>
              </a:rPr>
              <a:t> as part of your first practice.</a:t>
            </a:r>
            <a:endParaRPr lang="en-US" sz="2400" i="1" dirty="0">
              <a:solidFill>
                <a:srgbClr val="0000CC"/>
              </a:solidFill>
            </a:endParaRPr>
          </a:p>
        </p:txBody>
      </p:sp>
    </p:spTree>
    <p:extLst>
      <p:ext uri="{BB962C8B-B14F-4D97-AF65-F5344CB8AC3E}">
        <p14:creationId xmlns:p14="http://schemas.microsoft.com/office/powerpoint/2010/main" val="237310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61639">
            <a:off x="5693986" y="1924900"/>
            <a:ext cx="3638320" cy="44554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551" y="1905000"/>
            <a:ext cx="4020669" cy="5029200"/>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1649" y="2261461"/>
            <a:ext cx="3445707" cy="4267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4439" y="2819400"/>
            <a:ext cx="3908175" cy="4846396"/>
          </a:xfrm>
          <a:prstGeom prst="rect">
            <a:avLst/>
          </a:prstGeom>
        </p:spPr>
      </p:pic>
      <p:pic>
        <p:nvPicPr>
          <p:cNvPr id="6" name="Content Placeholder 5" descr="Screen Clipping"/>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976351" y="3276600"/>
            <a:ext cx="3610135" cy="45259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838200"/>
            <a:ext cx="15164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Callout 11"/>
          <p:cNvSpPr/>
          <p:nvPr/>
        </p:nvSpPr>
        <p:spPr>
          <a:xfrm>
            <a:off x="2209800" y="182548"/>
            <a:ext cx="6324600" cy="3779852"/>
          </a:xfrm>
          <a:prstGeom prst="wedgeEllipseCallout">
            <a:avLst>
              <a:gd name="adj1" fmla="val -66504"/>
              <a:gd name="adj2" fmla="val 3101"/>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smtClean="0">
                <a:solidFill>
                  <a:srgbClr val="0000CC"/>
                </a:solidFill>
              </a:rPr>
              <a:t>So I did </a:t>
            </a:r>
            <a:r>
              <a:rPr lang="en-US" dirty="0" smtClean="0">
                <a:solidFill>
                  <a:srgbClr val="0000CC"/>
                </a:solidFill>
              </a:rPr>
              <a:t>three BEFORE strategies for this</a:t>
            </a:r>
            <a:r>
              <a:rPr lang="en-US" dirty="0" smtClean="0">
                <a:solidFill>
                  <a:srgbClr val="0000CC"/>
                </a:solidFill>
              </a:rPr>
              <a:t> text:</a:t>
            </a:r>
            <a:r>
              <a:rPr lang="en-US" dirty="0" smtClean="0">
                <a:solidFill>
                  <a:srgbClr val="0000CC"/>
                </a:solidFill>
              </a:rPr>
              <a:t> </a:t>
            </a:r>
            <a:endParaRPr lang="en-US" dirty="0" smtClean="0">
              <a:solidFill>
                <a:srgbClr val="0000CC"/>
              </a:solidFill>
            </a:endParaRPr>
          </a:p>
          <a:p>
            <a:r>
              <a:rPr lang="en-US" dirty="0" smtClean="0">
                <a:solidFill>
                  <a:srgbClr val="0000CC"/>
                </a:solidFill>
              </a:rPr>
              <a:t>(1) a </a:t>
            </a:r>
            <a:r>
              <a:rPr lang="en-US" i="1" dirty="0">
                <a:solidFill>
                  <a:schemeClr val="tx1"/>
                </a:solidFill>
              </a:rPr>
              <a:t>S</a:t>
            </a:r>
            <a:r>
              <a:rPr lang="en-US" i="1" dirty="0" smtClean="0">
                <a:solidFill>
                  <a:schemeClr val="tx1"/>
                </a:solidFill>
              </a:rPr>
              <a:t>keleton</a:t>
            </a:r>
            <a:r>
              <a:rPr lang="en-US" dirty="0" smtClean="0">
                <a:solidFill>
                  <a:srgbClr val="0000CC"/>
                </a:solidFill>
              </a:rPr>
              <a:t> of the chapter to remind me of the chapter’s structure,</a:t>
            </a:r>
          </a:p>
          <a:p>
            <a:r>
              <a:rPr lang="en-US" dirty="0" smtClean="0">
                <a:solidFill>
                  <a:srgbClr val="0000CC"/>
                </a:solidFill>
              </a:rPr>
              <a:t>(2) </a:t>
            </a:r>
            <a:r>
              <a:rPr lang="en-US" i="1" dirty="0" smtClean="0">
                <a:solidFill>
                  <a:schemeClr val="tx1"/>
                </a:solidFill>
              </a:rPr>
              <a:t>T.H.I.E.V.V.E.S. with Snatches </a:t>
            </a:r>
            <a:r>
              <a:rPr lang="en-US" dirty="0" smtClean="0">
                <a:solidFill>
                  <a:srgbClr val="0000CC"/>
                </a:solidFill>
              </a:rPr>
              <a:t>to see what I will be </a:t>
            </a:r>
            <a:r>
              <a:rPr lang="en-US" dirty="0" smtClean="0">
                <a:solidFill>
                  <a:srgbClr val="0000CC"/>
                </a:solidFill>
              </a:rPr>
              <a:t>learning and to build my anticipation, and</a:t>
            </a:r>
            <a:endParaRPr lang="en-US" i="1" dirty="0" smtClean="0">
              <a:solidFill>
                <a:srgbClr val="0000CC"/>
              </a:solidFill>
            </a:endParaRPr>
          </a:p>
          <a:p>
            <a:r>
              <a:rPr lang="en-US" dirty="0" smtClean="0">
                <a:solidFill>
                  <a:srgbClr val="0000CC"/>
                </a:solidFill>
              </a:rPr>
              <a:t>(3) </a:t>
            </a:r>
            <a:r>
              <a:rPr lang="en-US" i="1" dirty="0" smtClean="0">
                <a:solidFill>
                  <a:schemeClr val="tx1"/>
                </a:solidFill>
              </a:rPr>
              <a:t>Launch</a:t>
            </a:r>
            <a:r>
              <a:rPr lang="en-US" i="1" dirty="0" smtClean="0">
                <a:solidFill>
                  <a:srgbClr val="0000CC"/>
                </a:solidFill>
              </a:rPr>
              <a:t> </a:t>
            </a:r>
            <a:r>
              <a:rPr lang="en-US" dirty="0" smtClean="0">
                <a:solidFill>
                  <a:srgbClr val="0000CC"/>
                </a:solidFill>
              </a:rPr>
              <a:t>to form my purpose for what I want to learn before leaving this text.</a:t>
            </a:r>
            <a:endParaRPr lang="en-US" i="1" dirty="0" smtClean="0">
              <a:solidFill>
                <a:srgbClr val="0000CC"/>
              </a:solidFill>
            </a:endParaRPr>
          </a:p>
        </p:txBody>
      </p:sp>
    </p:spTree>
    <p:extLst>
      <p:ext uri="{BB962C8B-B14F-4D97-AF65-F5344CB8AC3E}">
        <p14:creationId xmlns:p14="http://schemas.microsoft.com/office/powerpoint/2010/main" val="135792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0" end="0"/>
                                            </p:txEl>
                                          </p:spTgt>
                                        </p:tgtEl>
                                        <p:attrNameLst>
                                          <p:attrName>ppt_c</p:attrName>
                                        </p:attrNameLst>
                                      </p:cBhvr>
                                      <p:to>
                                        <a:srgbClr val="B2B2B2"/>
                                      </p:to>
                                    </p:animClr>
                                  </p:sub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 end="1"/>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2" end="2"/>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61639">
            <a:off x="5693986" y="1924900"/>
            <a:ext cx="3638320" cy="44554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551" y="1905000"/>
            <a:ext cx="4020669" cy="5029200"/>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1649" y="2261461"/>
            <a:ext cx="3445707" cy="4267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4439" y="2819400"/>
            <a:ext cx="3908175" cy="4846396"/>
          </a:xfrm>
          <a:prstGeom prst="rect">
            <a:avLst/>
          </a:prstGeom>
        </p:spPr>
      </p:pic>
      <p:pic>
        <p:nvPicPr>
          <p:cNvPr id="6" name="Content Placeholder 5" descr="Screen Clipping"/>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976351" y="3276600"/>
            <a:ext cx="3610135" cy="45259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838200"/>
            <a:ext cx="15164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Callout 11"/>
          <p:cNvSpPr/>
          <p:nvPr/>
        </p:nvSpPr>
        <p:spPr>
          <a:xfrm>
            <a:off x="2057400" y="0"/>
            <a:ext cx="6172200" cy="5562600"/>
          </a:xfrm>
          <a:prstGeom prst="wedgeEllipseCallout">
            <a:avLst>
              <a:gd name="adj1" fmla="val -64179"/>
              <a:gd name="adj2" fmla="val -18863"/>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200" dirty="0" smtClean="0">
                <a:solidFill>
                  <a:srgbClr val="0000CC"/>
                </a:solidFill>
              </a:rPr>
              <a:t>Based on these pre-reading strategies, I have formed these purposes:</a:t>
            </a:r>
          </a:p>
          <a:p>
            <a:pPr marL="342900" indent="-342900">
              <a:buAutoNum type="arabicPeriod"/>
            </a:pPr>
            <a:endParaRPr lang="en-US" sz="2000" dirty="0" smtClean="0">
              <a:solidFill>
                <a:srgbClr val="0000CC"/>
              </a:solidFill>
            </a:endParaRPr>
          </a:p>
          <a:p>
            <a:pPr marL="342900" indent="-342900">
              <a:buAutoNum type="arabicPeriod"/>
            </a:pPr>
            <a:r>
              <a:rPr lang="en-US" sz="2000" dirty="0" smtClean="0">
                <a:solidFill>
                  <a:srgbClr val="0000CC"/>
                </a:solidFill>
              </a:rPr>
              <a:t>Describe the views that led to the formation of two political parties.</a:t>
            </a:r>
          </a:p>
          <a:p>
            <a:pPr marL="342900" indent="-342900">
              <a:buAutoNum type="arabicPeriod"/>
            </a:pPr>
            <a:endParaRPr lang="en-US" sz="2000" dirty="0" smtClean="0">
              <a:solidFill>
                <a:srgbClr val="0000CC"/>
              </a:solidFill>
            </a:endParaRPr>
          </a:p>
          <a:p>
            <a:pPr marL="342900" indent="-342900">
              <a:buAutoNum type="arabicPeriod"/>
            </a:pPr>
            <a:r>
              <a:rPr lang="en-US" sz="2000" dirty="0" smtClean="0">
                <a:solidFill>
                  <a:srgbClr val="0000CC"/>
                </a:solidFill>
              </a:rPr>
              <a:t>Explain how elections are to occur according to the </a:t>
            </a:r>
            <a:r>
              <a:rPr lang="en-US" sz="2000" dirty="0">
                <a:solidFill>
                  <a:srgbClr val="0000CC"/>
                </a:solidFill>
              </a:rPr>
              <a:t>C</a:t>
            </a:r>
            <a:r>
              <a:rPr lang="en-US" sz="2000" dirty="0" smtClean="0">
                <a:solidFill>
                  <a:srgbClr val="0000CC"/>
                </a:solidFill>
              </a:rPr>
              <a:t>onstitution for the House of Representatives, the Senate, the President, and the Supreme Court Justices.</a:t>
            </a:r>
          </a:p>
        </p:txBody>
      </p:sp>
    </p:spTree>
    <p:extLst>
      <p:ext uri="{BB962C8B-B14F-4D97-AF65-F5344CB8AC3E}">
        <p14:creationId xmlns:p14="http://schemas.microsoft.com/office/powerpoint/2010/main" val="89140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15164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Callout 6"/>
          <p:cNvSpPr/>
          <p:nvPr/>
        </p:nvSpPr>
        <p:spPr>
          <a:xfrm>
            <a:off x="2023654" y="723014"/>
            <a:ext cx="6553200" cy="4191000"/>
          </a:xfrm>
          <a:prstGeom prst="wedgeEllipseCallout">
            <a:avLst>
              <a:gd name="adj1" fmla="val -59405"/>
              <a:gd name="adj2" fmla="val 533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smtClean="0">
                <a:solidFill>
                  <a:srgbClr val="0000CC"/>
                </a:solidFill>
              </a:rPr>
              <a:t>From the Handbook, I learned the value of synthesizing along the way.  </a:t>
            </a:r>
          </a:p>
          <a:p>
            <a:pPr algn="ctr"/>
            <a:endParaRPr lang="en-US" sz="2200" dirty="0">
              <a:solidFill>
                <a:srgbClr val="0000CC"/>
              </a:solidFill>
            </a:endParaRPr>
          </a:p>
          <a:p>
            <a:pPr algn="ctr"/>
            <a:r>
              <a:rPr lang="en-US" sz="2200" dirty="0" smtClean="0">
                <a:solidFill>
                  <a:srgbClr val="0000CC"/>
                </a:solidFill>
              </a:rPr>
              <a:t>I now need to decide where to pause to download.  Many of the ideas in this chapter are familiar to me, so I will probably pause only at the end of sections.  </a:t>
            </a:r>
          </a:p>
        </p:txBody>
      </p:sp>
      <p:sp>
        <p:nvSpPr>
          <p:cNvPr id="8" name="Oval Callout 7"/>
          <p:cNvSpPr/>
          <p:nvPr/>
        </p:nvSpPr>
        <p:spPr>
          <a:xfrm>
            <a:off x="2362200" y="827416"/>
            <a:ext cx="6553200" cy="4191000"/>
          </a:xfrm>
          <a:prstGeom prst="wedgeEllipseCallout">
            <a:avLst>
              <a:gd name="adj1" fmla="val -60378"/>
              <a:gd name="adj2" fmla="val -583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smtClean="0">
                <a:solidFill>
                  <a:srgbClr val="0000CC"/>
                </a:solidFill>
              </a:rPr>
              <a:t>However, </a:t>
            </a:r>
            <a:r>
              <a:rPr lang="en-US" sz="2400" dirty="0" smtClean="0">
                <a:solidFill>
                  <a:srgbClr val="0000CC"/>
                </a:solidFill>
              </a:rPr>
              <a:t>for </a:t>
            </a:r>
            <a:r>
              <a:rPr lang="en-US" sz="2400" dirty="0">
                <a:solidFill>
                  <a:srgbClr val="0000CC"/>
                </a:solidFill>
              </a:rPr>
              <a:t>the parts </a:t>
            </a:r>
            <a:r>
              <a:rPr lang="en-US" sz="2400" dirty="0" smtClean="0">
                <a:solidFill>
                  <a:srgbClr val="0000CC"/>
                </a:solidFill>
              </a:rPr>
              <a:t>that are new </a:t>
            </a:r>
            <a:r>
              <a:rPr lang="en-US" sz="2400" dirty="0">
                <a:solidFill>
                  <a:srgbClr val="0000CC"/>
                </a:solidFill>
              </a:rPr>
              <a:t>to </a:t>
            </a:r>
            <a:r>
              <a:rPr lang="en-US" sz="2400" dirty="0" smtClean="0">
                <a:solidFill>
                  <a:srgbClr val="0000CC"/>
                </a:solidFill>
              </a:rPr>
              <a:t>me and harder to understand, </a:t>
            </a:r>
            <a:r>
              <a:rPr lang="en-US" sz="2400" dirty="0">
                <a:solidFill>
                  <a:srgbClr val="0000CC"/>
                </a:solidFill>
              </a:rPr>
              <a:t>I </a:t>
            </a:r>
            <a:r>
              <a:rPr lang="en-US" sz="2400" dirty="0" smtClean="0">
                <a:solidFill>
                  <a:srgbClr val="0000CC"/>
                </a:solidFill>
              </a:rPr>
              <a:t>will </a:t>
            </a:r>
            <a:r>
              <a:rPr lang="en-US" sz="2400" dirty="0">
                <a:solidFill>
                  <a:srgbClr val="0000CC"/>
                </a:solidFill>
              </a:rPr>
              <a:t>stop </a:t>
            </a:r>
            <a:r>
              <a:rPr lang="en-US" sz="2400" dirty="0" smtClean="0">
                <a:solidFill>
                  <a:srgbClr val="0000CC"/>
                </a:solidFill>
              </a:rPr>
              <a:t>more often, perhaps at </a:t>
            </a:r>
            <a:r>
              <a:rPr lang="en-US" sz="2400" dirty="0">
                <a:solidFill>
                  <a:srgbClr val="0000CC"/>
                </a:solidFill>
              </a:rPr>
              <a:t>the end of </a:t>
            </a:r>
            <a:r>
              <a:rPr lang="en-US" sz="2400" dirty="0" smtClean="0">
                <a:solidFill>
                  <a:srgbClr val="0000CC"/>
                </a:solidFill>
              </a:rPr>
              <a:t>a couple of paragraphs or even a single paragraph.  </a:t>
            </a:r>
          </a:p>
          <a:p>
            <a:pPr algn="ctr"/>
            <a:endParaRPr lang="en-US" sz="2400" dirty="0">
              <a:solidFill>
                <a:srgbClr val="0000CC"/>
              </a:solidFill>
            </a:endParaRPr>
          </a:p>
          <a:p>
            <a:pPr algn="ctr"/>
            <a:r>
              <a:rPr lang="en-US" sz="2000" dirty="0" smtClean="0">
                <a:solidFill>
                  <a:srgbClr val="0000CC"/>
                </a:solidFill>
              </a:rPr>
              <a:t>In some parts of texts that are really hard for me, I have stopped to synthesize at the end of a single sentence!   </a:t>
            </a:r>
          </a:p>
        </p:txBody>
      </p:sp>
      <p:sp>
        <p:nvSpPr>
          <p:cNvPr id="9" name="Oval Callout 8"/>
          <p:cNvSpPr/>
          <p:nvPr/>
        </p:nvSpPr>
        <p:spPr>
          <a:xfrm>
            <a:off x="2362200" y="1066800"/>
            <a:ext cx="5867400" cy="3694814"/>
          </a:xfrm>
          <a:prstGeom prst="wedgeEllipseCallout">
            <a:avLst>
              <a:gd name="adj1" fmla="val -60378"/>
              <a:gd name="adj2" fmla="val -583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smtClean="0">
                <a:solidFill>
                  <a:srgbClr val="0000CC"/>
                </a:solidFill>
              </a:rPr>
              <a:t>  </a:t>
            </a:r>
            <a:r>
              <a:rPr lang="en-US" sz="2000" dirty="0" smtClean="0">
                <a:solidFill>
                  <a:srgbClr val="0000CC"/>
                </a:solidFill>
              </a:rPr>
              <a:t>With </a:t>
            </a:r>
            <a:r>
              <a:rPr lang="en-US" sz="2000" b="1" i="1" dirty="0" smtClean="0">
                <a:solidFill>
                  <a:srgbClr val="0000CC"/>
                </a:solidFill>
              </a:rPr>
              <a:t>Telegram</a:t>
            </a:r>
            <a:r>
              <a:rPr lang="en-US" sz="2000" dirty="0" smtClean="0">
                <a:solidFill>
                  <a:srgbClr val="0000CC"/>
                </a:solidFill>
              </a:rPr>
              <a:t>, I demand of myself that I understand and can state what I just </a:t>
            </a:r>
            <a:r>
              <a:rPr lang="en-US" sz="2000" dirty="0" smtClean="0">
                <a:solidFill>
                  <a:srgbClr val="0000CC"/>
                </a:solidFill>
              </a:rPr>
              <a:t>read IF this </a:t>
            </a:r>
            <a:r>
              <a:rPr lang="en-US" sz="2000" dirty="0" smtClean="0">
                <a:solidFill>
                  <a:srgbClr val="0000CC"/>
                </a:solidFill>
              </a:rPr>
              <a:t>section helps me meet my purpose for reading.</a:t>
            </a:r>
          </a:p>
          <a:p>
            <a:pPr algn="ctr"/>
            <a:endParaRPr lang="en-US" sz="2000" dirty="0" smtClean="0">
              <a:solidFill>
                <a:srgbClr val="0000CC"/>
              </a:solidFill>
            </a:endParaRPr>
          </a:p>
          <a:p>
            <a:pPr algn="ctr"/>
            <a:r>
              <a:rPr lang="en-US" dirty="0" smtClean="0">
                <a:solidFill>
                  <a:srgbClr val="0000CC"/>
                </a:solidFill>
              </a:rPr>
              <a:t>To do a </a:t>
            </a:r>
            <a:r>
              <a:rPr lang="en-US" i="1" dirty="0" smtClean="0">
                <a:solidFill>
                  <a:srgbClr val="0000CC"/>
                </a:solidFill>
              </a:rPr>
              <a:t>Telegram</a:t>
            </a:r>
            <a:r>
              <a:rPr lang="en-US" dirty="0" smtClean="0">
                <a:solidFill>
                  <a:srgbClr val="0000CC"/>
                </a:solidFill>
              </a:rPr>
              <a:t>, I pull all the parts of what I just read into a single abbreviated statement, its overall message for me.  Sometimes circling key words  along the way helps me do this.</a:t>
            </a:r>
          </a:p>
        </p:txBody>
      </p:sp>
      <p:sp>
        <p:nvSpPr>
          <p:cNvPr id="11" name="Oval Callout 10"/>
          <p:cNvSpPr/>
          <p:nvPr/>
        </p:nvSpPr>
        <p:spPr>
          <a:xfrm>
            <a:off x="2209800" y="1447800"/>
            <a:ext cx="5867400" cy="3694814"/>
          </a:xfrm>
          <a:prstGeom prst="wedgeEllipseCallout">
            <a:avLst>
              <a:gd name="adj1" fmla="val -60378"/>
              <a:gd name="adj2" fmla="val -583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smtClean="0">
                <a:solidFill>
                  <a:srgbClr val="0000CC"/>
                </a:solidFill>
              </a:rPr>
              <a:t>  </a:t>
            </a:r>
            <a:endParaRPr lang="en-US" dirty="0">
              <a:solidFill>
                <a:srgbClr val="0000CC"/>
              </a:solidFill>
            </a:endParaRPr>
          </a:p>
          <a:p>
            <a:pPr algn="ctr">
              <a:defRPr/>
            </a:pPr>
            <a:r>
              <a:rPr lang="en-US" dirty="0">
                <a:solidFill>
                  <a:srgbClr val="0000CC"/>
                </a:solidFill>
              </a:rPr>
              <a:t>The </a:t>
            </a:r>
            <a:r>
              <a:rPr lang="en-US" i="1" dirty="0">
                <a:solidFill>
                  <a:srgbClr val="0000CC"/>
                </a:solidFill>
              </a:rPr>
              <a:t>Telegram </a:t>
            </a:r>
            <a:r>
              <a:rPr lang="en-US" dirty="0">
                <a:solidFill>
                  <a:srgbClr val="0000CC"/>
                </a:solidFill>
              </a:rPr>
              <a:t>can be a quick phrase.  If I do a good job, everything in that part points to and enhances my phrase,  and later, I can look at the phrase to trigger </a:t>
            </a:r>
            <a:r>
              <a:rPr lang="en-US" dirty="0" smtClean="0">
                <a:solidFill>
                  <a:srgbClr val="0000CC"/>
                </a:solidFill>
              </a:rPr>
              <a:t>my memory </a:t>
            </a:r>
            <a:r>
              <a:rPr lang="en-US" dirty="0">
                <a:solidFill>
                  <a:srgbClr val="0000CC"/>
                </a:solidFill>
              </a:rPr>
              <a:t>of the details, examples, whatever I want to remember, in that part of the text.</a:t>
            </a:r>
          </a:p>
          <a:p>
            <a:pPr algn="ctr"/>
            <a:endParaRPr lang="en-US" dirty="0" smtClean="0">
              <a:solidFill>
                <a:srgbClr val="0000CC"/>
              </a:solidFill>
            </a:endParaRPr>
          </a:p>
        </p:txBody>
      </p:sp>
    </p:spTree>
    <p:extLst>
      <p:ext uri="{BB962C8B-B14F-4D97-AF65-F5344CB8AC3E}">
        <p14:creationId xmlns:p14="http://schemas.microsoft.com/office/powerpoint/2010/main" val="299213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0553"/>
            <a:ext cx="5404649" cy="6858000"/>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320" y="2819400"/>
            <a:ext cx="151648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Callout 7"/>
          <p:cNvSpPr/>
          <p:nvPr/>
        </p:nvSpPr>
        <p:spPr>
          <a:xfrm>
            <a:off x="2496644" y="2209800"/>
            <a:ext cx="5257800" cy="3429000"/>
          </a:xfrm>
          <a:prstGeom prst="wedgeEllipseCallout">
            <a:avLst>
              <a:gd name="adj1" fmla="val -61101"/>
              <a:gd name="adj2" fmla="val -529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smtClean="0">
                <a:solidFill>
                  <a:srgbClr val="0000CC"/>
                </a:solidFill>
              </a:rPr>
              <a:t> </a:t>
            </a:r>
            <a:r>
              <a:rPr lang="en-US" dirty="0" smtClean="0">
                <a:solidFill>
                  <a:srgbClr val="0000CC"/>
                </a:solidFill>
              </a:rPr>
              <a:t> Watch me do </a:t>
            </a:r>
            <a:r>
              <a:rPr lang="en-US" i="1" dirty="0" smtClean="0">
                <a:solidFill>
                  <a:srgbClr val="0000CC"/>
                </a:solidFill>
              </a:rPr>
              <a:t>Telegram. </a:t>
            </a:r>
          </a:p>
          <a:p>
            <a:pPr algn="ctr"/>
            <a:endParaRPr lang="en-US" i="1" dirty="0">
              <a:solidFill>
                <a:srgbClr val="0000CC"/>
              </a:solidFill>
            </a:endParaRPr>
          </a:p>
          <a:p>
            <a:pPr algn="ctr"/>
            <a:r>
              <a:rPr lang="en-US" dirty="0" smtClean="0">
                <a:solidFill>
                  <a:srgbClr val="0000CC"/>
                </a:solidFill>
              </a:rPr>
              <a:t>I have already decided to synthesize at the end of each section, though this may change to shorter segments if needed.  </a:t>
            </a:r>
          </a:p>
          <a:p>
            <a:pPr algn="ctr"/>
            <a:endParaRPr lang="en-US" dirty="0">
              <a:solidFill>
                <a:srgbClr val="0000CC"/>
              </a:solidFill>
            </a:endParaRPr>
          </a:p>
          <a:p>
            <a:pPr algn="ctr"/>
            <a:r>
              <a:rPr lang="en-US" dirty="0" smtClean="0">
                <a:solidFill>
                  <a:srgbClr val="0000CC"/>
                </a:solidFill>
              </a:rPr>
              <a:t>Notice that I</a:t>
            </a:r>
            <a:r>
              <a:rPr lang="en-US" i="1" dirty="0" smtClean="0">
                <a:solidFill>
                  <a:srgbClr val="0000CC"/>
                </a:solidFill>
              </a:rPr>
              <a:t> </a:t>
            </a:r>
            <a:r>
              <a:rPr lang="en-US" dirty="0" smtClean="0">
                <a:solidFill>
                  <a:srgbClr val="0000CC"/>
                </a:solidFill>
              </a:rPr>
              <a:t>place the sticky tabs smack dab in the middle of the last line—to remind me to stop.</a:t>
            </a:r>
          </a:p>
        </p:txBody>
      </p:sp>
      <p:sp>
        <p:nvSpPr>
          <p:cNvPr id="9" name="Rectangle 8"/>
          <p:cNvSpPr/>
          <p:nvPr/>
        </p:nvSpPr>
        <p:spPr>
          <a:xfrm>
            <a:off x="5610447" y="3398447"/>
            <a:ext cx="1676400" cy="1413777"/>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62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0"/>
            <a:ext cx="5457294" cy="6858000"/>
          </a:xfrm>
          <a:prstGeom prst="rect">
            <a:avLst/>
          </a:prstGeom>
        </p:spPr>
      </p:pic>
      <p:sp>
        <p:nvSpPr>
          <p:cNvPr id="11" name="Rectangle 10"/>
          <p:cNvSpPr/>
          <p:nvPr/>
        </p:nvSpPr>
        <p:spPr>
          <a:xfrm>
            <a:off x="5486400" y="3503907"/>
            <a:ext cx="1676400" cy="1413777"/>
          </a:xfrm>
          <a:prstGeom prst="rect">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533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6923</TotalTime>
  <Words>9090</Words>
  <Application>Microsoft Office PowerPoint</Application>
  <PresentationFormat>On-screen Show (4:3)</PresentationFormat>
  <Paragraphs>1752</Paragraphs>
  <Slides>42</Slides>
  <Notes>16</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Telegram &amp; Make an Abstract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 Plummer</dc:creator>
  <cp:lastModifiedBy>Marné B. Isakson</cp:lastModifiedBy>
  <cp:revision>277</cp:revision>
  <dcterms:created xsi:type="dcterms:W3CDTF">2012-11-21T21:26:42Z</dcterms:created>
  <dcterms:modified xsi:type="dcterms:W3CDTF">2015-01-05T21:08:55Z</dcterms:modified>
</cp:coreProperties>
</file>