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258" r:id="rId5"/>
    <p:sldId id="260" r:id="rId6"/>
    <p:sldId id="261" r:id="rId7"/>
    <p:sldId id="291" r:id="rId8"/>
    <p:sldId id="262" r:id="rId9"/>
    <p:sldId id="263" r:id="rId10"/>
    <p:sldId id="268" r:id="rId11"/>
    <p:sldId id="269" r:id="rId12"/>
    <p:sldId id="270" r:id="rId13"/>
    <p:sldId id="264" r:id="rId14"/>
    <p:sldId id="277" r:id="rId15"/>
    <p:sldId id="278" r:id="rId16"/>
    <p:sldId id="279" r:id="rId17"/>
    <p:sldId id="281" r:id="rId18"/>
    <p:sldId id="282" r:id="rId19"/>
    <p:sldId id="280" r:id="rId20"/>
    <p:sldId id="29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33FF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387" autoAdjust="0"/>
  </p:normalViewPr>
  <p:slideViewPr>
    <p:cSldViewPr>
      <p:cViewPr varScale="1">
        <p:scale>
          <a:sx n="56" d="100"/>
          <a:sy n="56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4EA6F8-E690-462B-B104-7FAE72BCD81F}" type="datetimeFigureOut">
              <a:rPr lang="en-US" smtClean="0"/>
              <a:t>1/5/2015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2D7C6-C2BA-4C9D-8D15-E625D06575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079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2D7C6-C2BA-4C9D-8D15-E625D06575F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640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2D7C6-C2BA-4C9D-8D15-E625D06575F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960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2D7C6-C2BA-4C9D-8D15-E625D06575F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287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2D7C6-C2BA-4C9D-8D15-E625D06575F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59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2D7C6-C2BA-4C9D-8D15-E625D06575F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620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</a:t>
            </a:r>
            <a:r>
              <a:rPr lang="en-US" baseline="0" dirty="0" smtClean="0"/>
              <a:t> out Wikipedia – put World Book Encyclopedia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2D7C6-C2BA-4C9D-8D15-E625D06575F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526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2D7C6-C2BA-4C9D-8D15-E625D06575F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047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2D7C6-C2BA-4C9D-8D15-E625D06575F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640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2D7C6-C2BA-4C9D-8D15-E625D06575F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09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1581F-36ED-4C28-9A1D-8AA2DCEEFAE2}" type="datetimeFigureOut">
              <a:rPr lang="en-US" smtClean="0"/>
              <a:t>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31A4-0EA8-4CCB-89A3-62D402E046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130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1581F-36ED-4C28-9A1D-8AA2DCEEFAE2}" type="datetimeFigureOut">
              <a:rPr lang="en-US" smtClean="0"/>
              <a:t>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31A4-0EA8-4CCB-89A3-62D402E046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405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1581F-36ED-4C28-9A1D-8AA2DCEEFAE2}" type="datetimeFigureOut">
              <a:rPr lang="en-US" smtClean="0"/>
              <a:t>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31A4-0EA8-4CCB-89A3-62D402E046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174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1581F-36ED-4C28-9A1D-8AA2DCEEFAE2}" type="datetimeFigureOut">
              <a:rPr lang="en-US" smtClean="0"/>
              <a:t>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31A4-0EA8-4CCB-89A3-62D402E046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427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1581F-36ED-4C28-9A1D-8AA2DCEEFAE2}" type="datetimeFigureOut">
              <a:rPr lang="en-US" smtClean="0"/>
              <a:t>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31A4-0EA8-4CCB-89A3-62D402E046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636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1581F-36ED-4C28-9A1D-8AA2DCEEFAE2}" type="datetimeFigureOut">
              <a:rPr lang="en-US" smtClean="0"/>
              <a:t>1/5/2015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31A4-0EA8-4CCB-89A3-62D402E046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667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1581F-36ED-4C28-9A1D-8AA2DCEEFAE2}" type="datetimeFigureOut">
              <a:rPr lang="en-US" smtClean="0"/>
              <a:t>1/5/2015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31A4-0EA8-4CCB-89A3-62D402E046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730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1581F-36ED-4C28-9A1D-8AA2DCEEFAE2}" type="datetimeFigureOut">
              <a:rPr lang="en-US" smtClean="0"/>
              <a:t>1/5/2015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31A4-0EA8-4CCB-89A3-62D402E046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755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1581F-36ED-4C28-9A1D-8AA2DCEEFAE2}" type="datetimeFigureOut">
              <a:rPr lang="en-US" smtClean="0"/>
              <a:t>1/5/2015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31A4-0EA8-4CCB-89A3-62D402E046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077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1581F-36ED-4C28-9A1D-8AA2DCEEFAE2}" type="datetimeFigureOut">
              <a:rPr lang="en-US" smtClean="0"/>
              <a:t>1/5/2015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31A4-0EA8-4CCB-89A3-62D402E046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904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1581F-36ED-4C28-9A1D-8AA2DCEEFAE2}" type="datetimeFigureOut">
              <a:rPr lang="en-US" smtClean="0"/>
              <a:t>1/5/2015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31A4-0EA8-4CCB-89A3-62D402E046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125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1581F-36ED-4C28-9A1D-8AA2DCEEFAE2}" type="datetimeFigureOut">
              <a:rPr lang="en-US" smtClean="0"/>
              <a:t>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031A4-0EA8-4CCB-89A3-62D402E046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989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mp"/><Relationship Id="rId13" Type="http://schemas.openxmlformats.org/officeDocument/2006/relationships/image" Target="../media/image14.tmp"/><Relationship Id="rId3" Type="http://schemas.openxmlformats.org/officeDocument/2006/relationships/image" Target="../media/image1.tmp"/><Relationship Id="rId7" Type="http://schemas.openxmlformats.org/officeDocument/2006/relationships/image" Target="../media/image8.tmp"/><Relationship Id="rId12" Type="http://schemas.openxmlformats.org/officeDocument/2006/relationships/image" Target="../media/image13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mp"/><Relationship Id="rId11" Type="http://schemas.openxmlformats.org/officeDocument/2006/relationships/image" Target="../media/image12.tmp"/><Relationship Id="rId5" Type="http://schemas.openxmlformats.org/officeDocument/2006/relationships/image" Target="../media/image6.tmp"/><Relationship Id="rId10" Type="http://schemas.openxmlformats.org/officeDocument/2006/relationships/image" Target="../media/image11.tmp"/><Relationship Id="rId4" Type="http://schemas.openxmlformats.org/officeDocument/2006/relationships/image" Target="../media/image5.tmp"/><Relationship Id="rId9" Type="http://schemas.openxmlformats.org/officeDocument/2006/relationships/image" Target="../media/image10.tmp"/><Relationship Id="rId14" Type="http://schemas.openxmlformats.org/officeDocument/2006/relationships/image" Target="../media/image15.tm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m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smtClean="0"/>
              <a:t>K-W-L &amp; The More You Know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28800"/>
            <a:ext cx="3974831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Content Placeholder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08" y="152187"/>
            <a:ext cx="1914792" cy="1524213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2514599" y="228599"/>
            <a:ext cx="5722811" cy="1676401"/>
          </a:xfrm>
          <a:prstGeom prst="wedgeEllipseCallout">
            <a:avLst>
              <a:gd name="adj1" fmla="val -62518"/>
              <a:gd name="adj2" fmla="val 1639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Before starting with </a:t>
            </a:r>
            <a:r>
              <a:rPr lang="en-US" sz="2200" i="1" dirty="0" smtClean="0"/>
              <a:t>KWL &amp; The More You Know</a:t>
            </a:r>
            <a:r>
              <a:rPr lang="en-US" sz="2200" dirty="0" smtClean="0"/>
              <a:t>, I preview the chapter for structure using </a:t>
            </a:r>
            <a:r>
              <a:rPr lang="en-US" sz="2200" b="1" i="1" dirty="0" smtClean="0"/>
              <a:t>Skeleton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5001"/>
            <a:ext cx="3876402" cy="464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35306"/>
            <a:ext cx="3962400" cy="4718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220" y="2209800"/>
            <a:ext cx="3855736" cy="4648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286000"/>
            <a:ext cx="3832384" cy="4624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438400"/>
            <a:ext cx="4007168" cy="4673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514942"/>
            <a:ext cx="374801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668293"/>
            <a:ext cx="3855265" cy="4552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088" y="2781642"/>
            <a:ext cx="3820712" cy="4686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984" y="2940479"/>
            <a:ext cx="3733800" cy="4368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969" y="3042266"/>
            <a:ext cx="3536442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886" y="3208149"/>
            <a:ext cx="4065373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20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08" y="2361987"/>
            <a:ext cx="1914792" cy="1524213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2489200" y="2743200"/>
            <a:ext cx="5715000" cy="1524000"/>
          </a:xfrm>
          <a:prstGeom prst="wedgeEllipseCallout">
            <a:avLst>
              <a:gd name="adj1" fmla="val -61629"/>
              <a:gd name="adj2" fmla="val -360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 then do a </a:t>
            </a:r>
            <a:r>
              <a:rPr lang="en-US" sz="2400" b="1" i="1" dirty="0" smtClean="0"/>
              <a:t>T.H.I.E.V.V.E.S. with Snatches, </a:t>
            </a:r>
            <a:r>
              <a:rPr lang="en-US" sz="2400" dirty="0" smtClean="0"/>
              <a:t>but I do NOT set a purpose yet.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287764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09800"/>
            <a:ext cx="1914792" cy="1524213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2269066" y="914400"/>
            <a:ext cx="6036733" cy="4419600"/>
          </a:xfrm>
          <a:prstGeom prst="wedgeEllipseCallout">
            <a:avLst>
              <a:gd name="adj1" fmla="val -61629"/>
              <a:gd name="adj2" fmla="val 588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 am now ready to activate my prior knowledge, the </a:t>
            </a:r>
            <a:r>
              <a:rPr lang="en-US" sz="2400" b="1" i="1" dirty="0" smtClean="0">
                <a:solidFill>
                  <a:srgbClr val="0000CC"/>
                </a:solidFill>
              </a:rPr>
              <a:t>K</a:t>
            </a:r>
            <a:r>
              <a:rPr lang="en-US" sz="2400" b="1" i="1" dirty="0" smtClean="0"/>
              <a:t> (</a:t>
            </a:r>
            <a:r>
              <a:rPr lang="en-US" sz="2400" i="1" dirty="0" smtClean="0"/>
              <a:t>What I </a:t>
            </a:r>
            <a:r>
              <a:rPr lang="en-US" sz="2400" b="1" i="1" dirty="0" smtClean="0">
                <a:solidFill>
                  <a:srgbClr val="0000CC"/>
                </a:solidFill>
              </a:rPr>
              <a:t>K</a:t>
            </a:r>
            <a:r>
              <a:rPr lang="en-US" sz="2400" i="1" dirty="0" smtClean="0"/>
              <a:t>now</a:t>
            </a:r>
            <a:r>
              <a:rPr lang="en-US" sz="2400" b="1" i="1" dirty="0" smtClean="0"/>
              <a:t>) </a:t>
            </a:r>
            <a:r>
              <a:rPr lang="en-US" sz="2400" dirty="0" smtClean="0"/>
              <a:t>part of the strategy.  Also I list what I think I know but am not sure—this gives me additional motivation to read to see if I know this or not and if my “knowledge” </a:t>
            </a:r>
            <a:r>
              <a:rPr lang="en-US" sz="2400" dirty="0"/>
              <a:t>needs to be </a:t>
            </a:r>
            <a:r>
              <a:rPr lang="en-US" sz="2400" dirty="0" smtClean="0"/>
              <a:t>tweaked. 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106617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3793" y="6477000"/>
            <a:ext cx="8029247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-3505200" y="44958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6 ThSh KWL &amp; More You Know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8" t="13021" r="29277" b="9452"/>
          <a:stretch/>
        </p:blipFill>
        <p:spPr>
          <a:xfrm>
            <a:off x="222738" y="76200"/>
            <a:ext cx="8692662" cy="6301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3467100" y="592892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Feb 14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4457700" y="601359"/>
            <a:ext cx="495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008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5630333" y="575846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Chapter 17 “Periodic Table”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749626" y="1981200"/>
            <a:ext cx="2514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I studied the periodic table in 9</a:t>
            </a:r>
            <a:r>
              <a:rPr lang="en-US" sz="1400" baseline="30000" dirty="0" smtClean="0">
                <a:solidFill>
                  <a:srgbClr val="FF0000"/>
                </a:solidFill>
              </a:rPr>
              <a:t>th</a:t>
            </a:r>
            <a:r>
              <a:rPr lang="en-US" sz="1400" dirty="0" smtClean="0">
                <a:solidFill>
                  <a:srgbClr val="FF0000"/>
                </a:solidFill>
              </a:rPr>
              <a:t> grade (Mr. Shaw’s class) but Uranium (92</a:t>
            </a:r>
            <a:r>
              <a:rPr lang="en-US" sz="1400" baseline="30000" dirty="0" smtClean="0">
                <a:solidFill>
                  <a:srgbClr val="FF0000"/>
                </a:solidFill>
              </a:rPr>
              <a:t>nd</a:t>
            </a:r>
            <a:r>
              <a:rPr lang="en-US" sz="1400" dirty="0" smtClean="0">
                <a:solidFill>
                  <a:srgbClr val="FF0000"/>
                </a:solidFill>
              </a:rPr>
              <a:t> element) was the last element then.  (I’m  old.)</a:t>
            </a:r>
          </a:p>
          <a:p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47560" y="2971800"/>
            <a:ext cx="2362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</a:rPr>
              <a:t>The </a:t>
            </a:r>
            <a:r>
              <a:rPr lang="en-US" sz="1400" b="1" i="1" dirty="0" smtClean="0">
                <a:solidFill>
                  <a:srgbClr val="0000CC"/>
                </a:solidFill>
              </a:rPr>
              <a:t>atomic #</a:t>
            </a:r>
            <a:r>
              <a:rPr lang="en-US" sz="1400" dirty="0" smtClean="0">
                <a:solidFill>
                  <a:srgbClr val="0000CC"/>
                </a:solidFill>
              </a:rPr>
              <a:t> is the # of protons and the # of neutrons combined (I think?)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85837" y="4953000"/>
            <a:ext cx="24939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>
                <a:solidFill>
                  <a:srgbClr val="6600CC"/>
                </a:solidFill>
              </a:rPr>
              <a:t>Ion</a:t>
            </a:r>
            <a:r>
              <a:rPr lang="en-US" sz="1400" dirty="0" smtClean="0">
                <a:solidFill>
                  <a:srgbClr val="6600CC"/>
                </a:solidFill>
              </a:rPr>
              <a:t> has to do with the number of electrons out of balance with protons.</a:t>
            </a:r>
            <a:endParaRPr lang="en-US" sz="1400" b="1" u="sng" dirty="0" smtClean="0">
              <a:solidFill>
                <a:srgbClr val="6600CC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77547" y="3733800"/>
            <a:ext cx="250222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The nucleus has </a:t>
            </a:r>
            <a:r>
              <a:rPr lang="en-US" sz="1400" b="1" i="1" dirty="0" smtClean="0">
                <a:solidFill>
                  <a:srgbClr val="FF0000"/>
                </a:solidFill>
              </a:rPr>
              <a:t>protons</a:t>
            </a:r>
            <a:r>
              <a:rPr lang="en-US" sz="1400" dirty="0" smtClean="0">
                <a:solidFill>
                  <a:srgbClr val="FF0000"/>
                </a:solidFill>
              </a:rPr>
              <a:t> and </a:t>
            </a:r>
            <a:r>
              <a:rPr lang="en-US" sz="1400" b="1" i="1" dirty="0" smtClean="0">
                <a:solidFill>
                  <a:srgbClr val="FF0000"/>
                </a:solidFill>
              </a:rPr>
              <a:t>neutrons</a:t>
            </a:r>
            <a:r>
              <a:rPr lang="en-US" sz="1400" dirty="0" smtClean="0">
                <a:solidFill>
                  <a:srgbClr val="FF0000"/>
                </a:solidFill>
              </a:rPr>
              <a:t> in it.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Electrons circle the nucleus.  The number of electrons and protons are the same.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77547" y="5638800"/>
            <a:ext cx="25022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The protons and neutrons are made up of </a:t>
            </a:r>
            <a:r>
              <a:rPr lang="en-US" sz="1400" b="1" i="1" dirty="0" smtClean="0">
                <a:solidFill>
                  <a:srgbClr val="FF0000"/>
                </a:solidFill>
              </a:rPr>
              <a:t>quarks</a:t>
            </a:r>
            <a:r>
              <a:rPr lang="en-US" sz="1400" dirty="0" smtClean="0">
                <a:solidFill>
                  <a:srgbClr val="FF0000"/>
                </a:solidFill>
              </a:rPr>
              <a:t>.  </a:t>
            </a:r>
            <a:r>
              <a:rPr lang="en-US" sz="1400" i="1" dirty="0" smtClean="0">
                <a:solidFill>
                  <a:srgbClr val="FF0000"/>
                </a:solidFill>
              </a:rPr>
              <a:t>(But I ‘m fuzzy on what they are.)</a:t>
            </a:r>
          </a:p>
        </p:txBody>
      </p:sp>
      <p:pic>
        <p:nvPicPr>
          <p:cNvPr id="32" name="Content Placeholder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81113"/>
            <a:ext cx="1295400" cy="1031164"/>
          </a:xfrm>
          <a:prstGeom prst="rect">
            <a:avLst/>
          </a:prstGeom>
        </p:spPr>
      </p:pic>
      <p:sp>
        <p:nvSpPr>
          <p:cNvPr id="33" name="Oval Callout 32"/>
          <p:cNvSpPr/>
          <p:nvPr/>
        </p:nvSpPr>
        <p:spPr>
          <a:xfrm>
            <a:off x="1828800" y="381000"/>
            <a:ext cx="7162800" cy="914400"/>
          </a:xfrm>
          <a:prstGeom prst="wedgeEllipseCallout">
            <a:avLst>
              <a:gd name="adj1" fmla="val -59465"/>
              <a:gd name="adj2" fmla="val 2267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Here is what I </a:t>
            </a:r>
            <a:r>
              <a:rPr lang="en-US" sz="2000" b="1" i="1" dirty="0" smtClean="0">
                <a:solidFill>
                  <a:srgbClr val="0000CC"/>
                </a:solidFill>
              </a:rPr>
              <a:t>know</a:t>
            </a:r>
            <a:r>
              <a:rPr lang="en-US" sz="2000" dirty="0" smtClean="0"/>
              <a:t> or think I know about the Periodic Table: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3517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855336" y="2304755"/>
            <a:ext cx="242871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/>
              <a:t>I studied the periodic table in 9</a:t>
            </a:r>
            <a:r>
              <a:rPr lang="en-US" sz="1200" baseline="30000" dirty="0"/>
              <a:t>th</a:t>
            </a:r>
            <a:r>
              <a:rPr lang="en-US" sz="1200" dirty="0"/>
              <a:t> grade (Mr. Shaw’s class) but Uranium (92</a:t>
            </a:r>
            <a:r>
              <a:rPr lang="en-US" sz="1200" baseline="30000" dirty="0"/>
              <a:t>nd</a:t>
            </a:r>
            <a:r>
              <a:rPr lang="en-US" sz="1200" dirty="0"/>
              <a:t> element) was the last element then.  (I’m  old</a:t>
            </a:r>
            <a:r>
              <a:rPr lang="en-US" sz="1200" dirty="0" smtClean="0"/>
              <a:t>.)</a:t>
            </a:r>
          </a:p>
          <a:p>
            <a:pPr>
              <a:spcAft>
                <a:spcPts val="600"/>
              </a:spcAft>
            </a:pPr>
            <a:r>
              <a:rPr lang="en-US" sz="1200" dirty="0"/>
              <a:t>The </a:t>
            </a:r>
            <a:r>
              <a:rPr lang="en-US" sz="1200" b="1" i="1" dirty="0"/>
              <a:t>atomic #</a:t>
            </a:r>
            <a:r>
              <a:rPr lang="en-US" sz="1200" dirty="0"/>
              <a:t> is the # of protons and the # of neutrons combined (I think</a:t>
            </a:r>
            <a:r>
              <a:rPr lang="en-US" sz="1200" dirty="0" smtClean="0"/>
              <a:t>?)</a:t>
            </a:r>
          </a:p>
          <a:p>
            <a:pPr>
              <a:spcAft>
                <a:spcPts val="600"/>
              </a:spcAft>
            </a:pPr>
            <a:r>
              <a:rPr lang="en-US" sz="1200" dirty="0"/>
              <a:t>The nucleus has </a:t>
            </a:r>
            <a:r>
              <a:rPr lang="en-US" sz="1200" b="1" i="1" dirty="0"/>
              <a:t>protons</a:t>
            </a:r>
            <a:r>
              <a:rPr lang="en-US" sz="1200" dirty="0"/>
              <a:t> and </a:t>
            </a:r>
            <a:r>
              <a:rPr lang="en-US" sz="1200" b="1" i="1" dirty="0"/>
              <a:t>neutrons</a:t>
            </a:r>
            <a:r>
              <a:rPr lang="en-US" sz="1200" dirty="0"/>
              <a:t> in it.</a:t>
            </a:r>
          </a:p>
          <a:p>
            <a:pPr>
              <a:spcAft>
                <a:spcPts val="600"/>
              </a:spcAft>
            </a:pPr>
            <a:r>
              <a:rPr lang="en-US" sz="1200" dirty="0"/>
              <a:t>Electrons circle the nucleus.  The number of electrons and protons are the same</a:t>
            </a:r>
            <a:r>
              <a:rPr lang="en-US" sz="1200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en-US" sz="1200" b="1" u="sng" dirty="0"/>
              <a:t>Ion</a:t>
            </a:r>
            <a:r>
              <a:rPr lang="en-US" sz="1200" dirty="0"/>
              <a:t> has to do with the number of electrons out of balance with protons.</a:t>
            </a:r>
            <a:endParaRPr lang="en-US" sz="1200" b="1" u="sng" dirty="0"/>
          </a:p>
          <a:p>
            <a:pPr>
              <a:spcAft>
                <a:spcPts val="600"/>
              </a:spcAft>
            </a:pPr>
            <a:r>
              <a:rPr lang="en-US" sz="1200" dirty="0"/>
              <a:t>The protons and neutrons are made up of </a:t>
            </a:r>
            <a:r>
              <a:rPr lang="en-US" sz="1200" b="1" i="1" dirty="0"/>
              <a:t>quarks</a:t>
            </a:r>
            <a:r>
              <a:rPr lang="en-US" sz="1200" dirty="0"/>
              <a:t>.  </a:t>
            </a:r>
            <a:r>
              <a:rPr lang="en-US" sz="1200" i="1" dirty="0"/>
              <a:t>(But I ‘m fuzzy on what they are.)</a:t>
            </a:r>
          </a:p>
          <a:p>
            <a:endParaRPr lang="en-US" sz="1200" dirty="0">
              <a:solidFill>
                <a:srgbClr val="FF0000"/>
              </a:solidFill>
            </a:endParaRPr>
          </a:p>
          <a:p>
            <a:endParaRPr lang="en-US" sz="1200" dirty="0">
              <a:solidFill>
                <a:srgbClr val="0000CC"/>
              </a:solidFill>
            </a:endParaRPr>
          </a:p>
          <a:p>
            <a:endParaRPr lang="en-US" sz="1200" dirty="0"/>
          </a:p>
          <a:p>
            <a:endParaRPr lang="en-US" sz="1200" dirty="0"/>
          </a:p>
        </p:txBody>
      </p:sp>
      <p:pic>
        <p:nvPicPr>
          <p:cNvPr id="14" name="Picture 13" descr="6 ThSh KWL &amp; More You Know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8" t="13021" r="29277" b="9452"/>
          <a:stretch/>
        </p:blipFill>
        <p:spPr>
          <a:xfrm>
            <a:off x="76201" y="838199"/>
            <a:ext cx="8631894" cy="6257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3200400" y="2592050"/>
            <a:ext cx="2362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6600CC"/>
                </a:solidFill>
              </a:rPr>
              <a:t>How was the periodic table </a:t>
            </a:r>
            <a:r>
              <a:rPr lang="en-US" sz="1200" b="1" i="1" dirty="0" smtClean="0">
                <a:solidFill>
                  <a:srgbClr val="6600CC"/>
                </a:solidFill>
              </a:rPr>
              <a:t>originally developed</a:t>
            </a:r>
            <a:r>
              <a:rPr lang="en-US" sz="1200" dirty="0" smtClean="0">
                <a:solidFill>
                  <a:srgbClr val="6600CC"/>
                </a:solidFill>
              </a:rPr>
              <a:t>? </a:t>
            </a:r>
          </a:p>
          <a:p>
            <a:r>
              <a:rPr lang="en-US" sz="1200" dirty="0" smtClean="0">
                <a:solidFill>
                  <a:srgbClr val="6600CC"/>
                </a:solidFill>
              </a:rPr>
              <a:t>And by </a:t>
            </a:r>
            <a:r>
              <a:rPr lang="en-US" sz="1200" b="1" i="1" dirty="0" smtClean="0">
                <a:solidFill>
                  <a:srgbClr val="6600CC"/>
                </a:solidFill>
              </a:rPr>
              <a:t>whom</a:t>
            </a:r>
            <a:r>
              <a:rPr lang="en-US" sz="1200" dirty="0" smtClean="0">
                <a:solidFill>
                  <a:srgbClr val="6600CC"/>
                </a:solidFill>
              </a:rPr>
              <a:t>?</a:t>
            </a:r>
          </a:p>
          <a:p>
            <a:r>
              <a:rPr lang="en-US" sz="1200" dirty="0" smtClean="0">
                <a:solidFill>
                  <a:srgbClr val="6600CC"/>
                </a:solidFill>
              </a:rPr>
              <a:t>How were these elements identified, especially those since I was in 9</a:t>
            </a:r>
            <a:r>
              <a:rPr lang="en-US" sz="1200" baseline="30000" dirty="0" smtClean="0">
                <a:solidFill>
                  <a:srgbClr val="6600CC"/>
                </a:solidFill>
              </a:rPr>
              <a:t>th</a:t>
            </a:r>
            <a:r>
              <a:rPr lang="en-US" sz="1200" dirty="0" smtClean="0">
                <a:solidFill>
                  <a:srgbClr val="6600CC"/>
                </a:solidFill>
              </a:rPr>
              <a:t> grade?</a:t>
            </a:r>
          </a:p>
          <a:p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00400" y="3697069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How is the periodic table </a:t>
            </a:r>
            <a:r>
              <a:rPr lang="en-US" sz="1200" b="1" i="1" dirty="0" smtClean="0">
                <a:solidFill>
                  <a:srgbClr val="FF0000"/>
                </a:solidFill>
              </a:rPr>
              <a:t>organized</a:t>
            </a:r>
            <a:r>
              <a:rPr lang="en-US" sz="1200" dirty="0" smtClean="0">
                <a:solidFill>
                  <a:srgbClr val="FF0000"/>
                </a:solidFill>
              </a:rPr>
              <a:t>?  Why are the elements grouped as they are?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24200" y="5177135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3333FF"/>
                </a:solidFill>
              </a:rPr>
              <a:t>Define and distinguish </a:t>
            </a:r>
            <a:r>
              <a:rPr lang="en-US" sz="1200" b="1" i="1" dirty="0" smtClean="0">
                <a:solidFill>
                  <a:srgbClr val="3333FF"/>
                </a:solidFill>
              </a:rPr>
              <a:t>ions</a:t>
            </a:r>
            <a:r>
              <a:rPr lang="en-US" sz="1200" dirty="0" smtClean="0">
                <a:solidFill>
                  <a:srgbClr val="3333FF"/>
                </a:solidFill>
              </a:rPr>
              <a:t> and </a:t>
            </a:r>
            <a:r>
              <a:rPr lang="en-US" sz="1200" b="1" i="1" dirty="0" smtClean="0">
                <a:solidFill>
                  <a:srgbClr val="3333FF"/>
                </a:solidFill>
              </a:rPr>
              <a:t>ionization </a:t>
            </a:r>
            <a:r>
              <a:rPr lang="en-US" sz="1200" i="1" dirty="0" smtClean="0">
                <a:solidFill>
                  <a:srgbClr val="3333FF"/>
                </a:solidFill>
              </a:rPr>
              <a:t>energy</a:t>
            </a:r>
            <a:r>
              <a:rPr lang="en-US" sz="1200" dirty="0" smtClean="0">
                <a:solidFill>
                  <a:srgbClr val="3333FF"/>
                </a:solidFill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24200" y="4242881"/>
            <a:ext cx="2667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Is a proton a proton no matter the element? Same with neutrons and  electron?  That is, is only the number of the particles in an atom what distinguishes the elements, not the particles themselves?</a:t>
            </a:r>
            <a:endParaRPr lang="en-US" sz="1100" dirty="0"/>
          </a:p>
        </p:txBody>
      </p:sp>
      <p:pic>
        <p:nvPicPr>
          <p:cNvPr id="23" name="Content Placeholder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69036"/>
            <a:ext cx="1295400" cy="1031164"/>
          </a:xfrm>
          <a:prstGeom prst="rect">
            <a:avLst/>
          </a:prstGeom>
        </p:spPr>
      </p:pic>
      <p:sp>
        <p:nvSpPr>
          <p:cNvPr id="30" name="Oval Callout 29"/>
          <p:cNvSpPr/>
          <p:nvPr/>
        </p:nvSpPr>
        <p:spPr>
          <a:xfrm>
            <a:off x="1397000" y="69554"/>
            <a:ext cx="8153400" cy="1506182"/>
          </a:xfrm>
          <a:prstGeom prst="wedgeEllipseCallout">
            <a:avLst>
              <a:gd name="adj1" fmla="val -54792"/>
              <a:gd name="adj2" fmla="val 2948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CC"/>
                </a:solidFill>
              </a:rPr>
              <a:t>Now I think what it is that I </a:t>
            </a:r>
            <a:r>
              <a:rPr lang="en-US" b="1" i="1" dirty="0" smtClean="0">
                <a:solidFill>
                  <a:srgbClr val="0000CC"/>
                </a:solidFill>
              </a:rPr>
              <a:t>WANT and NEED</a:t>
            </a:r>
            <a:r>
              <a:rPr lang="en-US" dirty="0" smtClean="0">
                <a:solidFill>
                  <a:srgbClr val="0000CC"/>
                </a:solidFill>
              </a:rPr>
              <a:t> to know.  </a:t>
            </a:r>
          </a:p>
          <a:p>
            <a:pPr algn="ctr"/>
            <a:r>
              <a:rPr lang="en-US" dirty="0" smtClean="0">
                <a:solidFill>
                  <a:srgbClr val="0000CC"/>
                </a:solidFill>
              </a:rPr>
              <a:t>I put that in the </a:t>
            </a:r>
            <a:r>
              <a:rPr lang="en-US" dirty="0" smtClean="0">
                <a:solidFill>
                  <a:srgbClr val="0000CC"/>
                </a:solidFill>
              </a:rPr>
              <a:t>second BEFORE column.  These questions </a:t>
            </a:r>
            <a:r>
              <a:rPr lang="en-US" dirty="0">
                <a:solidFill>
                  <a:srgbClr val="0000CC"/>
                </a:solidFill>
              </a:rPr>
              <a:t>will become my purposes and will guide my </a:t>
            </a:r>
            <a:r>
              <a:rPr lang="en-US" dirty="0" smtClean="0">
                <a:solidFill>
                  <a:srgbClr val="0000CC"/>
                </a:solidFill>
              </a:rPr>
              <a:t>reading</a:t>
            </a:r>
            <a:r>
              <a:rPr lang="en-US" dirty="0" smtClean="0">
                <a:solidFill>
                  <a:srgbClr val="0000CC"/>
                </a:solidFill>
              </a:rPr>
              <a:t>, </a:t>
            </a:r>
            <a:r>
              <a:rPr lang="en-US" dirty="0" smtClean="0">
                <a:solidFill>
                  <a:srgbClr val="0000CC"/>
                </a:solidFill>
              </a:rPr>
              <a:t>a </a:t>
            </a:r>
            <a:r>
              <a:rPr lang="en-US" i="1" dirty="0" smtClean="0">
                <a:solidFill>
                  <a:srgbClr val="0000CC"/>
                </a:solidFill>
              </a:rPr>
              <a:t>Launch</a:t>
            </a:r>
            <a:r>
              <a:rPr lang="en-US" dirty="0" smtClean="0">
                <a:solidFill>
                  <a:srgbClr val="0000CC"/>
                </a:solidFill>
              </a:rPr>
              <a:t>.</a:t>
            </a:r>
            <a:r>
              <a:rPr lang="en-US" i="1" dirty="0" smtClean="0">
                <a:solidFill>
                  <a:srgbClr val="0000CC"/>
                </a:solidFill>
              </a:rPr>
              <a:t> 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101626" y="1676400"/>
            <a:ext cx="2689574" cy="6842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Arrow Connector 31"/>
          <p:cNvCxnSpPr>
            <a:endCxn id="31" idx="0"/>
          </p:cNvCxnSpPr>
          <p:nvPr/>
        </p:nvCxnSpPr>
        <p:spPr>
          <a:xfrm flipH="1">
            <a:off x="4446413" y="1354723"/>
            <a:ext cx="163688" cy="32167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Oval Callout 32"/>
          <p:cNvSpPr/>
          <p:nvPr/>
        </p:nvSpPr>
        <p:spPr>
          <a:xfrm>
            <a:off x="344303" y="2360636"/>
            <a:ext cx="2681123" cy="4344964"/>
          </a:xfrm>
          <a:prstGeom prst="wedgeEllipseCallout">
            <a:avLst>
              <a:gd name="adj1" fmla="val -36228"/>
              <a:gd name="adj2" fmla="val -7125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CC"/>
                </a:solidFill>
              </a:rPr>
              <a:t>Wow! I’m on a roll.  I need more room to list my questions BEFORE I even start reading.  I am very curious to know the answers to these things.</a:t>
            </a:r>
            <a:endParaRPr lang="en-US" sz="2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19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30" grpId="0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6 ThSh KWL &amp; More You Know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8" t="13021" r="29277" b="9452"/>
          <a:stretch/>
        </p:blipFill>
        <p:spPr>
          <a:xfrm>
            <a:off x="283506" y="219787"/>
            <a:ext cx="8631894" cy="6257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3266912" y="2057400"/>
            <a:ext cx="26766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 smtClean="0"/>
              <a:t>How was the periodic table </a:t>
            </a:r>
            <a:r>
              <a:rPr lang="en-US" sz="1200" b="1" i="1" dirty="0" smtClean="0"/>
              <a:t>originally developed</a:t>
            </a:r>
            <a:r>
              <a:rPr lang="en-US" sz="1200" dirty="0" smtClean="0"/>
              <a:t>? And by </a:t>
            </a:r>
            <a:r>
              <a:rPr lang="en-US" sz="1200" b="1" i="1" dirty="0" smtClean="0"/>
              <a:t>whom</a:t>
            </a:r>
            <a:r>
              <a:rPr lang="en-US" sz="1200" dirty="0" smtClean="0"/>
              <a:t>?</a:t>
            </a:r>
          </a:p>
          <a:p>
            <a:pPr>
              <a:spcAft>
                <a:spcPts val="300"/>
              </a:spcAft>
            </a:pPr>
            <a:r>
              <a:rPr lang="en-US" sz="1200" dirty="0" smtClean="0"/>
              <a:t>How were these elements identified, especially those since I was in 9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grade?</a:t>
            </a:r>
          </a:p>
          <a:p>
            <a:pPr>
              <a:spcAft>
                <a:spcPts val="300"/>
              </a:spcAft>
            </a:pPr>
            <a:r>
              <a:rPr lang="en-US" sz="1200" dirty="0" smtClean="0"/>
              <a:t>How is the periodic table </a:t>
            </a:r>
            <a:r>
              <a:rPr lang="en-US" sz="1200" b="1" i="1" dirty="0" smtClean="0"/>
              <a:t>organized</a:t>
            </a:r>
            <a:r>
              <a:rPr lang="en-US" sz="1200" dirty="0" smtClean="0"/>
              <a:t>?  Why are elements grouped as they are?</a:t>
            </a:r>
          </a:p>
          <a:p>
            <a:pPr>
              <a:spcAft>
                <a:spcPts val="300"/>
              </a:spcAft>
            </a:pPr>
            <a:r>
              <a:rPr lang="en-US" sz="1200" dirty="0"/>
              <a:t>Is a proton a proton no matter the element? Same with neutrons and  </a:t>
            </a:r>
            <a:r>
              <a:rPr lang="en-US" sz="1200" dirty="0" smtClean="0"/>
              <a:t>electrons?  </a:t>
            </a:r>
            <a:r>
              <a:rPr lang="en-US" sz="1200" dirty="0"/>
              <a:t>That is, is only the number of the particles in an atom what distinguishes the elements, not the particles themselves</a:t>
            </a:r>
            <a:r>
              <a:rPr lang="en-US" sz="1200" dirty="0" smtClean="0"/>
              <a:t>?</a:t>
            </a:r>
          </a:p>
          <a:p>
            <a:pPr>
              <a:spcAft>
                <a:spcPts val="300"/>
              </a:spcAft>
            </a:pPr>
            <a:r>
              <a:rPr lang="en-US" sz="1200" dirty="0" smtClean="0"/>
              <a:t>What is a quark?</a:t>
            </a:r>
          </a:p>
          <a:p>
            <a:pPr>
              <a:spcAft>
                <a:spcPts val="300"/>
              </a:spcAft>
            </a:pPr>
            <a:r>
              <a:rPr lang="en-US" sz="1200" dirty="0"/>
              <a:t>Define and distinguish </a:t>
            </a:r>
            <a:r>
              <a:rPr lang="en-US" sz="1200" b="1" i="1" dirty="0"/>
              <a:t>ions</a:t>
            </a:r>
            <a:r>
              <a:rPr lang="en-US" sz="1200" dirty="0"/>
              <a:t> and </a:t>
            </a:r>
            <a:r>
              <a:rPr lang="en-US" sz="1200" b="1" i="1" dirty="0"/>
              <a:t>ionization </a:t>
            </a:r>
            <a:r>
              <a:rPr lang="en-US" sz="1200" i="1" dirty="0"/>
              <a:t>energy</a:t>
            </a:r>
            <a:r>
              <a:rPr lang="en-US" sz="1200" dirty="0"/>
              <a:t>.</a:t>
            </a:r>
          </a:p>
          <a:p>
            <a:endParaRPr lang="en-US" sz="1100" dirty="0"/>
          </a:p>
          <a:p>
            <a:endParaRPr lang="en-US" dirty="0"/>
          </a:p>
        </p:txBody>
      </p:sp>
      <p:pic>
        <p:nvPicPr>
          <p:cNvPr id="22" name="Content Placeholder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" y="152400"/>
            <a:ext cx="1295400" cy="103116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38200" y="2133600"/>
            <a:ext cx="242871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/>
              <a:t>I studied the periodic table in 9</a:t>
            </a:r>
            <a:r>
              <a:rPr lang="en-US" sz="1200" baseline="30000" dirty="0"/>
              <a:t>th</a:t>
            </a:r>
            <a:r>
              <a:rPr lang="en-US" sz="1200" dirty="0"/>
              <a:t> grade (Mr. Shaw’s class) but Uranium (92</a:t>
            </a:r>
            <a:r>
              <a:rPr lang="en-US" sz="1200" baseline="30000" dirty="0"/>
              <a:t>nd</a:t>
            </a:r>
            <a:r>
              <a:rPr lang="en-US" sz="1200" dirty="0"/>
              <a:t> element) was the last element then.  (I’m  old</a:t>
            </a:r>
            <a:r>
              <a:rPr lang="en-US" sz="1200" dirty="0" smtClean="0"/>
              <a:t>.)</a:t>
            </a:r>
          </a:p>
          <a:p>
            <a:pPr>
              <a:spcAft>
                <a:spcPts val="600"/>
              </a:spcAft>
            </a:pPr>
            <a:r>
              <a:rPr lang="en-US" sz="1200" dirty="0"/>
              <a:t>The </a:t>
            </a:r>
            <a:r>
              <a:rPr lang="en-US" sz="1200" b="1" i="1" dirty="0"/>
              <a:t>atomic #</a:t>
            </a:r>
            <a:r>
              <a:rPr lang="en-US" sz="1200" dirty="0"/>
              <a:t> is the # of protons and the # of neutrons combined (I think</a:t>
            </a:r>
            <a:r>
              <a:rPr lang="en-US" sz="1200" dirty="0" smtClean="0"/>
              <a:t>?)</a:t>
            </a:r>
          </a:p>
          <a:p>
            <a:pPr>
              <a:spcAft>
                <a:spcPts val="600"/>
              </a:spcAft>
            </a:pPr>
            <a:r>
              <a:rPr lang="en-US" sz="1200" dirty="0"/>
              <a:t>The nucleus has </a:t>
            </a:r>
            <a:r>
              <a:rPr lang="en-US" sz="1200" b="1" i="1" dirty="0"/>
              <a:t>protons</a:t>
            </a:r>
            <a:r>
              <a:rPr lang="en-US" sz="1200" dirty="0"/>
              <a:t> and </a:t>
            </a:r>
            <a:r>
              <a:rPr lang="en-US" sz="1200" b="1" i="1" dirty="0"/>
              <a:t>neutrons</a:t>
            </a:r>
            <a:r>
              <a:rPr lang="en-US" sz="1200" dirty="0"/>
              <a:t> in it.</a:t>
            </a:r>
          </a:p>
          <a:p>
            <a:pPr>
              <a:spcAft>
                <a:spcPts val="600"/>
              </a:spcAft>
            </a:pPr>
            <a:r>
              <a:rPr lang="en-US" sz="1200" dirty="0"/>
              <a:t>Electrons circle the nucleus.  The number of electrons and protons are the same</a:t>
            </a:r>
            <a:r>
              <a:rPr lang="en-US" sz="1200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en-US" sz="1200" b="1" u="sng" dirty="0"/>
              <a:t>Ion</a:t>
            </a:r>
            <a:r>
              <a:rPr lang="en-US" sz="1200" dirty="0"/>
              <a:t> has to do with the number of electrons out of balance with protons.</a:t>
            </a:r>
            <a:endParaRPr lang="en-US" sz="1200" b="1" u="sng" dirty="0"/>
          </a:p>
          <a:p>
            <a:pPr>
              <a:spcAft>
                <a:spcPts val="600"/>
              </a:spcAft>
            </a:pPr>
            <a:r>
              <a:rPr lang="en-US" sz="1200" dirty="0"/>
              <a:t>The protons and neutrons are made up of </a:t>
            </a:r>
            <a:r>
              <a:rPr lang="en-US" sz="1200" b="1" i="1" dirty="0"/>
              <a:t>quarks</a:t>
            </a:r>
            <a:r>
              <a:rPr lang="en-US" sz="1200" dirty="0"/>
              <a:t>.  </a:t>
            </a:r>
            <a:r>
              <a:rPr lang="en-US" sz="1200" i="1" dirty="0"/>
              <a:t>(But I ‘m fuzzy on what they are.)</a:t>
            </a:r>
          </a:p>
          <a:p>
            <a:endParaRPr lang="en-US" sz="1200" dirty="0">
              <a:solidFill>
                <a:srgbClr val="FF0000"/>
              </a:solidFill>
            </a:endParaRPr>
          </a:p>
          <a:p>
            <a:endParaRPr lang="en-US" sz="1200" dirty="0">
              <a:solidFill>
                <a:srgbClr val="0000CC"/>
              </a:solidFill>
            </a:endParaRPr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10" name="Oval Callout 9"/>
          <p:cNvSpPr/>
          <p:nvPr/>
        </p:nvSpPr>
        <p:spPr>
          <a:xfrm>
            <a:off x="1735667" y="8120"/>
            <a:ext cx="7162800" cy="2057400"/>
          </a:xfrm>
          <a:prstGeom prst="wedgeEllipseCallout">
            <a:avLst>
              <a:gd name="adj1" fmla="val -57574"/>
              <a:gd name="adj2" fmla="val -6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CC"/>
                </a:solidFill>
              </a:rPr>
              <a:t>Now for the </a:t>
            </a:r>
            <a:r>
              <a:rPr lang="en-US" sz="2000" b="1" i="1" dirty="0">
                <a:solidFill>
                  <a:srgbClr val="0000CC"/>
                </a:solidFill>
              </a:rPr>
              <a:t>DURING</a:t>
            </a:r>
            <a:r>
              <a:rPr lang="en-US" sz="2000" dirty="0">
                <a:solidFill>
                  <a:srgbClr val="0000CC"/>
                </a:solidFill>
              </a:rPr>
              <a:t> portion of the </a:t>
            </a:r>
            <a:r>
              <a:rPr lang="en-US" sz="2000" dirty="0" smtClean="0">
                <a:solidFill>
                  <a:srgbClr val="0000CC"/>
                </a:solidFill>
              </a:rPr>
              <a:t>strategy.</a:t>
            </a:r>
            <a:endParaRPr lang="en-US" sz="2000" dirty="0">
              <a:solidFill>
                <a:srgbClr val="0000CC"/>
              </a:solidFill>
            </a:endParaRP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I am ready to read, having activated my prior knowledge and listed things I really want to learn from this text.  I will be actively searching for answers to these </a:t>
            </a:r>
            <a:r>
              <a:rPr lang="en-US" sz="2000" dirty="0" smtClean="0">
                <a:solidFill>
                  <a:srgbClr val="FF0000"/>
                </a:solidFill>
              </a:rPr>
              <a:t>questions as I read.  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0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6 ThSh KWL &amp; More You Know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8" t="13021" r="29277" b="4891"/>
          <a:stretch/>
        </p:blipFill>
        <p:spPr>
          <a:xfrm>
            <a:off x="131105" y="0"/>
            <a:ext cx="893509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Rectangle 25"/>
          <p:cNvSpPr/>
          <p:nvPr/>
        </p:nvSpPr>
        <p:spPr>
          <a:xfrm>
            <a:off x="4090906" y="5257800"/>
            <a:ext cx="1028700" cy="1905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838200" y="2012752"/>
            <a:ext cx="242871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/>
              <a:t>I studied the periodic table in 9</a:t>
            </a:r>
            <a:r>
              <a:rPr lang="en-US" sz="1200" baseline="30000" dirty="0"/>
              <a:t>th</a:t>
            </a:r>
            <a:r>
              <a:rPr lang="en-US" sz="1200" dirty="0"/>
              <a:t> grade (Mr. Shaw’s class) but Uranium (92</a:t>
            </a:r>
            <a:r>
              <a:rPr lang="en-US" sz="1200" baseline="30000" dirty="0"/>
              <a:t>nd</a:t>
            </a:r>
            <a:r>
              <a:rPr lang="en-US" sz="1200" dirty="0"/>
              <a:t> element) was the last element then.  (I’m  old</a:t>
            </a:r>
            <a:r>
              <a:rPr lang="en-US" sz="1200" dirty="0" smtClean="0"/>
              <a:t>.)</a:t>
            </a:r>
          </a:p>
          <a:p>
            <a:pPr>
              <a:spcAft>
                <a:spcPts val="600"/>
              </a:spcAft>
            </a:pPr>
            <a:r>
              <a:rPr lang="en-US" sz="1200" dirty="0"/>
              <a:t>The </a:t>
            </a:r>
            <a:r>
              <a:rPr lang="en-US" sz="1200" b="1" i="1" dirty="0"/>
              <a:t>atomic #</a:t>
            </a:r>
            <a:r>
              <a:rPr lang="en-US" sz="1200" dirty="0"/>
              <a:t> is the # of protons and the # of neutrons combined (I think</a:t>
            </a:r>
            <a:r>
              <a:rPr lang="en-US" sz="1200" dirty="0" smtClean="0"/>
              <a:t>?)</a:t>
            </a:r>
          </a:p>
          <a:p>
            <a:pPr>
              <a:spcAft>
                <a:spcPts val="600"/>
              </a:spcAft>
            </a:pPr>
            <a:r>
              <a:rPr lang="en-US" sz="1200" dirty="0"/>
              <a:t>The nucleus has </a:t>
            </a:r>
            <a:r>
              <a:rPr lang="en-US" sz="1200" b="1" i="1" dirty="0"/>
              <a:t>protons</a:t>
            </a:r>
            <a:r>
              <a:rPr lang="en-US" sz="1200" dirty="0"/>
              <a:t> and </a:t>
            </a:r>
            <a:r>
              <a:rPr lang="en-US" sz="1200" b="1" i="1" dirty="0"/>
              <a:t>neutrons</a:t>
            </a:r>
            <a:r>
              <a:rPr lang="en-US" sz="1200" dirty="0"/>
              <a:t> in it.</a:t>
            </a:r>
          </a:p>
          <a:p>
            <a:pPr>
              <a:spcAft>
                <a:spcPts val="600"/>
              </a:spcAft>
            </a:pPr>
            <a:r>
              <a:rPr lang="en-US" sz="1200" dirty="0"/>
              <a:t>Electrons circle the nucleus.  The number of electrons and protons are the same</a:t>
            </a:r>
            <a:r>
              <a:rPr lang="en-US" sz="1200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en-US" sz="1200" b="1" u="sng" dirty="0"/>
              <a:t>Ion</a:t>
            </a:r>
            <a:r>
              <a:rPr lang="en-US" sz="1200" dirty="0"/>
              <a:t> has to do with the number of electrons out of balance with protons.</a:t>
            </a:r>
            <a:endParaRPr lang="en-US" sz="1200" b="1" u="sng" dirty="0"/>
          </a:p>
          <a:p>
            <a:pPr>
              <a:spcAft>
                <a:spcPts val="600"/>
              </a:spcAft>
            </a:pPr>
            <a:r>
              <a:rPr lang="en-US" sz="1200" dirty="0"/>
              <a:t>The protons and neutrons are made up of </a:t>
            </a:r>
            <a:r>
              <a:rPr lang="en-US" sz="1200" b="1" i="1" dirty="0"/>
              <a:t>quarks</a:t>
            </a:r>
            <a:r>
              <a:rPr lang="en-US" sz="1200" dirty="0"/>
              <a:t>.  </a:t>
            </a:r>
            <a:r>
              <a:rPr lang="en-US" sz="1200" i="1" dirty="0"/>
              <a:t>(But I ‘m fuzzy on what they are.)</a:t>
            </a:r>
          </a:p>
          <a:p>
            <a:endParaRPr lang="en-US" sz="1200" dirty="0">
              <a:solidFill>
                <a:srgbClr val="FF0000"/>
              </a:solidFill>
            </a:endParaRPr>
          </a:p>
          <a:p>
            <a:endParaRPr lang="en-US" sz="1200" dirty="0">
              <a:solidFill>
                <a:srgbClr val="0000CC"/>
              </a:solidFill>
            </a:endParaRPr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3266912" y="1946970"/>
            <a:ext cx="26766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 smtClean="0"/>
              <a:t>How was the periodic table </a:t>
            </a:r>
            <a:r>
              <a:rPr lang="en-US" sz="1200" b="1" i="1" dirty="0" smtClean="0"/>
              <a:t>originally developed</a:t>
            </a:r>
            <a:r>
              <a:rPr lang="en-US" sz="1200" dirty="0" smtClean="0"/>
              <a:t>? And by </a:t>
            </a:r>
            <a:r>
              <a:rPr lang="en-US" sz="1200" b="1" i="1" dirty="0" smtClean="0"/>
              <a:t>whom</a:t>
            </a:r>
            <a:r>
              <a:rPr lang="en-US" sz="1200" dirty="0" smtClean="0"/>
              <a:t>?</a:t>
            </a:r>
          </a:p>
          <a:p>
            <a:pPr>
              <a:spcAft>
                <a:spcPts val="300"/>
              </a:spcAft>
            </a:pPr>
            <a:r>
              <a:rPr lang="en-US" sz="1200" dirty="0" smtClean="0"/>
              <a:t>How were these elements identified, especially those since I was in 9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grade?</a:t>
            </a:r>
          </a:p>
          <a:p>
            <a:pPr>
              <a:spcAft>
                <a:spcPts val="300"/>
              </a:spcAft>
            </a:pPr>
            <a:r>
              <a:rPr lang="en-US" sz="1200" dirty="0" smtClean="0"/>
              <a:t>How is the periodic table </a:t>
            </a:r>
            <a:r>
              <a:rPr lang="en-US" sz="1200" b="1" i="1" dirty="0" smtClean="0"/>
              <a:t>organized</a:t>
            </a:r>
            <a:r>
              <a:rPr lang="en-US" sz="1200" dirty="0" smtClean="0"/>
              <a:t>?  Why are elements grouped as they are?</a:t>
            </a:r>
          </a:p>
          <a:p>
            <a:pPr>
              <a:spcAft>
                <a:spcPts val="300"/>
              </a:spcAft>
            </a:pPr>
            <a:r>
              <a:rPr lang="en-US" sz="1200" dirty="0"/>
              <a:t>Is a proton a proton no matter the element? Same with neutrons and  </a:t>
            </a:r>
            <a:r>
              <a:rPr lang="en-US" sz="1200" dirty="0" smtClean="0"/>
              <a:t>electrons?  </a:t>
            </a:r>
            <a:r>
              <a:rPr lang="en-US" sz="1200" dirty="0"/>
              <a:t>That is, is only the number of the particles in an atom what distinguishes the elements, not the particles themselves</a:t>
            </a:r>
            <a:r>
              <a:rPr lang="en-US" sz="1200" dirty="0" smtClean="0"/>
              <a:t>?</a:t>
            </a:r>
          </a:p>
          <a:p>
            <a:pPr>
              <a:spcAft>
                <a:spcPts val="300"/>
              </a:spcAft>
            </a:pPr>
            <a:r>
              <a:rPr lang="en-US" sz="1200" dirty="0" smtClean="0"/>
              <a:t>What is a quark?</a:t>
            </a:r>
          </a:p>
          <a:p>
            <a:pPr>
              <a:spcAft>
                <a:spcPts val="300"/>
              </a:spcAft>
            </a:pPr>
            <a:r>
              <a:rPr lang="en-US" sz="1200" dirty="0"/>
              <a:t>Define and distinguish </a:t>
            </a:r>
            <a:r>
              <a:rPr lang="en-US" sz="1200" b="1" i="1" dirty="0"/>
              <a:t>ions</a:t>
            </a:r>
            <a:r>
              <a:rPr lang="en-US" sz="1200" dirty="0"/>
              <a:t> and </a:t>
            </a:r>
            <a:r>
              <a:rPr lang="en-US" sz="1200" b="1" i="1" dirty="0"/>
              <a:t>ionization </a:t>
            </a:r>
            <a:r>
              <a:rPr lang="en-US" sz="1200" i="1" dirty="0"/>
              <a:t>energy</a:t>
            </a:r>
            <a:r>
              <a:rPr lang="en-US" sz="1200" dirty="0"/>
              <a:t>.</a:t>
            </a:r>
          </a:p>
          <a:p>
            <a:endParaRPr lang="en-US" sz="1100" dirty="0"/>
          </a:p>
          <a:p>
            <a:endParaRPr lang="en-US" dirty="0"/>
          </a:p>
        </p:txBody>
      </p:sp>
      <p:pic>
        <p:nvPicPr>
          <p:cNvPr id="29" name="Content Placeholder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669864"/>
            <a:ext cx="1295400" cy="1031164"/>
          </a:xfrm>
          <a:prstGeom prst="rect">
            <a:avLst/>
          </a:prstGeom>
        </p:spPr>
      </p:pic>
      <p:sp>
        <p:nvSpPr>
          <p:cNvPr id="31" name="Oval Callout 30"/>
          <p:cNvSpPr/>
          <p:nvPr/>
        </p:nvSpPr>
        <p:spPr>
          <a:xfrm>
            <a:off x="2035623" y="168663"/>
            <a:ext cx="7324888" cy="2523430"/>
          </a:xfrm>
          <a:prstGeom prst="wedgeEllipseCallout">
            <a:avLst>
              <a:gd name="adj1" fmla="val -59465"/>
              <a:gd name="adj2" fmla="val -94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 need to understand more concepts , too, but have run out of space on the </a:t>
            </a:r>
            <a:r>
              <a:rPr lang="en-US" dirty="0" err="1" smtClean="0">
                <a:solidFill>
                  <a:schemeClr val="tx1"/>
                </a:solidFill>
              </a:rPr>
              <a:t>ThinkSheet</a:t>
            </a:r>
            <a:r>
              <a:rPr lang="en-US" dirty="0" smtClean="0">
                <a:solidFill>
                  <a:schemeClr val="tx1"/>
                </a:solidFill>
              </a:rPr>
              <a:t>, so I will write my newly gained understanding in the margins of my text where I need to be reminded of the meaning.  I could also write them on separate  sheet or a study card.  The important thing is that I now can continue to process the meaning of this text.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66912" y="5638800"/>
            <a:ext cx="2829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What is the quantum model of the atom?   </a:t>
            </a:r>
            <a:r>
              <a:rPr lang="en-US" sz="1200" dirty="0" smtClean="0">
                <a:solidFill>
                  <a:srgbClr val="C00000"/>
                </a:solidFill>
              </a:rPr>
              <a:t>I started searching this same text.</a:t>
            </a:r>
            <a:endParaRPr lang="en-US" sz="1200" dirty="0" smtClean="0"/>
          </a:p>
          <a:p>
            <a:endParaRPr lang="en-US" sz="1200" dirty="0" smtClean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5257800" y="22860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4605256" y="2012752"/>
            <a:ext cx="423944" cy="30926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266912" y="5976119"/>
            <a:ext cx="267668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0000CC"/>
                </a:solidFill>
              </a:rPr>
              <a:t>Duh!, This </a:t>
            </a:r>
            <a:r>
              <a:rPr lang="en-US" sz="1050" dirty="0">
                <a:solidFill>
                  <a:srgbClr val="0000CC"/>
                </a:solidFill>
              </a:rPr>
              <a:t>is in Chapter 16 that I should have learned well but didn’t.  Now I re-study parts of </a:t>
            </a:r>
            <a:r>
              <a:rPr lang="en-US" sz="1050" dirty="0" err="1">
                <a:solidFill>
                  <a:srgbClr val="0000CC"/>
                </a:solidFill>
              </a:rPr>
              <a:t>Chpt</a:t>
            </a:r>
            <a:r>
              <a:rPr lang="en-US" sz="1050" dirty="0">
                <a:solidFill>
                  <a:srgbClr val="0000CC"/>
                </a:solidFill>
              </a:rPr>
              <a:t>. 16, </a:t>
            </a:r>
            <a:r>
              <a:rPr lang="en-US" sz="1050" dirty="0" smtClean="0">
                <a:solidFill>
                  <a:srgbClr val="0000CC"/>
                </a:solidFill>
              </a:rPr>
              <a:t>this </a:t>
            </a:r>
            <a:r>
              <a:rPr lang="en-US" sz="1050" dirty="0">
                <a:solidFill>
                  <a:srgbClr val="0000CC"/>
                </a:solidFill>
              </a:rPr>
              <a:t>time with engagement</a:t>
            </a:r>
            <a:r>
              <a:rPr lang="en-US" sz="1050" dirty="0" smtClean="0">
                <a:solidFill>
                  <a:srgbClr val="0000CC"/>
                </a:solidFill>
              </a:rPr>
              <a:t>.</a:t>
            </a:r>
            <a:endParaRPr lang="en-US" sz="1050" dirty="0">
              <a:solidFill>
                <a:srgbClr val="0000CC"/>
              </a:solidFill>
            </a:endParaRPr>
          </a:p>
        </p:txBody>
      </p:sp>
      <p:sp>
        <p:nvSpPr>
          <p:cNvPr id="37" name="Oval Callout 36"/>
          <p:cNvSpPr/>
          <p:nvPr/>
        </p:nvSpPr>
        <p:spPr>
          <a:xfrm>
            <a:off x="2052556" y="126386"/>
            <a:ext cx="7324888" cy="2565707"/>
          </a:xfrm>
          <a:prstGeom prst="wedgeEllipseCallout">
            <a:avLst>
              <a:gd name="adj1" fmla="val -59696"/>
              <a:gd name="adj2" fmla="val 39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As I am reading, I realize there are concepts the author assumes I know, and I don’t.  Some of these are becoming huge roadblocks to my understanding.  I cannot move forward until I understand them.   Here is where I </a:t>
            </a:r>
            <a:r>
              <a:rPr lang="en-US" b="1" i="1" dirty="0" smtClean="0">
                <a:solidFill>
                  <a:schemeClr val="tx1"/>
                </a:solidFill>
              </a:rPr>
              <a:t>WANT MORE</a:t>
            </a:r>
            <a:r>
              <a:rPr lang="en-US" dirty="0" smtClean="0">
                <a:solidFill>
                  <a:schemeClr val="tx1"/>
                </a:solidFill>
              </a:rPr>
              <a:t> than the text provides.  I must search elsewhere—now.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1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6" grpId="0"/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90800"/>
            <a:ext cx="1295400" cy="1031164"/>
          </a:xfrm>
          <a:prstGeom prst="rect">
            <a:avLst/>
          </a:prstGeom>
        </p:spPr>
      </p:pic>
      <p:sp>
        <p:nvSpPr>
          <p:cNvPr id="17" name="Oval Callout 16"/>
          <p:cNvSpPr/>
          <p:nvPr/>
        </p:nvSpPr>
        <p:spPr>
          <a:xfrm>
            <a:off x="2590800" y="685800"/>
            <a:ext cx="6477000" cy="4724400"/>
          </a:xfrm>
          <a:prstGeom prst="wedgeEllipseCallout">
            <a:avLst>
              <a:gd name="adj1" fmla="val -67047"/>
              <a:gd name="adj2" fmla="val 121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I continue reading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with my mind highly alert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to answer to my questions and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to learn new things. 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When </a:t>
            </a:r>
            <a:r>
              <a:rPr lang="en-US" sz="2000" dirty="0">
                <a:solidFill>
                  <a:schemeClr val="tx1"/>
                </a:solidFill>
              </a:rPr>
              <a:t>unexplained concepts</a:t>
            </a:r>
            <a:r>
              <a:rPr lang="en-US" sz="2000" dirty="0" smtClean="0">
                <a:solidFill>
                  <a:schemeClr val="tx1"/>
                </a:solidFill>
              </a:rPr>
              <a:t> hit and become </a:t>
            </a:r>
            <a:r>
              <a:rPr lang="en-US" sz="2000" dirty="0">
                <a:solidFill>
                  <a:schemeClr val="tx1"/>
                </a:solidFill>
              </a:rPr>
              <a:t>roadblocks</a:t>
            </a:r>
            <a:r>
              <a:rPr lang="en-US" sz="2000" dirty="0" smtClean="0">
                <a:solidFill>
                  <a:schemeClr val="tx1"/>
                </a:solidFill>
              </a:rPr>
              <a:t>, I pause and BUILD SCHEMA.  This is easy these days with the Internet, Scholar Google, even Wikipedia, and can be so interesting that I must force myself away from these side-trips.  I need to grab just the info needed, so I can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return quickly to my text with the concepts clarified.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23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6 ThSh KWL &amp; More You Know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8" t="13021" r="29277" b="9452"/>
          <a:stretch/>
        </p:blipFill>
        <p:spPr>
          <a:xfrm>
            <a:off x="-228600" y="-358261"/>
            <a:ext cx="9367725" cy="6790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6858000" y="748265"/>
            <a:ext cx="1295400" cy="5413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1707952"/>
            <a:ext cx="242871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/>
              <a:t>I studied the periodic table in 9</a:t>
            </a:r>
            <a:r>
              <a:rPr lang="en-US" sz="1200" baseline="30000" dirty="0"/>
              <a:t>th</a:t>
            </a:r>
            <a:r>
              <a:rPr lang="en-US" sz="1200" dirty="0"/>
              <a:t> grade (Mr. Shaw’s class) but Uranium (92</a:t>
            </a:r>
            <a:r>
              <a:rPr lang="en-US" sz="1200" baseline="30000" dirty="0"/>
              <a:t>nd</a:t>
            </a:r>
            <a:r>
              <a:rPr lang="en-US" sz="1200" dirty="0"/>
              <a:t> element) was the last element then.  (I’m  old</a:t>
            </a:r>
            <a:r>
              <a:rPr lang="en-US" sz="1200" dirty="0" smtClean="0"/>
              <a:t>.)</a:t>
            </a:r>
          </a:p>
          <a:p>
            <a:pPr>
              <a:spcAft>
                <a:spcPts val="600"/>
              </a:spcAft>
            </a:pPr>
            <a:r>
              <a:rPr lang="en-US" sz="1200" dirty="0"/>
              <a:t>The </a:t>
            </a:r>
            <a:r>
              <a:rPr lang="en-US" sz="1200" b="1" i="1" dirty="0"/>
              <a:t>atomic #</a:t>
            </a:r>
            <a:r>
              <a:rPr lang="en-US" sz="1200" dirty="0"/>
              <a:t> is the # of protons and the # of neutrons combined (I think</a:t>
            </a:r>
            <a:r>
              <a:rPr lang="en-US" sz="1200" dirty="0" smtClean="0"/>
              <a:t>?)</a:t>
            </a:r>
          </a:p>
          <a:p>
            <a:pPr>
              <a:spcAft>
                <a:spcPts val="600"/>
              </a:spcAft>
            </a:pPr>
            <a:r>
              <a:rPr lang="en-US" sz="1200" dirty="0"/>
              <a:t>The nucleus has </a:t>
            </a:r>
            <a:r>
              <a:rPr lang="en-US" sz="1200" b="1" i="1" dirty="0"/>
              <a:t>protons</a:t>
            </a:r>
            <a:r>
              <a:rPr lang="en-US" sz="1200" dirty="0"/>
              <a:t> and </a:t>
            </a:r>
            <a:r>
              <a:rPr lang="en-US" sz="1200" b="1" i="1" dirty="0"/>
              <a:t>neutrons</a:t>
            </a:r>
            <a:r>
              <a:rPr lang="en-US" sz="1200" dirty="0"/>
              <a:t> in it.</a:t>
            </a:r>
          </a:p>
          <a:p>
            <a:pPr>
              <a:spcAft>
                <a:spcPts val="600"/>
              </a:spcAft>
            </a:pPr>
            <a:r>
              <a:rPr lang="en-US" sz="1200" dirty="0"/>
              <a:t>Electrons circle the nucleus.  The number of electrons and protons are the same</a:t>
            </a:r>
            <a:r>
              <a:rPr lang="en-US" sz="1200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en-US" sz="1200" b="1" u="sng" dirty="0"/>
              <a:t>Ion</a:t>
            </a:r>
            <a:r>
              <a:rPr lang="en-US" sz="1200" dirty="0"/>
              <a:t> has to do with the number of electrons out of balance with protons.</a:t>
            </a:r>
            <a:endParaRPr lang="en-US" sz="1200" b="1" u="sng" dirty="0"/>
          </a:p>
          <a:p>
            <a:pPr>
              <a:spcAft>
                <a:spcPts val="600"/>
              </a:spcAft>
            </a:pPr>
            <a:r>
              <a:rPr lang="en-US" sz="1200" dirty="0"/>
              <a:t>The protons and neutrons are made up of </a:t>
            </a:r>
            <a:r>
              <a:rPr lang="en-US" sz="1200" b="1" i="1" dirty="0"/>
              <a:t>quarks</a:t>
            </a:r>
            <a:r>
              <a:rPr lang="en-US" sz="1200" dirty="0"/>
              <a:t>.  </a:t>
            </a:r>
            <a:r>
              <a:rPr lang="en-US" sz="1200" i="1" dirty="0"/>
              <a:t>(But I ‘m fuzzy on what they are.)</a:t>
            </a:r>
          </a:p>
          <a:p>
            <a:endParaRPr lang="en-US" sz="1200" dirty="0">
              <a:solidFill>
                <a:srgbClr val="FF0000"/>
              </a:solidFill>
            </a:endParaRPr>
          </a:p>
          <a:p>
            <a:endParaRPr lang="en-US" sz="1200" dirty="0">
              <a:solidFill>
                <a:srgbClr val="0000CC"/>
              </a:solidFill>
            </a:endParaRPr>
          </a:p>
          <a:p>
            <a:endParaRPr lang="en-US" sz="1200" dirty="0"/>
          </a:p>
          <a:p>
            <a:endParaRPr lang="en-US" sz="1200" dirty="0"/>
          </a:p>
        </p:txBody>
      </p:sp>
      <p:pic>
        <p:nvPicPr>
          <p:cNvPr id="13" name="Content Placeholder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036"/>
            <a:ext cx="1295400" cy="103116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276600" y="5517684"/>
            <a:ext cx="2829088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What is the quantum model of the atom?  </a:t>
            </a:r>
          </a:p>
          <a:p>
            <a:r>
              <a:rPr lang="en-US" sz="1100" dirty="0" smtClean="0"/>
              <a:t>I started searching this same text.  </a:t>
            </a:r>
          </a:p>
          <a:p>
            <a:r>
              <a:rPr lang="en-US" sz="1100" dirty="0"/>
              <a:t>Ah, this is in Chapter 16 that I should have learned well but didn’t.  Now I re-study parts of </a:t>
            </a:r>
            <a:r>
              <a:rPr lang="en-US" sz="1100" dirty="0" err="1"/>
              <a:t>Chpt</a:t>
            </a:r>
            <a:r>
              <a:rPr lang="en-US" sz="1100" dirty="0"/>
              <a:t>. 16, this time with engagement.</a:t>
            </a:r>
          </a:p>
          <a:p>
            <a:endParaRPr lang="en-US" sz="1200" dirty="0" smtClean="0">
              <a:solidFill>
                <a:srgbClr val="C00000"/>
              </a:solidFill>
            </a:endParaRPr>
          </a:p>
          <a:p>
            <a:endParaRPr lang="en-US" sz="1200" dirty="0" smtClean="0"/>
          </a:p>
          <a:p>
            <a:endParaRPr lang="en-US" sz="1200" dirty="0" smtClean="0"/>
          </a:p>
        </p:txBody>
      </p:sp>
      <p:sp>
        <p:nvSpPr>
          <p:cNvPr id="18" name="Oval Callout 17"/>
          <p:cNvSpPr/>
          <p:nvPr/>
        </p:nvSpPr>
        <p:spPr>
          <a:xfrm>
            <a:off x="1828800" y="-76200"/>
            <a:ext cx="7162800" cy="914400"/>
          </a:xfrm>
          <a:prstGeom prst="wedgeEllipseCallout">
            <a:avLst>
              <a:gd name="adj1" fmla="val -59465"/>
              <a:gd name="adj2" fmla="val 2267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When I finish the chapter, I list what I </a:t>
            </a:r>
            <a:r>
              <a:rPr lang="en-US" sz="2400" b="1" i="1" dirty="0" smtClean="0">
                <a:solidFill>
                  <a:srgbClr val="FF0000"/>
                </a:solidFill>
              </a:rPr>
              <a:t>learned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959241" y="612254"/>
            <a:ext cx="898759" cy="457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96000" y="1600200"/>
            <a:ext cx="2667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 smtClean="0">
                <a:solidFill>
                  <a:srgbClr val="FF0000"/>
                </a:solidFill>
              </a:rPr>
              <a:t>Mendeleev</a:t>
            </a:r>
            <a:r>
              <a:rPr lang="en-US" sz="1400" dirty="0">
                <a:solidFill>
                  <a:srgbClr val="FF0000"/>
                </a:solidFill>
              </a:rPr>
              <a:t>, of Russia, used </a:t>
            </a:r>
            <a:r>
              <a:rPr lang="en-US" sz="1400" b="1" i="1" dirty="0">
                <a:solidFill>
                  <a:srgbClr val="FF0000"/>
                </a:solidFill>
              </a:rPr>
              <a:t>cards to sort </a:t>
            </a:r>
            <a:r>
              <a:rPr lang="en-US" sz="1400" dirty="0">
                <a:solidFill>
                  <a:srgbClr val="FF0000"/>
                </a:solidFill>
              </a:rPr>
              <a:t>until he discovered the patterns.  In 1861 – the </a:t>
            </a:r>
            <a:r>
              <a:rPr lang="en-US" sz="1400" b="1" i="1" dirty="0">
                <a:solidFill>
                  <a:srgbClr val="FF0000"/>
                </a:solidFill>
              </a:rPr>
              <a:t>first Periodic Table </a:t>
            </a:r>
            <a:r>
              <a:rPr lang="en-US" sz="1400" dirty="0">
                <a:solidFill>
                  <a:srgbClr val="FF0000"/>
                </a:solidFill>
              </a:rPr>
              <a:t>with 50 elements.  Today 111 elements. E</a:t>
            </a:r>
            <a:r>
              <a:rPr lang="en-US" sz="1400" dirty="0" smtClean="0">
                <a:solidFill>
                  <a:srgbClr val="FF0000"/>
                </a:solidFill>
              </a:rPr>
              <a:t>volving </a:t>
            </a:r>
            <a:endParaRPr lang="en-US" sz="1400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96000" y="2869049"/>
            <a:ext cx="2667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400" b="1" i="1" dirty="0" smtClean="0">
                <a:solidFill>
                  <a:srgbClr val="3333FF"/>
                </a:solidFill>
              </a:rPr>
              <a:t>Every </a:t>
            </a:r>
            <a:r>
              <a:rPr lang="en-US" sz="1400" b="1" i="1" dirty="0">
                <a:solidFill>
                  <a:srgbClr val="3333FF"/>
                </a:solidFill>
              </a:rPr>
              <a:t>mark </a:t>
            </a:r>
            <a:r>
              <a:rPr lang="en-US" sz="1400" dirty="0">
                <a:solidFill>
                  <a:srgbClr val="3333FF"/>
                </a:solidFill>
              </a:rPr>
              <a:t>on the table, where </a:t>
            </a:r>
            <a:r>
              <a:rPr lang="en-US" sz="1400" b="1" i="1" dirty="0">
                <a:solidFill>
                  <a:srgbClr val="3333FF"/>
                </a:solidFill>
              </a:rPr>
              <a:t>the element is placed</a:t>
            </a:r>
            <a:r>
              <a:rPr lang="en-US" sz="1400" dirty="0">
                <a:solidFill>
                  <a:srgbClr val="3333FF"/>
                </a:solidFill>
              </a:rPr>
              <a:t>, &amp; its </a:t>
            </a:r>
            <a:r>
              <a:rPr lang="en-US" sz="1400" b="1" i="1" dirty="0">
                <a:solidFill>
                  <a:srgbClr val="3333FF"/>
                </a:solidFill>
              </a:rPr>
              <a:t>color</a:t>
            </a:r>
            <a:r>
              <a:rPr lang="en-US" sz="1400" dirty="0">
                <a:solidFill>
                  <a:srgbClr val="3333FF"/>
                </a:solidFill>
              </a:rPr>
              <a:t> means something that shows </a:t>
            </a:r>
            <a:r>
              <a:rPr lang="en-US" sz="1400" b="1" i="1" dirty="0">
                <a:solidFill>
                  <a:srgbClr val="3333FF"/>
                </a:solidFill>
              </a:rPr>
              <a:t>relationships</a:t>
            </a:r>
            <a:r>
              <a:rPr lang="en-US" sz="1400" dirty="0">
                <a:solidFill>
                  <a:srgbClr val="3333FF"/>
                </a:solidFill>
              </a:rPr>
              <a:t> among the elements.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934200" y="5181600"/>
            <a:ext cx="1181100" cy="1905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060483" y="4711700"/>
            <a:ext cx="1797517" cy="457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266912" y="1828800"/>
            <a:ext cx="26766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 smtClean="0"/>
              <a:t>How was the periodic table </a:t>
            </a:r>
            <a:r>
              <a:rPr lang="en-US" sz="1200" b="1" i="1" dirty="0" smtClean="0"/>
              <a:t>originally developed</a:t>
            </a:r>
            <a:r>
              <a:rPr lang="en-US" sz="1200" dirty="0" smtClean="0"/>
              <a:t>? And by </a:t>
            </a:r>
            <a:r>
              <a:rPr lang="en-US" sz="1200" b="1" i="1" dirty="0" smtClean="0"/>
              <a:t>whom</a:t>
            </a:r>
            <a:r>
              <a:rPr lang="en-US" sz="1200" dirty="0" smtClean="0"/>
              <a:t>?</a:t>
            </a:r>
          </a:p>
          <a:p>
            <a:pPr>
              <a:spcAft>
                <a:spcPts val="300"/>
              </a:spcAft>
            </a:pPr>
            <a:r>
              <a:rPr lang="en-US" sz="1200" dirty="0" smtClean="0"/>
              <a:t>How were these elements identified, especially those since I was in 9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grade?</a:t>
            </a:r>
          </a:p>
          <a:p>
            <a:pPr>
              <a:spcAft>
                <a:spcPts val="300"/>
              </a:spcAft>
            </a:pPr>
            <a:r>
              <a:rPr lang="en-US" sz="1200" dirty="0" smtClean="0"/>
              <a:t>How is the periodic table </a:t>
            </a:r>
            <a:r>
              <a:rPr lang="en-US" sz="1200" b="1" i="1" dirty="0" smtClean="0"/>
              <a:t>organized</a:t>
            </a:r>
            <a:r>
              <a:rPr lang="en-US" sz="1200" dirty="0" smtClean="0"/>
              <a:t>?  Why are elements grouped as they are?</a:t>
            </a:r>
          </a:p>
          <a:p>
            <a:pPr>
              <a:spcAft>
                <a:spcPts val="300"/>
              </a:spcAft>
            </a:pPr>
            <a:r>
              <a:rPr lang="en-US" sz="1200" dirty="0"/>
              <a:t>Is a proton a proton no matter the element? Same with neutrons and  </a:t>
            </a:r>
            <a:r>
              <a:rPr lang="en-US" sz="1200" dirty="0" smtClean="0"/>
              <a:t>electrons?  </a:t>
            </a:r>
            <a:r>
              <a:rPr lang="en-US" sz="1200" dirty="0"/>
              <a:t>That is, is only the number of the particles in an atom what distinguishes the elements, not the particles themselves</a:t>
            </a:r>
            <a:r>
              <a:rPr lang="en-US" sz="1200" dirty="0" smtClean="0"/>
              <a:t>?</a:t>
            </a:r>
          </a:p>
          <a:p>
            <a:pPr>
              <a:spcAft>
                <a:spcPts val="300"/>
              </a:spcAft>
            </a:pPr>
            <a:r>
              <a:rPr lang="en-US" sz="1200" dirty="0" smtClean="0"/>
              <a:t>What is a quark?</a:t>
            </a:r>
          </a:p>
          <a:p>
            <a:pPr>
              <a:spcAft>
                <a:spcPts val="300"/>
              </a:spcAft>
            </a:pPr>
            <a:r>
              <a:rPr lang="en-US" sz="1200" dirty="0"/>
              <a:t>Define and distinguish </a:t>
            </a:r>
            <a:r>
              <a:rPr lang="en-US" sz="1200" b="1" i="1" dirty="0"/>
              <a:t>ions</a:t>
            </a:r>
            <a:r>
              <a:rPr lang="en-US" sz="1200" dirty="0"/>
              <a:t> and </a:t>
            </a:r>
            <a:r>
              <a:rPr lang="en-US" sz="1200" b="1" i="1" dirty="0"/>
              <a:t>ionization </a:t>
            </a:r>
            <a:r>
              <a:rPr lang="en-US" sz="1200" i="1" dirty="0"/>
              <a:t>energy</a:t>
            </a:r>
            <a:r>
              <a:rPr lang="en-US" sz="1200" dirty="0"/>
              <a:t>.</a:t>
            </a:r>
          </a:p>
          <a:p>
            <a:endParaRPr lang="en-US" sz="1100" dirty="0"/>
          </a:p>
          <a:p>
            <a:endParaRPr lang="en-US" dirty="0"/>
          </a:p>
        </p:txBody>
      </p:sp>
      <p:sp>
        <p:nvSpPr>
          <p:cNvPr id="28" name="Oval Callout 27"/>
          <p:cNvSpPr/>
          <p:nvPr/>
        </p:nvSpPr>
        <p:spPr>
          <a:xfrm>
            <a:off x="0" y="1789450"/>
            <a:ext cx="7391400" cy="3276600"/>
          </a:xfrm>
          <a:prstGeom prst="wedgeEllipseCallout">
            <a:avLst>
              <a:gd name="adj1" fmla="val -37086"/>
              <a:gd name="adj2" fmla="val -696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 see right away that I learned much more than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 I have room to list  in the </a:t>
            </a:r>
            <a:r>
              <a:rPr lang="en-US" b="1" dirty="0" smtClean="0">
                <a:solidFill>
                  <a:srgbClr val="0000CC"/>
                </a:solidFill>
              </a:rPr>
              <a:t>L</a:t>
            </a:r>
            <a:r>
              <a:rPr lang="en-US" dirty="0" smtClean="0">
                <a:solidFill>
                  <a:schemeClr val="tx1"/>
                </a:solidFill>
              </a:rPr>
              <a:t> column.  So, I look at my questions in the </a:t>
            </a:r>
            <a:r>
              <a:rPr lang="en-US" b="1" dirty="0" smtClean="0">
                <a:solidFill>
                  <a:srgbClr val="0000CC"/>
                </a:solidFill>
              </a:rPr>
              <a:t>W-N </a:t>
            </a:r>
            <a:r>
              <a:rPr lang="en-US" dirty="0" smtClean="0">
                <a:solidFill>
                  <a:schemeClr val="tx1"/>
                </a:solidFill>
              </a:rPr>
              <a:t>column and rehearse the answers in my mind or on a separate sheet.  I also read over my prior knowledge column, the</a:t>
            </a:r>
            <a:r>
              <a:rPr lang="en-US" b="1" dirty="0" smtClean="0">
                <a:solidFill>
                  <a:srgbClr val="0000CC"/>
                </a:solidFill>
              </a:rPr>
              <a:t> K </a:t>
            </a:r>
            <a:r>
              <a:rPr lang="en-US" dirty="0" smtClean="0">
                <a:solidFill>
                  <a:schemeClr val="tx1"/>
                </a:solidFill>
              </a:rPr>
              <a:t>column, and explain to myself the clarifications and enhanced understanding I have come to.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Oval Callout 29"/>
          <p:cNvSpPr/>
          <p:nvPr/>
        </p:nvSpPr>
        <p:spPr>
          <a:xfrm>
            <a:off x="-86783" y="1739324"/>
            <a:ext cx="7581900" cy="3429000"/>
          </a:xfrm>
          <a:prstGeom prst="wedgeEllipseCallout">
            <a:avLst>
              <a:gd name="adj1" fmla="val -37086"/>
              <a:gd name="adj2" fmla="val -696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In doing so, I also realize some big gaps still exist in my understanding.   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Because </a:t>
            </a:r>
            <a:r>
              <a:rPr lang="en-US" sz="2400" dirty="0">
                <a:solidFill>
                  <a:schemeClr val="tx1"/>
                </a:solidFill>
              </a:rPr>
              <a:t>I really want to learn the Periodic Table thoroughly, I move to the AFTER </a:t>
            </a:r>
            <a:r>
              <a:rPr lang="en-US" sz="2400" b="1" dirty="0">
                <a:solidFill>
                  <a:srgbClr val="0000CC"/>
                </a:solidFill>
              </a:rPr>
              <a:t>W-M</a:t>
            </a:r>
            <a:r>
              <a:rPr lang="en-US" sz="2400" dirty="0">
                <a:solidFill>
                  <a:schemeClr val="tx1"/>
                </a:solidFill>
              </a:rPr>
              <a:t> column.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09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/>
      <p:bldP spid="22" grpId="0"/>
      <p:bldP spid="23" grpId="0" animBg="1"/>
      <p:bldP spid="28" grpId="0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6 ThSh KWL &amp; More You Know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8" t="13021" r="29277" b="9452"/>
          <a:stretch/>
        </p:blipFill>
        <p:spPr>
          <a:xfrm>
            <a:off x="-539081" y="-466013"/>
            <a:ext cx="9683081" cy="7019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Content Placeholder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1295400" cy="103116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-76200" y="1676400"/>
            <a:ext cx="242871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/>
              <a:t>I studied the periodic table in 9</a:t>
            </a:r>
            <a:r>
              <a:rPr lang="en-US" sz="1200" baseline="30000" dirty="0"/>
              <a:t>th</a:t>
            </a:r>
            <a:r>
              <a:rPr lang="en-US" sz="1200" dirty="0"/>
              <a:t> grade (Mr. Shaw’s class) but Uranium (92</a:t>
            </a:r>
            <a:r>
              <a:rPr lang="en-US" sz="1200" baseline="30000" dirty="0"/>
              <a:t>nd</a:t>
            </a:r>
            <a:r>
              <a:rPr lang="en-US" sz="1200" dirty="0"/>
              <a:t> element) was the last element then.  (I’m  old</a:t>
            </a:r>
            <a:r>
              <a:rPr lang="en-US" sz="1200" dirty="0" smtClean="0"/>
              <a:t>.)</a:t>
            </a:r>
          </a:p>
          <a:p>
            <a:pPr>
              <a:spcAft>
                <a:spcPts val="600"/>
              </a:spcAft>
            </a:pPr>
            <a:r>
              <a:rPr lang="en-US" sz="1200" dirty="0"/>
              <a:t>The </a:t>
            </a:r>
            <a:r>
              <a:rPr lang="en-US" sz="1200" b="1" i="1" dirty="0"/>
              <a:t>atomic #</a:t>
            </a:r>
            <a:r>
              <a:rPr lang="en-US" sz="1200" dirty="0"/>
              <a:t> is the # of protons and the # of neutrons combined (I think</a:t>
            </a:r>
            <a:r>
              <a:rPr lang="en-US" sz="1200" dirty="0" smtClean="0"/>
              <a:t>?)</a:t>
            </a:r>
          </a:p>
          <a:p>
            <a:pPr>
              <a:spcAft>
                <a:spcPts val="600"/>
              </a:spcAft>
            </a:pPr>
            <a:r>
              <a:rPr lang="en-US" sz="1200" dirty="0"/>
              <a:t>The nucleus has </a:t>
            </a:r>
            <a:r>
              <a:rPr lang="en-US" sz="1200" b="1" i="1" dirty="0"/>
              <a:t>protons</a:t>
            </a:r>
            <a:r>
              <a:rPr lang="en-US" sz="1200" dirty="0"/>
              <a:t> and </a:t>
            </a:r>
            <a:r>
              <a:rPr lang="en-US" sz="1200" b="1" i="1" dirty="0"/>
              <a:t>neutrons</a:t>
            </a:r>
            <a:r>
              <a:rPr lang="en-US" sz="1200" dirty="0"/>
              <a:t> in it.</a:t>
            </a:r>
          </a:p>
          <a:p>
            <a:pPr>
              <a:spcAft>
                <a:spcPts val="600"/>
              </a:spcAft>
            </a:pPr>
            <a:r>
              <a:rPr lang="en-US" sz="1200" dirty="0"/>
              <a:t>Electrons circle the nucleus.  The number of electrons and protons are the same</a:t>
            </a:r>
            <a:r>
              <a:rPr lang="en-US" sz="1200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en-US" sz="1200" b="1" u="sng" dirty="0"/>
              <a:t>Ion</a:t>
            </a:r>
            <a:r>
              <a:rPr lang="en-US" sz="1200" dirty="0"/>
              <a:t> has to do with the number of electrons out of balance with protons.</a:t>
            </a:r>
            <a:endParaRPr lang="en-US" sz="1200" b="1" u="sng" dirty="0"/>
          </a:p>
          <a:p>
            <a:pPr>
              <a:spcAft>
                <a:spcPts val="600"/>
              </a:spcAft>
            </a:pPr>
            <a:r>
              <a:rPr lang="en-US" sz="1200" dirty="0"/>
              <a:t>The protons and neutrons are made up of </a:t>
            </a:r>
            <a:r>
              <a:rPr lang="en-US" sz="1200" b="1" i="1" dirty="0"/>
              <a:t>quarks</a:t>
            </a:r>
            <a:r>
              <a:rPr lang="en-US" sz="1200" dirty="0"/>
              <a:t>.  </a:t>
            </a:r>
            <a:r>
              <a:rPr lang="en-US" sz="1200" i="1" dirty="0"/>
              <a:t>(But I ‘m fuzzy on what they are.)</a:t>
            </a:r>
          </a:p>
          <a:p>
            <a:endParaRPr lang="en-US" sz="1200" dirty="0">
              <a:solidFill>
                <a:srgbClr val="FF0000"/>
              </a:solidFill>
            </a:endParaRPr>
          </a:p>
          <a:p>
            <a:endParaRPr lang="en-US" sz="1200" dirty="0">
              <a:solidFill>
                <a:srgbClr val="0000CC"/>
              </a:solidFill>
            </a:endParaRPr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2971800" y="1600200"/>
            <a:ext cx="26766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 smtClean="0"/>
              <a:t>How was the periodic table </a:t>
            </a:r>
            <a:r>
              <a:rPr lang="en-US" sz="1200" b="1" i="1" dirty="0" smtClean="0"/>
              <a:t>originally developed</a:t>
            </a:r>
            <a:r>
              <a:rPr lang="en-US" sz="1200" dirty="0" smtClean="0"/>
              <a:t>? And by </a:t>
            </a:r>
            <a:r>
              <a:rPr lang="en-US" sz="1200" b="1" i="1" dirty="0" smtClean="0"/>
              <a:t>whom</a:t>
            </a:r>
            <a:r>
              <a:rPr lang="en-US" sz="1200" dirty="0" smtClean="0"/>
              <a:t>?</a:t>
            </a:r>
          </a:p>
          <a:p>
            <a:pPr>
              <a:spcAft>
                <a:spcPts val="300"/>
              </a:spcAft>
            </a:pPr>
            <a:r>
              <a:rPr lang="en-US" sz="1200" dirty="0" smtClean="0"/>
              <a:t>How were these elements identified, especially those since I was in 9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grade?</a:t>
            </a:r>
          </a:p>
          <a:p>
            <a:pPr>
              <a:spcAft>
                <a:spcPts val="300"/>
              </a:spcAft>
            </a:pPr>
            <a:r>
              <a:rPr lang="en-US" sz="1200" dirty="0" smtClean="0"/>
              <a:t>How is the periodic table </a:t>
            </a:r>
            <a:r>
              <a:rPr lang="en-US" sz="1200" b="1" i="1" dirty="0" smtClean="0"/>
              <a:t>organized</a:t>
            </a:r>
            <a:r>
              <a:rPr lang="en-US" sz="1200" dirty="0" smtClean="0"/>
              <a:t>?  Why are elements grouped as they are?</a:t>
            </a:r>
          </a:p>
          <a:p>
            <a:pPr>
              <a:spcAft>
                <a:spcPts val="300"/>
              </a:spcAft>
            </a:pPr>
            <a:r>
              <a:rPr lang="en-US" sz="1200" dirty="0"/>
              <a:t>Is a proton a proton no matter the element? Same with neutrons and  </a:t>
            </a:r>
            <a:r>
              <a:rPr lang="en-US" sz="1200" dirty="0" smtClean="0"/>
              <a:t>electrons?  </a:t>
            </a:r>
            <a:r>
              <a:rPr lang="en-US" sz="1200" dirty="0"/>
              <a:t>That is, is only the number of the particles in an atom what distinguishes the elements, not the particles themselves</a:t>
            </a:r>
            <a:r>
              <a:rPr lang="en-US" sz="1200" dirty="0" smtClean="0"/>
              <a:t>?</a:t>
            </a:r>
          </a:p>
          <a:p>
            <a:pPr>
              <a:spcAft>
                <a:spcPts val="300"/>
              </a:spcAft>
            </a:pPr>
            <a:r>
              <a:rPr lang="en-US" sz="1200" dirty="0" smtClean="0"/>
              <a:t>What is a quark?</a:t>
            </a:r>
          </a:p>
          <a:p>
            <a:pPr>
              <a:spcAft>
                <a:spcPts val="300"/>
              </a:spcAft>
            </a:pPr>
            <a:r>
              <a:rPr lang="en-US" sz="1200" dirty="0"/>
              <a:t>Define and distinguish </a:t>
            </a:r>
            <a:r>
              <a:rPr lang="en-US" sz="1200" b="1" i="1" dirty="0"/>
              <a:t>ions</a:t>
            </a:r>
            <a:r>
              <a:rPr lang="en-US" sz="1200" dirty="0"/>
              <a:t> and </a:t>
            </a:r>
            <a:r>
              <a:rPr lang="en-US" sz="1200" b="1" i="1" dirty="0"/>
              <a:t>ionization </a:t>
            </a:r>
            <a:r>
              <a:rPr lang="en-US" sz="1200" i="1" dirty="0"/>
              <a:t>energy</a:t>
            </a:r>
            <a:r>
              <a:rPr lang="en-US" sz="1200" dirty="0"/>
              <a:t>.</a:t>
            </a:r>
          </a:p>
          <a:p>
            <a:endParaRPr lang="en-US" sz="1100" dirty="0"/>
          </a:p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172200" y="1600200"/>
            <a:ext cx="2667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 smtClean="0"/>
              <a:t>Mendeleev</a:t>
            </a:r>
            <a:r>
              <a:rPr lang="en-US" sz="1400" dirty="0"/>
              <a:t>, of Russia, used </a:t>
            </a:r>
            <a:r>
              <a:rPr lang="en-US" sz="1400" b="1" i="1" dirty="0"/>
              <a:t>cards to sort </a:t>
            </a:r>
            <a:r>
              <a:rPr lang="en-US" sz="1400" dirty="0"/>
              <a:t>until he discovered the patterns.  In 1861 – the </a:t>
            </a:r>
            <a:r>
              <a:rPr lang="en-US" sz="1400" b="1" i="1" dirty="0"/>
              <a:t>first Periodic Table </a:t>
            </a:r>
            <a:r>
              <a:rPr lang="en-US" sz="1400" dirty="0"/>
              <a:t>with 50 elements.  Today 111 elements. E</a:t>
            </a:r>
            <a:r>
              <a:rPr lang="en-US" sz="1400" dirty="0" smtClean="0"/>
              <a:t>volving .</a:t>
            </a:r>
          </a:p>
          <a:p>
            <a:pPr>
              <a:defRPr/>
            </a:pPr>
            <a:endParaRPr lang="en-US" sz="1400" dirty="0" smtClean="0"/>
          </a:p>
          <a:p>
            <a:pPr lvl="0">
              <a:defRPr/>
            </a:pPr>
            <a:r>
              <a:rPr lang="en-US" sz="1400" b="1" i="1" dirty="0"/>
              <a:t>Every mark </a:t>
            </a:r>
            <a:r>
              <a:rPr lang="en-US" sz="1400" dirty="0"/>
              <a:t>on the table, where </a:t>
            </a:r>
            <a:r>
              <a:rPr lang="en-US" sz="1400" b="1" i="1" dirty="0"/>
              <a:t>the element is placed</a:t>
            </a:r>
            <a:r>
              <a:rPr lang="en-US" sz="1400" dirty="0"/>
              <a:t>, &amp; its </a:t>
            </a:r>
            <a:r>
              <a:rPr lang="en-US" sz="1400" b="1" i="1" dirty="0"/>
              <a:t>color</a:t>
            </a:r>
            <a:r>
              <a:rPr lang="en-US" sz="1400" dirty="0"/>
              <a:t> means something that shows </a:t>
            </a:r>
            <a:r>
              <a:rPr lang="en-US" sz="1400" b="1" i="1" dirty="0"/>
              <a:t>relationships</a:t>
            </a:r>
            <a:r>
              <a:rPr lang="en-US" sz="1400" dirty="0"/>
              <a:t> among the elements.</a:t>
            </a:r>
          </a:p>
          <a:p>
            <a:pPr>
              <a:defRPr/>
            </a:pPr>
            <a:endParaRPr lang="en-US" sz="1400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24600" y="569589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What is the meaning of the 2</a:t>
            </a:r>
            <a:r>
              <a:rPr lang="en-US" sz="1000" baseline="30000" dirty="0" smtClean="0"/>
              <a:t>nd</a:t>
            </a:r>
            <a:r>
              <a:rPr lang="en-US" sz="1000" dirty="0" smtClean="0"/>
              <a:t> para , column 1, on last page?</a:t>
            </a:r>
            <a:endParaRPr lang="en-US" sz="1000" dirty="0"/>
          </a:p>
        </p:txBody>
      </p:sp>
      <p:sp>
        <p:nvSpPr>
          <p:cNvPr id="26" name="TextBox 25"/>
          <p:cNvSpPr txBox="1"/>
          <p:nvPr/>
        </p:nvSpPr>
        <p:spPr>
          <a:xfrm>
            <a:off x="6324600" y="607689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What more is there to learn about  the Periodic Table?</a:t>
            </a:r>
            <a:endParaRPr lang="en-US" sz="1000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772881" y="1219200"/>
            <a:ext cx="1293080" cy="470095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Oval Callout 27"/>
          <p:cNvSpPr/>
          <p:nvPr/>
        </p:nvSpPr>
        <p:spPr>
          <a:xfrm>
            <a:off x="1676400" y="15867"/>
            <a:ext cx="8390467" cy="5318133"/>
          </a:xfrm>
          <a:prstGeom prst="wedgeEllipseCallout">
            <a:avLst>
              <a:gd name="adj1" fmla="val -56937"/>
              <a:gd name="adj2" fmla="val -3181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Fo</a:t>
            </a:r>
            <a:r>
              <a:rPr lang="en-US" dirty="0" smtClean="0"/>
              <a:t>r my first question, no </a:t>
            </a:r>
            <a:r>
              <a:rPr lang="en-US" dirty="0"/>
              <a:t>matter what I did, I could not understand this paragraph.  I think if I could, I would understand the essence of Chapter 17.  Nothing in the text helped me, including all the previous 16 chapters.  First, I poured over it again and again, reading </a:t>
            </a:r>
            <a:r>
              <a:rPr lang="en-US" dirty="0" smtClean="0"/>
              <a:t> the paragraph </a:t>
            </a:r>
            <a:r>
              <a:rPr lang="en-US" dirty="0"/>
              <a:t>in context and by itself., guessing , reasoning.  No luck—did I ever feel dumb!  But I would not accept my lack of </a:t>
            </a:r>
            <a:r>
              <a:rPr lang="en-US" dirty="0" smtClean="0"/>
              <a:t>understanding.  I am not dumb</a:t>
            </a:r>
            <a:r>
              <a:rPr lang="en-US" b="1" dirty="0" smtClean="0"/>
              <a:t>!  </a:t>
            </a:r>
            <a:r>
              <a:rPr lang="en-US" b="1" dirty="0"/>
              <a:t>I was determined.  Then, I did a very helpful thing.  I went to the chemistry lab </a:t>
            </a:r>
            <a:r>
              <a:rPr lang="en-US" dirty="0"/>
              <a:t>where two different tutors worked with me one after the other. They were impressed that I had come with such targeted questions. </a:t>
            </a:r>
            <a:r>
              <a:rPr lang="en-US" dirty="0" smtClean="0"/>
              <a:t> Hearing </a:t>
            </a:r>
            <a:r>
              <a:rPr lang="en-US" dirty="0"/>
              <a:t>two different people explain it in different ways finally </a:t>
            </a:r>
            <a:r>
              <a:rPr lang="en-US" dirty="0" smtClean="0"/>
              <a:t>helped </a:t>
            </a:r>
            <a:r>
              <a:rPr lang="en-US" dirty="0"/>
              <a:t>me rip through the cloud of confusion. </a:t>
            </a:r>
          </a:p>
          <a:p>
            <a:pPr algn="ctr"/>
            <a:r>
              <a:rPr lang="en-US" dirty="0" smtClean="0"/>
              <a:t>Viola!  I </a:t>
            </a:r>
            <a:r>
              <a:rPr lang="en-US" dirty="0"/>
              <a:t>GET IT!!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048000" y="5670084"/>
            <a:ext cx="2829088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What is the quantum model of the atom?  </a:t>
            </a:r>
          </a:p>
          <a:p>
            <a:r>
              <a:rPr lang="en-US" sz="1100" dirty="0" smtClean="0"/>
              <a:t>I started searching this same text.  </a:t>
            </a:r>
          </a:p>
          <a:p>
            <a:r>
              <a:rPr lang="en-US" sz="1100" dirty="0"/>
              <a:t>Ah, this is in Chapter 16 that I should have learned well but didn’t.  Now I re-study parts of </a:t>
            </a:r>
            <a:r>
              <a:rPr lang="en-US" sz="1100" dirty="0" err="1"/>
              <a:t>Chpt</a:t>
            </a:r>
            <a:r>
              <a:rPr lang="en-US" sz="1100" dirty="0"/>
              <a:t>. 16, this time with engagement.</a:t>
            </a:r>
          </a:p>
          <a:p>
            <a:endParaRPr lang="en-US" sz="1200" dirty="0" smtClean="0">
              <a:solidFill>
                <a:srgbClr val="C00000"/>
              </a:solidFill>
            </a:endParaRPr>
          </a:p>
          <a:p>
            <a:endParaRPr lang="en-US" sz="1200" dirty="0" smtClean="0"/>
          </a:p>
          <a:p>
            <a:endParaRPr lang="en-US" sz="1200" dirty="0" smtClean="0"/>
          </a:p>
        </p:txBody>
      </p:sp>
      <p:sp>
        <p:nvSpPr>
          <p:cNvPr id="36" name="Oval Callout 35"/>
          <p:cNvSpPr/>
          <p:nvPr/>
        </p:nvSpPr>
        <p:spPr>
          <a:xfrm>
            <a:off x="1676400" y="-8327"/>
            <a:ext cx="8363273" cy="5366520"/>
          </a:xfrm>
          <a:prstGeom prst="wedgeEllipseCallout">
            <a:avLst>
              <a:gd name="adj1" fmla="val -58198"/>
              <a:gd name="adj2" fmla="val -3243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n-US" sz="2000" dirty="0" smtClean="0"/>
              <a:t>For the second question, I went into the search a bit cocky, having learned so much from my previous </a:t>
            </a:r>
          </a:p>
          <a:p>
            <a:pPr>
              <a:defRPr/>
            </a:pPr>
            <a:r>
              <a:rPr lang="en-US" sz="2000" dirty="0" smtClean="0"/>
              <a:t>experiences.  Yet, I went ahead and studied an </a:t>
            </a:r>
            <a:r>
              <a:rPr lang="en-US" sz="2000" dirty="0"/>
              <a:t>extended article in the </a:t>
            </a:r>
            <a:r>
              <a:rPr lang="en-US" sz="2000" i="1" dirty="0"/>
              <a:t>Encyclopedia  </a:t>
            </a:r>
            <a:r>
              <a:rPr lang="en-US" sz="2000" i="1" dirty="0" smtClean="0"/>
              <a:t>Britannica</a:t>
            </a:r>
            <a:r>
              <a:rPr lang="en-US" sz="2000" dirty="0" smtClean="0"/>
              <a:t> and took </a:t>
            </a:r>
            <a:r>
              <a:rPr lang="en-US" sz="2000" dirty="0"/>
              <a:t>a </a:t>
            </a:r>
            <a:r>
              <a:rPr lang="en-US" sz="2000" dirty="0" smtClean="0"/>
              <a:t>tutorial from Khan’s Academy.   </a:t>
            </a:r>
          </a:p>
          <a:p>
            <a:pPr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Wow</a:t>
            </a:r>
            <a:r>
              <a:rPr lang="en-US" sz="2000" dirty="0">
                <a:solidFill>
                  <a:srgbClr val="FF0000"/>
                </a:solidFill>
              </a:rPr>
              <a:t>!  Both experiences humbled me quickly.  They certainly muddied the waters </a:t>
            </a:r>
            <a:r>
              <a:rPr lang="en-US" sz="2000" dirty="0" smtClean="0">
                <a:solidFill>
                  <a:srgbClr val="FF0000"/>
                </a:solidFill>
              </a:rPr>
              <a:t>again about </a:t>
            </a:r>
            <a:r>
              <a:rPr lang="en-US" sz="2000" dirty="0">
                <a:solidFill>
                  <a:srgbClr val="FF0000"/>
                </a:solidFill>
              </a:rPr>
              <a:t>the </a:t>
            </a:r>
            <a:r>
              <a:rPr lang="en-US" sz="2000" dirty="0" smtClean="0">
                <a:solidFill>
                  <a:srgbClr val="FF0000"/>
                </a:solidFill>
              </a:rPr>
              <a:t>complex and fascinating Periodic Table, </a:t>
            </a:r>
            <a:r>
              <a:rPr lang="en-US" sz="2000" dirty="0">
                <a:solidFill>
                  <a:schemeClr val="tx1"/>
                </a:solidFill>
              </a:rPr>
              <a:t>but they </a:t>
            </a:r>
            <a:r>
              <a:rPr lang="en-US" sz="2000" dirty="0" smtClean="0">
                <a:solidFill>
                  <a:schemeClr val="tx1"/>
                </a:solidFill>
              </a:rPr>
              <a:t>also made </a:t>
            </a:r>
            <a:r>
              <a:rPr lang="en-US" sz="2000" dirty="0">
                <a:solidFill>
                  <a:schemeClr val="tx1"/>
                </a:solidFill>
              </a:rPr>
              <a:t>me realize what a masterful table it is, that it was inspired by the natural world’s </a:t>
            </a:r>
            <a:r>
              <a:rPr lang="en-US" sz="2000" dirty="0" smtClean="0">
                <a:solidFill>
                  <a:schemeClr val="tx1"/>
                </a:solidFill>
              </a:rPr>
              <a:t>order—Mendeleev didn’t </a:t>
            </a:r>
            <a:r>
              <a:rPr lang="en-US" sz="2000" i="1" dirty="0" smtClean="0">
                <a:solidFill>
                  <a:schemeClr val="tx1"/>
                </a:solidFill>
              </a:rPr>
              <a:t>create </a:t>
            </a:r>
            <a:r>
              <a:rPr lang="en-US" sz="2000" dirty="0" smtClean="0">
                <a:solidFill>
                  <a:schemeClr val="tx1"/>
                </a:solidFill>
              </a:rPr>
              <a:t>the table, he </a:t>
            </a:r>
            <a:r>
              <a:rPr lang="en-US" sz="2000" i="1" dirty="0" smtClean="0">
                <a:solidFill>
                  <a:schemeClr val="tx1"/>
                </a:solidFill>
              </a:rPr>
              <a:t>discovered</a:t>
            </a:r>
            <a:r>
              <a:rPr lang="en-US" sz="2000" dirty="0" smtClean="0">
                <a:solidFill>
                  <a:schemeClr val="tx1"/>
                </a:solidFill>
              </a:rPr>
              <a:t> it!  </a:t>
            </a:r>
            <a:r>
              <a:rPr lang="en-US" sz="2000" i="1" dirty="0" smtClean="0">
                <a:solidFill>
                  <a:schemeClr val="tx1"/>
                </a:solidFill>
              </a:rPr>
              <a:t>I </a:t>
            </a:r>
            <a:r>
              <a:rPr lang="en-US" sz="2000" i="1" dirty="0">
                <a:solidFill>
                  <a:schemeClr val="tx1"/>
                </a:solidFill>
              </a:rPr>
              <a:t>have much more to learn!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endParaRPr lang="en-US" sz="2000" dirty="0"/>
          </a:p>
        </p:txBody>
      </p:sp>
      <p:sp>
        <p:nvSpPr>
          <p:cNvPr id="38" name="Oval Callout 37"/>
          <p:cNvSpPr/>
          <p:nvPr/>
        </p:nvSpPr>
        <p:spPr>
          <a:xfrm>
            <a:off x="1595356" y="14278"/>
            <a:ext cx="7396244" cy="1204922"/>
          </a:xfrm>
          <a:prstGeom prst="wedgeEllipseCallout">
            <a:avLst>
              <a:gd name="adj1" fmla="val -54454"/>
              <a:gd name="adj2" fmla="val 724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Of the many things I could ask, I selected two key questions to build schema beyond what the text provides.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065961" y="4554855"/>
            <a:ext cx="233239" cy="131254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943600" y="4724400"/>
            <a:ext cx="355600" cy="155254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923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6" grpId="0" animBg="1"/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05000"/>
            <a:ext cx="1914792" cy="1524213"/>
          </a:xfrm>
        </p:spPr>
      </p:pic>
      <p:sp>
        <p:nvSpPr>
          <p:cNvPr id="5" name="Oval Callout 4"/>
          <p:cNvSpPr/>
          <p:nvPr/>
        </p:nvSpPr>
        <p:spPr>
          <a:xfrm>
            <a:off x="3221064" y="457200"/>
            <a:ext cx="5702803" cy="4495800"/>
          </a:xfrm>
          <a:prstGeom prst="wedgeEllipseCallout">
            <a:avLst>
              <a:gd name="adj1" fmla="val -71946"/>
              <a:gd name="adj2" fmla="val 606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Welcome to the DEMO of</a:t>
            </a:r>
          </a:p>
          <a:p>
            <a:pPr algn="ctr"/>
            <a:r>
              <a:rPr lang="en-US" sz="2400" b="1" i="1" dirty="0" smtClean="0"/>
              <a:t>K-W-L &amp; The More You Know</a:t>
            </a:r>
            <a:r>
              <a:rPr lang="en-US" sz="2400" i="1" dirty="0" smtClean="0"/>
              <a:t>.  </a:t>
            </a:r>
          </a:p>
          <a:p>
            <a:pPr algn="ctr"/>
            <a:endParaRPr lang="en-US" sz="2400" i="1" dirty="0"/>
          </a:p>
          <a:p>
            <a:pPr algn="ctr"/>
            <a:r>
              <a:rPr lang="en-US" sz="2400" dirty="0" smtClean="0"/>
              <a:t>You will see that it has all three layers of reading.  We put it in the BEFORE category because that is where most of the action takes place.</a:t>
            </a:r>
            <a:endParaRPr lang="en-US" sz="2400" dirty="0"/>
          </a:p>
        </p:txBody>
      </p:sp>
      <p:sp>
        <p:nvSpPr>
          <p:cNvPr id="7" name="Oval Callout 6"/>
          <p:cNvSpPr/>
          <p:nvPr/>
        </p:nvSpPr>
        <p:spPr>
          <a:xfrm>
            <a:off x="2819400" y="2667000"/>
            <a:ext cx="5694336" cy="2286000"/>
          </a:xfrm>
          <a:prstGeom prst="wedgeEllipseCallout">
            <a:avLst>
              <a:gd name="adj1" fmla="val -68544"/>
              <a:gd name="adj2" fmla="val -3766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Before going on, read the pages in the handbook: </a:t>
            </a:r>
            <a:r>
              <a:rPr lang="en-US" sz="2400" b="1" dirty="0" smtClean="0"/>
              <a:t>Activate Prior Knowledge </a:t>
            </a:r>
            <a:r>
              <a:rPr lang="en-US" sz="2400" dirty="0" smtClean="0"/>
              <a:t>and </a:t>
            </a:r>
            <a:r>
              <a:rPr lang="en-US" sz="2400" b="1" dirty="0" smtClean="0"/>
              <a:t>Build Schema </a:t>
            </a:r>
            <a:r>
              <a:rPr lang="en-US" sz="2400" dirty="0" smtClean="0"/>
              <a:t>and </a:t>
            </a:r>
            <a:r>
              <a:rPr lang="en-US" sz="2400" dirty="0" smtClean="0"/>
              <a:t>the strategy </a:t>
            </a:r>
            <a:r>
              <a:rPr lang="en-US" sz="2400" b="1" i="1" dirty="0" smtClean="0"/>
              <a:t>KWL &amp; The More You Know.</a:t>
            </a:r>
            <a:endParaRPr lang="en-US" sz="2400" b="1" dirty="0"/>
          </a:p>
        </p:txBody>
      </p:sp>
      <p:sp>
        <p:nvSpPr>
          <p:cNvPr id="8" name="Oval Callout 7"/>
          <p:cNvSpPr/>
          <p:nvPr/>
        </p:nvSpPr>
        <p:spPr>
          <a:xfrm>
            <a:off x="3183467" y="533400"/>
            <a:ext cx="5715000" cy="1524000"/>
          </a:xfrm>
          <a:prstGeom prst="wedgeEllipseCallout">
            <a:avLst>
              <a:gd name="adj1" fmla="val -69865"/>
              <a:gd name="adj2" fmla="val 9801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Now let’s go to the </a:t>
            </a:r>
            <a:r>
              <a:rPr lang="en-US" sz="2400" b="1" i="1" dirty="0" err="1" smtClean="0"/>
              <a:t>ThinkSheet</a:t>
            </a:r>
            <a:r>
              <a:rPr lang="en-US" sz="2400" b="1" i="1" dirty="0" smtClean="0"/>
              <a:t> </a:t>
            </a:r>
            <a:r>
              <a:rPr lang="en-US" sz="2400" dirty="0" smtClean="0"/>
              <a:t>for this Strategy.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99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6 ThSh KWL &amp; More You Know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8" t="13021" r="27500" b="4765"/>
          <a:stretch/>
        </p:blipFill>
        <p:spPr>
          <a:xfrm>
            <a:off x="609600" y="332141"/>
            <a:ext cx="8305800" cy="6193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Content Placeholder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91" y="3428999"/>
            <a:ext cx="1923378" cy="1531047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3429000" y="609600"/>
            <a:ext cx="5486400" cy="5029200"/>
          </a:xfrm>
          <a:prstGeom prst="wedgeEllipseCallout">
            <a:avLst>
              <a:gd name="adj1" fmla="val -68879"/>
              <a:gd name="adj2" fmla="val 2550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Now, it’s your turn to practice!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You do not need to go into as much depth as I did, but </a:t>
            </a:r>
            <a:r>
              <a:rPr lang="en-US" sz="2000" dirty="0" smtClean="0">
                <a:solidFill>
                  <a:schemeClr val="tx1"/>
                </a:solidFill>
              </a:rPr>
              <a:t>do </a:t>
            </a:r>
            <a:r>
              <a:rPr lang="en-US" sz="2000" dirty="0" smtClean="0">
                <a:solidFill>
                  <a:schemeClr val="tx1"/>
                </a:solidFill>
              </a:rPr>
              <a:t>DEMAND understanding of yourself and the author to the degree needed to meet your purposes. 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Do all the steps for a very rewarding learning experience. 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8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 ThSh KWL &amp; More You Know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8" t="13021" r="27500" b="4765"/>
          <a:stretch/>
        </p:blipFill>
        <p:spPr>
          <a:xfrm>
            <a:off x="533400" y="435684"/>
            <a:ext cx="8305800" cy="6193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770467" y="1219200"/>
            <a:ext cx="2514600" cy="5105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183467"/>
            <a:ext cx="1914792" cy="1524213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5638800" y="2209800"/>
            <a:ext cx="1981200" cy="1562100"/>
          </a:xfrm>
          <a:prstGeom prst="wedgeEllipseCallout">
            <a:avLst>
              <a:gd name="adj1" fmla="val -68680"/>
              <a:gd name="adj2" fmla="val 5690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Notice the BEFORE,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65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6 ThSh KWL &amp; More You Know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8" t="13021" r="27500" b="4765"/>
          <a:stretch/>
        </p:blipFill>
        <p:spPr>
          <a:xfrm>
            <a:off x="405231" y="381000"/>
            <a:ext cx="8510169" cy="6346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3215898" y="1219200"/>
            <a:ext cx="2651502" cy="5105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Callout 9"/>
          <p:cNvSpPr/>
          <p:nvPr/>
        </p:nvSpPr>
        <p:spPr>
          <a:xfrm>
            <a:off x="5638800" y="2209800"/>
            <a:ext cx="1981200" cy="1562100"/>
          </a:xfrm>
          <a:prstGeom prst="wedgeEllipseCallout">
            <a:avLst>
              <a:gd name="adj1" fmla="val -68680"/>
              <a:gd name="adj2" fmla="val 5690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t</a:t>
            </a:r>
            <a:r>
              <a:rPr lang="en-US" sz="2400" dirty="0" smtClean="0">
                <a:solidFill>
                  <a:srgbClr val="FF0000"/>
                </a:solidFill>
              </a:rPr>
              <a:t>he DURING,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1" name="Content Placeholder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124200"/>
            <a:ext cx="1914792" cy="152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30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6 ThSh KWL &amp; More You Know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8" t="13021" r="27500" b="4765"/>
          <a:stretch/>
        </p:blipFill>
        <p:spPr>
          <a:xfrm>
            <a:off x="304800" y="381000"/>
            <a:ext cx="8379131" cy="624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Content Placeholder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220915"/>
            <a:ext cx="1914792" cy="152421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730498" y="1219200"/>
            <a:ext cx="2514600" cy="5105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Callout 12"/>
          <p:cNvSpPr/>
          <p:nvPr/>
        </p:nvSpPr>
        <p:spPr>
          <a:xfrm>
            <a:off x="5638800" y="2209800"/>
            <a:ext cx="2286000" cy="2057400"/>
          </a:xfrm>
          <a:prstGeom prst="wedgeEllipseCallout">
            <a:avLst>
              <a:gd name="adj1" fmla="val -68680"/>
              <a:gd name="adj2" fmla="val 5690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a</a:t>
            </a:r>
            <a:r>
              <a:rPr lang="en-US" sz="2400" dirty="0" smtClean="0">
                <a:solidFill>
                  <a:srgbClr val="FF0000"/>
                </a:solidFill>
              </a:rPr>
              <a:t>nd the  AFTER parts of this strategy.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02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6 ThSh KWL &amp; More You Know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8" t="13021" r="27500" b="4765"/>
          <a:stretch/>
        </p:blipFill>
        <p:spPr>
          <a:xfrm>
            <a:off x="457200" y="381000"/>
            <a:ext cx="8379131" cy="624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Content Placeholder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971693"/>
            <a:ext cx="1914792" cy="152421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867400" y="1224366"/>
            <a:ext cx="2514600" cy="5105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5800" y="1219200"/>
            <a:ext cx="2514600" cy="5105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200400" y="1224366"/>
            <a:ext cx="2667000" cy="51002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Callout 15"/>
          <p:cNvSpPr/>
          <p:nvPr/>
        </p:nvSpPr>
        <p:spPr>
          <a:xfrm>
            <a:off x="3048000" y="2209800"/>
            <a:ext cx="5334000" cy="3657600"/>
          </a:xfrm>
          <a:prstGeom prst="wedgeEllipseCallout">
            <a:avLst>
              <a:gd name="adj1" fmla="val -68363"/>
              <a:gd name="adj2" fmla="val 27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Although this is definitely a B, D, and A strategy, we categorize it with BEFORE strategies to emphasize the importance of </a:t>
            </a:r>
            <a:r>
              <a:rPr lang="en-US" sz="2400" b="1" dirty="0" smtClean="0">
                <a:solidFill>
                  <a:srgbClr val="FF0000"/>
                </a:solidFill>
              </a:rPr>
              <a:t>activating prior knowledge </a:t>
            </a:r>
            <a:r>
              <a:rPr lang="en-US" sz="2400" dirty="0" smtClean="0">
                <a:solidFill>
                  <a:srgbClr val="FF0000"/>
                </a:solidFill>
              </a:rPr>
              <a:t>before doing academic reading.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02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6 ThSh KWL &amp; More You Know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8" t="13021" r="27500" b="4765"/>
          <a:stretch/>
        </p:blipFill>
        <p:spPr>
          <a:xfrm>
            <a:off x="228600" y="389573"/>
            <a:ext cx="8685685" cy="647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Content Placeholder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08" y="2971693"/>
            <a:ext cx="1914792" cy="152421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791200" y="1219200"/>
            <a:ext cx="2667000" cy="5257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7200" y="1219200"/>
            <a:ext cx="2667000" cy="5257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124200" y="1219200"/>
            <a:ext cx="2667000" cy="5257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Callout 14"/>
          <p:cNvSpPr/>
          <p:nvPr/>
        </p:nvSpPr>
        <p:spPr>
          <a:xfrm>
            <a:off x="3337302" y="1752600"/>
            <a:ext cx="4282698" cy="3124306"/>
          </a:xfrm>
          <a:prstGeom prst="wedgeEllipseCallout">
            <a:avLst>
              <a:gd name="adj1" fmla="val -76678"/>
              <a:gd name="adj2" fmla="val 2297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Building schema 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n-US" sz="2000" i="1" dirty="0" smtClean="0">
                <a:solidFill>
                  <a:srgbClr val="FF0000"/>
                </a:solidFill>
              </a:rPr>
              <a:t>The More You Know</a:t>
            </a:r>
            <a:r>
              <a:rPr lang="en-US" sz="2000" dirty="0" smtClean="0">
                <a:solidFill>
                  <a:srgbClr val="FF0000"/>
                </a:solidFill>
              </a:rPr>
              <a:t>  part of the strategy) is also vital for learning from a text and will usually take place during the DURING and AFTER parts of the strategy.  </a:t>
            </a:r>
            <a:endParaRPr lang="en-US" sz="800" dirty="0" smtClean="0">
              <a:solidFill>
                <a:srgbClr val="FF0000"/>
              </a:solidFill>
            </a:endParaRP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.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124200" y="5029200"/>
            <a:ext cx="533400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Oval Callout 17"/>
          <p:cNvSpPr/>
          <p:nvPr/>
        </p:nvSpPr>
        <p:spPr>
          <a:xfrm>
            <a:off x="3276600" y="1524000"/>
            <a:ext cx="4876800" cy="3505200"/>
          </a:xfrm>
          <a:prstGeom prst="wedgeEllipseCallout">
            <a:avLst>
              <a:gd name="adj1" fmla="val -76678"/>
              <a:gd name="adj2" fmla="val 2297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However</a:t>
            </a:r>
            <a:r>
              <a:rPr lang="en-US" sz="2000" dirty="0">
                <a:solidFill>
                  <a:srgbClr val="FF0000"/>
                </a:solidFill>
              </a:rPr>
              <a:t>, if </a:t>
            </a:r>
            <a:r>
              <a:rPr lang="en-US" sz="2000" dirty="0" smtClean="0">
                <a:solidFill>
                  <a:srgbClr val="FF0000"/>
                </a:solidFill>
              </a:rPr>
              <a:t>you realize </a:t>
            </a:r>
            <a:r>
              <a:rPr lang="en-US" sz="2000" dirty="0">
                <a:solidFill>
                  <a:srgbClr val="FF0000"/>
                </a:solidFill>
              </a:rPr>
              <a:t>after previewing that some concepts are absolutely foreign to you, doing </a:t>
            </a:r>
            <a:r>
              <a:rPr lang="en-US" sz="2000" i="1" dirty="0">
                <a:solidFill>
                  <a:srgbClr val="FF0000"/>
                </a:solidFill>
              </a:rPr>
              <a:t>The More You Know </a:t>
            </a:r>
            <a:r>
              <a:rPr lang="en-US" sz="2000" dirty="0">
                <a:solidFill>
                  <a:srgbClr val="FF0000"/>
                </a:solidFill>
              </a:rPr>
              <a:t>for a few of these concepts  BEFORE reading will give you a head start in learning from this text.</a:t>
            </a:r>
          </a:p>
          <a:p>
            <a:pPr algn="ctr"/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124200" y="5029200"/>
            <a:ext cx="5334000" cy="1447800"/>
          </a:xfrm>
          <a:prstGeom prst="rect">
            <a:avLst/>
          </a:prstGeom>
          <a:noFill/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9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05000"/>
            <a:ext cx="1914792" cy="1524213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3200400" y="1154624"/>
            <a:ext cx="5715000" cy="1524000"/>
          </a:xfrm>
          <a:prstGeom prst="wedgeEllipseCallout">
            <a:avLst>
              <a:gd name="adj1" fmla="val -68680"/>
              <a:gd name="adj2" fmla="val 5690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First, I will introduce you to </a:t>
            </a:r>
            <a:r>
              <a:rPr lang="en-US" sz="2400" b="1" i="1" dirty="0" smtClean="0"/>
              <a:t>the text</a:t>
            </a:r>
            <a:r>
              <a:rPr lang="en-US" sz="2400" dirty="0" smtClean="0"/>
              <a:t> I will be using with this strategy.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275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054" y="1874837"/>
            <a:ext cx="3892105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Content Placeholder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8" y="533187"/>
            <a:ext cx="1914792" cy="1524213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2514600" y="228600"/>
            <a:ext cx="5715000" cy="1524000"/>
          </a:xfrm>
          <a:prstGeom prst="wedgeEllipseCallout">
            <a:avLst>
              <a:gd name="adj1" fmla="val -63703"/>
              <a:gd name="adj2" fmla="val 3973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Chapter 17 of the </a:t>
            </a:r>
            <a:r>
              <a:rPr lang="en-US" sz="2400" i="1" dirty="0" smtClean="0"/>
              <a:t>Physical Science Foundations</a:t>
            </a:r>
            <a:r>
              <a:rPr lang="en-US" sz="2400" dirty="0" smtClean="0"/>
              <a:t>, entitled: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891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7974</TotalTime>
  <Words>2551</Words>
  <Application>Microsoft Office PowerPoint</Application>
  <PresentationFormat>On-screen Show (4:3)</PresentationFormat>
  <Paragraphs>157</Paragraphs>
  <Slides>20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K-W-L &amp; The More You Know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BYU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K-W-L and The More You Know</dc:title>
  <dc:creator>Kenneth Plummer</dc:creator>
  <cp:lastModifiedBy>Marné B. Isakson</cp:lastModifiedBy>
  <cp:revision>101</cp:revision>
  <dcterms:created xsi:type="dcterms:W3CDTF">2013-01-22T15:12:48Z</dcterms:created>
  <dcterms:modified xsi:type="dcterms:W3CDTF">2015-01-05T19:13:45Z</dcterms:modified>
</cp:coreProperties>
</file>