
<file path=[Content_Types].xml><?xml version="1.0" encoding="utf-8"?>
<Types xmlns="http://schemas.openxmlformats.org/package/2006/content-types">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47" r:id="rId3"/>
    <p:sldId id="348" r:id="rId4"/>
    <p:sldId id="349" r:id="rId5"/>
    <p:sldId id="350" r:id="rId6"/>
    <p:sldId id="372" r:id="rId7"/>
    <p:sldId id="357" r:id="rId8"/>
    <p:sldId id="366" r:id="rId9"/>
    <p:sldId id="367" r:id="rId10"/>
    <p:sldId id="368" r:id="rId11"/>
    <p:sldId id="369" r:id="rId12"/>
    <p:sldId id="352" r:id="rId13"/>
    <p:sldId id="375" r:id="rId14"/>
    <p:sldId id="353" r:id="rId15"/>
    <p:sldId id="358" r:id="rId16"/>
    <p:sldId id="376" r:id="rId17"/>
    <p:sldId id="377" r:id="rId18"/>
    <p:sldId id="360" r:id="rId19"/>
    <p:sldId id="361" r:id="rId20"/>
    <p:sldId id="373" r:id="rId21"/>
    <p:sldId id="364" r:id="rId22"/>
    <p:sldId id="269" r:id="rId23"/>
    <p:sldId id="33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3078" autoAdjust="0"/>
  </p:normalViewPr>
  <p:slideViewPr>
    <p:cSldViewPr>
      <p:cViewPr varScale="1">
        <p:scale>
          <a:sx n="68" d="100"/>
          <a:sy n="68" d="100"/>
        </p:scale>
        <p:origin x="-15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8ECEC-18A0-4F88-B048-E4F92DAA1456}" type="datetimeFigureOut">
              <a:rPr lang="en-US" smtClean="0"/>
              <a:t>8/29/2015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F8A06-1B12-45A6-8A18-87284765C065}" type="slidenum">
              <a:rPr lang="en-US" smtClean="0"/>
              <a:t>‹#›</a:t>
            </a:fld>
            <a:endParaRPr lang="en-US"/>
          </a:p>
        </p:txBody>
      </p:sp>
    </p:spTree>
    <p:extLst>
      <p:ext uri="{BB962C8B-B14F-4D97-AF65-F5344CB8AC3E}">
        <p14:creationId xmlns:p14="http://schemas.microsoft.com/office/powerpoint/2010/main" val="149332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 purpose – pp. 145-150</a:t>
            </a:r>
          </a:p>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2</a:t>
            </a:fld>
            <a:endParaRPr lang="en-US"/>
          </a:p>
        </p:txBody>
      </p:sp>
    </p:spTree>
    <p:extLst>
      <p:ext uri="{BB962C8B-B14F-4D97-AF65-F5344CB8AC3E}">
        <p14:creationId xmlns:p14="http://schemas.microsoft.com/office/powerpoint/2010/main" val="853863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22</a:t>
            </a:fld>
            <a:endParaRPr lang="en-US"/>
          </a:p>
        </p:txBody>
      </p:sp>
    </p:spTree>
    <p:extLst>
      <p:ext uri="{BB962C8B-B14F-4D97-AF65-F5344CB8AC3E}">
        <p14:creationId xmlns:p14="http://schemas.microsoft.com/office/powerpoint/2010/main" val="192954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23</a:t>
            </a:fld>
            <a:endParaRPr lang="en-US"/>
          </a:p>
        </p:txBody>
      </p:sp>
    </p:spTree>
    <p:extLst>
      <p:ext uri="{BB962C8B-B14F-4D97-AF65-F5344CB8AC3E}">
        <p14:creationId xmlns:p14="http://schemas.microsoft.com/office/powerpoint/2010/main" val="192954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4</a:t>
            </a:fld>
            <a:endParaRPr lang="en-US"/>
          </a:p>
        </p:txBody>
      </p:sp>
    </p:spTree>
    <p:extLst>
      <p:ext uri="{BB962C8B-B14F-4D97-AF65-F5344CB8AC3E}">
        <p14:creationId xmlns:p14="http://schemas.microsoft.com/office/powerpoint/2010/main" val="85386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6</a:t>
            </a:fld>
            <a:endParaRPr lang="en-US"/>
          </a:p>
        </p:txBody>
      </p:sp>
    </p:spTree>
    <p:extLst>
      <p:ext uri="{BB962C8B-B14F-4D97-AF65-F5344CB8AC3E}">
        <p14:creationId xmlns:p14="http://schemas.microsoft.com/office/powerpoint/2010/main" val="397449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8</a:t>
            </a:fld>
            <a:endParaRPr lang="en-US"/>
          </a:p>
        </p:txBody>
      </p:sp>
    </p:spTree>
    <p:extLst>
      <p:ext uri="{BB962C8B-B14F-4D97-AF65-F5344CB8AC3E}">
        <p14:creationId xmlns:p14="http://schemas.microsoft.com/office/powerpoint/2010/main" val="69593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7F8A06-1B12-45A6-8A18-87284765C065}" type="slidenum">
              <a:rPr lang="en-US" smtClean="0"/>
              <a:t>11</a:t>
            </a:fld>
            <a:endParaRPr lang="en-US"/>
          </a:p>
        </p:txBody>
      </p:sp>
    </p:spTree>
    <p:extLst>
      <p:ext uri="{BB962C8B-B14F-4D97-AF65-F5344CB8AC3E}">
        <p14:creationId xmlns:p14="http://schemas.microsoft.com/office/powerpoint/2010/main" val="10320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14</a:t>
            </a:fld>
            <a:endParaRPr lang="en-US"/>
          </a:p>
        </p:txBody>
      </p:sp>
    </p:spTree>
    <p:extLst>
      <p:ext uri="{BB962C8B-B14F-4D97-AF65-F5344CB8AC3E}">
        <p14:creationId xmlns:p14="http://schemas.microsoft.com/office/powerpoint/2010/main" val="167970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15</a:t>
            </a:fld>
            <a:endParaRPr lang="en-US"/>
          </a:p>
        </p:txBody>
      </p:sp>
    </p:spTree>
    <p:extLst>
      <p:ext uri="{BB962C8B-B14F-4D97-AF65-F5344CB8AC3E}">
        <p14:creationId xmlns:p14="http://schemas.microsoft.com/office/powerpoint/2010/main" val="968884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16</a:t>
            </a:fld>
            <a:endParaRPr lang="en-US"/>
          </a:p>
        </p:txBody>
      </p:sp>
    </p:spTree>
    <p:extLst>
      <p:ext uri="{BB962C8B-B14F-4D97-AF65-F5344CB8AC3E}">
        <p14:creationId xmlns:p14="http://schemas.microsoft.com/office/powerpoint/2010/main" val="137827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F8A06-1B12-45A6-8A18-87284765C065}" type="slidenum">
              <a:rPr lang="en-US" smtClean="0"/>
              <a:t>18</a:t>
            </a:fld>
            <a:endParaRPr lang="en-US"/>
          </a:p>
        </p:txBody>
      </p:sp>
    </p:spTree>
    <p:extLst>
      <p:ext uri="{BB962C8B-B14F-4D97-AF65-F5344CB8AC3E}">
        <p14:creationId xmlns:p14="http://schemas.microsoft.com/office/powerpoint/2010/main" val="7084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A783A-DA32-4A51-8A73-66FC332E46C7}"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96860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A783A-DA32-4A51-8A73-66FC332E46C7}"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46247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A783A-DA32-4A51-8A73-66FC332E46C7}"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353763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A783A-DA32-4A51-8A73-66FC332E46C7}"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267636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A783A-DA32-4A51-8A73-66FC332E46C7}" type="datetimeFigureOut">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279614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A783A-DA32-4A51-8A73-66FC332E46C7}"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314507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A783A-DA32-4A51-8A73-66FC332E46C7}" type="datetimeFigureOut">
              <a:rPr lang="en-US" smtClean="0"/>
              <a:t>8/29/2015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168378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A783A-DA32-4A51-8A73-66FC332E46C7}" type="datetimeFigureOut">
              <a:rPr lang="en-US" smtClean="0"/>
              <a:t>8/29/2015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323478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A783A-DA32-4A51-8A73-66FC332E46C7}" type="datetimeFigureOut">
              <a:rPr lang="en-US" smtClean="0"/>
              <a:t>8/29/2015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239416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A783A-DA32-4A51-8A73-66FC332E46C7}"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410726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A783A-DA32-4A51-8A73-66FC332E46C7}" type="datetimeFigureOut">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A28E7-3027-4B14-BA53-53E1C1641995}" type="slidenum">
              <a:rPr lang="en-US" smtClean="0"/>
              <a:t>‹#›</a:t>
            </a:fld>
            <a:endParaRPr lang="en-US"/>
          </a:p>
        </p:txBody>
      </p:sp>
    </p:spTree>
    <p:extLst>
      <p:ext uri="{BB962C8B-B14F-4D97-AF65-F5344CB8AC3E}">
        <p14:creationId xmlns:p14="http://schemas.microsoft.com/office/powerpoint/2010/main" val="3740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A783A-DA32-4A51-8A73-66FC332E46C7}" type="datetimeFigureOut">
              <a:rPr lang="en-US" smtClean="0"/>
              <a:t>8/29/2015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A28E7-3027-4B14-BA53-53E1C1641995}" type="slidenum">
              <a:rPr lang="en-US" smtClean="0"/>
              <a:t>‹#›</a:t>
            </a:fld>
            <a:endParaRPr lang="en-US"/>
          </a:p>
        </p:txBody>
      </p:sp>
    </p:spTree>
    <p:extLst>
      <p:ext uri="{BB962C8B-B14F-4D97-AF65-F5344CB8AC3E}">
        <p14:creationId xmlns:p14="http://schemas.microsoft.com/office/powerpoint/2010/main" val="264308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9.tmp"/></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1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7.tmp"/></Relationships>
</file>

<file path=ppt/slides/_rels/slide19.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2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7.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Launch</a:t>
            </a:r>
            <a:r>
              <a:rPr lang="en-US" i="1" dirty="0"/>
              <a:t> </a:t>
            </a:r>
            <a:r>
              <a:rPr lang="en-US" dirty="0" smtClean="0"/>
              <a:t>and</a:t>
            </a:r>
            <a:r>
              <a:rPr lang="en-US" i="1" dirty="0" smtClean="0"/>
              <a:t> Met Purpose?</a:t>
            </a:r>
            <a:endParaRPr lang="en-US" dirty="0"/>
          </a:p>
        </p:txBody>
      </p:sp>
      <p:sp>
        <p:nvSpPr>
          <p:cNvPr id="3" name="Subtitle 2"/>
          <p:cNvSpPr>
            <a:spLocks noGrp="1"/>
          </p:cNvSpPr>
          <p:nvPr>
            <p:ph type="subTitle" idx="1"/>
          </p:nvPr>
        </p:nvSpPr>
        <p:spPr/>
        <p:txBody>
          <a:bodyPr/>
          <a:lstStyle/>
          <a:p>
            <a:r>
              <a:rPr lang="en-US" b="1" dirty="0" smtClean="0"/>
              <a:t>DEMO</a:t>
            </a:r>
            <a:endParaRPr lang="en-US" b="1" dirty="0"/>
          </a:p>
        </p:txBody>
      </p:sp>
    </p:spTree>
    <p:extLst>
      <p:ext uri="{BB962C8B-B14F-4D97-AF65-F5344CB8AC3E}">
        <p14:creationId xmlns:p14="http://schemas.microsoft.com/office/powerpoint/2010/main" val="18397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Here are some examples of </a:t>
            </a:r>
            <a:r>
              <a:rPr lang="en-US" sz="3200" b="1" dirty="0" smtClean="0"/>
              <a:t>useless</a:t>
            </a:r>
            <a:r>
              <a:rPr lang="en-US" sz="3200" dirty="0" smtClean="0"/>
              <a:t> purposes for reading “</a:t>
            </a:r>
            <a:r>
              <a:rPr lang="en-US" sz="3200" dirty="0"/>
              <a:t>The Law of Increasing Disorder</a:t>
            </a:r>
            <a:r>
              <a:rPr lang="en-US" sz="3200" dirty="0" smtClean="0"/>
              <a:t>”: </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i="1" dirty="0" smtClean="0">
                <a:solidFill>
                  <a:srgbClr val="0000CC"/>
                </a:solidFill>
              </a:rPr>
              <a:t>“Know everything in this </a:t>
            </a:r>
            <a:r>
              <a:rPr lang="en-US" i="1" dirty="0">
                <a:solidFill>
                  <a:srgbClr val="0000CC"/>
                </a:solidFill>
              </a:rPr>
              <a:t>c</a:t>
            </a:r>
            <a:r>
              <a:rPr lang="en-US" i="1" dirty="0" smtClean="0">
                <a:solidFill>
                  <a:srgbClr val="0000CC"/>
                </a:solidFill>
              </a:rPr>
              <a:t>hapter.”</a:t>
            </a:r>
          </a:p>
          <a:p>
            <a:pPr marL="0" indent="0" algn="ctr">
              <a:buNone/>
            </a:pPr>
            <a:endParaRPr lang="en-US" sz="1800" i="1" dirty="0" smtClean="0">
              <a:solidFill>
                <a:srgbClr val="0000CC"/>
              </a:solidFill>
            </a:endParaRPr>
          </a:p>
          <a:p>
            <a:pPr marL="0" indent="0" algn="ctr">
              <a:buNone/>
            </a:pPr>
            <a:r>
              <a:rPr lang="en-US" i="1" dirty="0" smtClean="0">
                <a:solidFill>
                  <a:srgbClr val="0000CC"/>
                </a:solidFill>
              </a:rPr>
              <a:t>“Understand this for a test.”</a:t>
            </a:r>
          </a:p>
          <a:p>
            <a:pPr marL="0" indent="0">
              <a:buNone/>
            </a:pPr>
            <a:endParaRPr lang="en-US" dirty="0" smtClean="0"/>
          </a:p>
        </p:txBody>
      </p:sp>
      <p:sp>
        <p:nvSpPr>
          <p:cNvPr id="6" name="Rounded Rectangular Callout 5"/>
          <p:cNvSpPr/>
          <p:nvPr/>
        </p:nvSpPr>
        <p:spPr>
          <a:xfrm>
            <a:off x="3200400" y="3429000"/>
            <a:ext cx="5562600" cy="3048000"/>
          </a:xfrm>
          <a:prstGeom prst="wedgeRoundRectCallout">
            <a:avLst>
              <a:gd name="adj1" fmla="val -74929"/>
              <a:gd name="adj2" fmla="val 575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t>Can you see </a:t>
            </a:r>
            <a:r>
              <a:rPr lang="en-US" sz="2400" dirty="0" smtClean="0"/>
              <a:t>that </a:t>
            </a:r>
            <a:r>
              <a:rPr lang="en-US" sz="2400" dirty="0"/>
              <a:t>these </a:t>
            </a:r>
            <a:r>
              <a:rPr lang="en-US" sz="2400" dirty="0" smtClean="0"/>
              <a:t>purposes do not guide my reading?</a:t>
            </a:r>
          </a:p>
          <a:p>
            <a:endParaRPr lang="en-US" sz="2400" dirty="0"/>
          </a:p>
          <a:p>
            <a:r>
              <a:rPr lang="en-US" sz="2400" dirty="0" smtClean="0"/>
              <a:t>They do not </a:t>
            </a:r>
            <a:r>
              <a:rPr lang="en-US" sz="2400" dirty="0"/>
              <a:t>help </a:t>
            </a:r>
            <a:r>
              <a:rPr lang="en-US" sz="2400" dirty="0" smtClean="0"/>
              <a:t>me determine – </a:t>
            </a:r>
          </a:p>
          <a:p>
            <a:pPr marL="285750" indent="-285750">
              <a:buFont typeface="Arial" pitchFamily="34" charset="0"/>
              <a:buChar char="•"/>
            </a:pPr>
            <a:r>
              <a:rPr lang="en-US" sz="2400" dirty="0" smtClean="0"/>
              <a:t>what’s </a:t>
            </a:r>
            <a:r>
              <a:rPr lang="en-US" sz="2400" b="1" i="1" dirty="0" smtClean="0"/>
              <a:t>important</a:t>
            </a:r>
            <a:r>
              <a:rPr lang="en-US" sz="2400" i="1" dirty="0" smtClean="0"/>
              <a:t>,</a:t>
            </a:r>
            <a:r>
              <a:rPr lang="en-US" sz="2400" dirty="0" smtClean="0"/>
              <a:t> </a:t>
            </a:r>
          </a:p>
          <a:p>
            <a:pPr marL="285750" indent="-285750">
              <a:buFont typeface="Arial" pitchFamily="34" charset="0"/>
              <a:buChar char="•"/>
            </a:pPr>
            <a:r>
              <a:rPr lang="en-US" sz="2400" dirty="0" smtClean="0"/>
              <a:t>where </a:t>
            </a:r>
            <a:r>
              <a:rPr lang="en-US" sz="2400" dirty="0"/>
              <a:t>to </a:t>
            </a:r>
            <a:r>
              <a:rPr lang="en-US" sz="2400" b="1" i="1" dirty="0" smtClean="0"/>
              <a:t>focus</a:t>
            </a:r>
            <a:r>
              <a:rPr lang="en-US" sz="2400" dirty="0" smtClean="0"/>
              <a:t>,</a:t>
            </a:r>
          </a:p>
          <a:p>
            <a:pPr marL="285750" indent="-285750">
              <a:buFont typeface="Arial" pitchFamily="34" charset="0"/>
              <a:buChar char="•"/>
            </a:pPr>
            <a:r>
              <a:rPr lang="en-US" sz="2400" dirty="0"/>
              <a:t>i</a:t>
            </a:r>
            <a:r>
              <a:rPr lang="en-US" sz="2400" dirty="0" smtClean="0"/>
              <a:t>f I’ve </a:t>
            </a:r>
            <a:r>
              <a:rPr lang="en-US" sz="2400" b="1" i="1" dirty="0" smtClean="0"/>
              <a:t>achieved my purpose(s)</a:t>
            </a:r>
            <a:r>
              <a:rPr lang="en-US" dirty="0" smtClean="0"/>
              <a:t>.</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61" y="4187501"/>
            <a:ext cx="1724266" cy="1819529"/>
          </a:xfrm>
          <a:prstGeom prst="rect">
            <a:avLst/>
          </a:prstGeom>
        </p:spPr>
      </p:pic>
    </p:spTree>
    <p:extLst>
      <p:ext uri="{BB962C8B-B14F-4D97-AF65-F5344CB8AC3E}">
        <p14:creationId xmlns:p14="http://schemas.microsoft.com/office/powerpoint/2010/main" val="37107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purposes can be stated as an action or a question:</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4" name="Rounded Rectangle 3"/>
          <p:cNvSpPr/>
          <p:nvPr/>
        </p:nvSpPr>
        <p:spPr>
          <a:xfrm>
            <a:off x="76200" y="1828800"/>
            <a:ext cx="22860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i="1" dirty="0" smtClean="0"/>
              <a:t>Actions</a:t>
            </a:r>
            <a:endParaRPr lang="en-US" sz="3200" b="1" i="1" dirty="0"/>
          </a:p>
        </p:txBody>
      </p:sp>
      <p:sp>
        <p:nvSpPr>
          <p:cNvPr id="5" name="Rounded Rectangle 4"/>
          <p:cNvSpPr/>
          <p:nvPr/>
        </p:nvSpPr>
        <p:spPr>
          <a:xfrm>
            <a:off x="2514600" y="1849677"/>
            <a:ext cx="6477000" cy="180792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i="1" dirty="0" smtClean="0">
                <a:solidFill>
                  <a:schemeClr val="tx1"/>
                </a:solidFill>
              </a:rPr>
              <a:t>Describe the </a:t>
            </a:r>
            <a:r>
              <a:rPr lang="en-US" sz="2400" b="1" dirty="0" smtClean="0">
                <a:solidFill>
                  <a:schemeClr val="tx1"/>
                </a:solidFill>
              </a:rPr>
              <a:t>Law of Increasing Disorder, </a:t>
            </a:r>
            <a:r>
              <a:rPr lang="en-US" sz="2400" b="1" i="1" dirty="0" smtClean="0">
                <a:solidFill>
                  <a:schemeClr val="tx1"/>
                </a:solidFill>
              </a:rPr>
              <a:t> explain with examples why it is fundamental to the functioning of the universe, and solve problems based on this law. </a:t>
            </a:r>
            <a:endParaRPr lang="en-US" sz="2400" dirty="0" smtClean="0">
              <a:solidFill>
                <a:schemeClr val="tx1"/>
              </a:solidFill>
            </a:endParaRPr>
          </a:p>
        </p:txBody>
      </p:sp>
      <p:sp>
        <p:nvSpPr>
          <p:cNvPr id="6" name="Rounded Rectangle 5"/>
          <p:cNvSpPr/>
          <p:nvPr/>
        </p:nvSpPr>
        <p:spPr>
          <a:xfrm>
            <a:off x="76200" y="4267200"/>
            <a:ext cx="22860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i="1" dirty="0" smtClean="0"/>
              <a:t>Questions</a:t>
            </a:r>
            <a:endParaRPr lang="en-US" sz="3200" b="1" i="1" dirty="0"/>
          </a:p>
        </p:txBody>
      </p:sp>
      <p:sp>
        <p:nvSpPr>
          <p:cNvPr id="7" name="Rounded Rectangle 6"/>
          <p:cNvSpPr/>
          <p:nvPr/>
        </p:nvSpPr>
        <p:spPr>
          <a:xfrm>
            <a:off x="2455621" y="4267200"/>
            <a:ext cx="6535979" cy="1981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i="1" dirty="0" smtClean="0">
                <a:solidFill>
                  <a:schemeClr val="tx1"/>
                </a:solidFill>
              </a:rPr>
              <a:t>What is </a:t>
            </a:r>
            <a:r>
              <a:rPr lang="en-US" sz="2400" b="1" i="1" dirty="0">
                <a:solidFill>
                  <a:schemeClr val="tx1"/>
                </a:solidFill>
              </a:rPr>
              <a:t>the </a:t>
            </a:r>
            <a:r>
              <a:rPr lang="en-US" sz="2400" b="1" dirty="0">
                <a:solidFill>
                  <a:schemeClr val="tx1"/>
                </a:solidFill>
              </a:rPr>
              <a:t>Law of Increasing </a:t>
            </a:r>
            <a:r>
              <a:rPr lang="en-US" sz="2400" b="1" dirty="0" smtClean="0">
                <a:solidFill>
                  <a:schemeClr val="tx1"/>
                </a:solidFill>
              </a:rPr>
              <a:t>Disorder?</a:t>
            </a:r>
          </a:p>
          <a:p>
            <a:r>
              <a:rPr lang="en-US" sz="2400" b="1" i="1" dirty="0" smtClean="0">
                <a:solidFill>
                  <a:schemeClr val="tx1"/>
                </a:solidFill>
              </a:rPr>
              <a:t>Why </a:t>
            </a:r>
            <a:r>
              <a:rPr lang="en-US" sz="2400" b="1" i="1" dirty="0">
                <a:solidFill>
                  <a:schemeClr val="tx1"/>
                </a:solidFill>
              </a:rPr>
              <a:t>is </a:t>
            </a:r>
            <a:r>
              <a:rPr lang="en-US" sz="2400" b="1" i="1" dirty="0" smtClean="0">
                <a:solidFill>
                  <a:schemeClr val="tx1"/>
                </a:solidFill>
              </a:rPr>
              <a:t>it fundamental </a:t>
            </a:r>
            <a:r>
              <a:rPr lang="en-US" sz="2400" b="1" i="1" dirty="0">
                <a:solidFill>
                  <a:schemeClr val="tx1"/>
                </a:solidFill>
              </a:rPr>
              <a:t>to the functioning of the </a:t>
            </a:r>
            <a:r>
              <a:rPr lang="en-US" sz="2400" b="1" i="1" dirty="0" smtClean="0">
                <a:solidFill>
                  <a:schemeClr val="tx1"/>
                </a:solidFill>
              </a:rPr>
              <a:t>universe? </a:t>
            </a:r>
          </a:p>
          <a:p>
            <a:r>
              <a:rPr lang="en-US" sz="2400" b="1" i="1" dirty="0" smtClean="0">
                <a:solidFill>
                  <a:schemeClr val="tx1"/>
                </a:solidFill>
              </a:rPr>
              <a:t>What are problems to solve based </a:t>
            </a:r>
            <a:r>
              <a:rPr lang="en-US" sz="2400" b="1" i="1" dirty="0">
                <a:solidFill>
                  <a:schemeClr val="tx1"/>
                </a:solidFill>
              </a:rPr>
              <a:t>on this </a:t>
            </a:r>
            <a:r>
              <a:rPr lang="en-US" sz="2400" b="1" i="1" dirty="0" smtClean="0">
                <a:solidFill>
                  <a:schemeClr val="tx1"/>
                </a:solidFill>
              </a:rPr>
              <a:t>law? </a:t>
            </a:r>
          </a:p>
          <a:p>
            <a:r>
              <a:rPr lang="en-US" sz="2400" b="1" i="1" dirty="0" smtClean="0">
                <a:solidFill>
                  <a:schemeClr val="tx1"/>
                </a:solidFill>
              </a:rPr>
              <a:t>How can I solve them?</a:t>
            </a:r>
            <a:endParaRPr lang="en-US" sz="2400" dirty="0">
              <a:solidFill>
                <a:schemeClr val="tx1"/>
              </a:solidFill>
            </a:endParaRPr>
          </a:p>
        </p:txBody>
      </p:sp>
    </p:spTree>
    <p:extLst>
      <p:ext uri="{BB962C8B-B14F-4D97-AF65-F5344CB8AC3E}">
        <p14:creationId xmlns:p14="http://schemas.microsoft.com/office/powerpoint/2010/main" val="142329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800600"/>
            <a:ext cx="1724266" cy="1819529"/>
          </a:xfrm>
          <a:prstGeom prst="rect">
            <a:avLst/>
          </a:prstGeom>
        </p:spPr>
      </p:pic>
      <p:pic>
        <p:nvPicPr>
          <p:cNvPr id="12" name="Picture 11" descr="4 ThSh Launch &amp; Met Purpose.pdf - Adobe Reader"/>
          <p:cNvPicPr>
            <a:picLocks noChangeAspect="1"/>
          </p:cNvPicPr>
          <p:nvPr/>
        </p:nvPicPr>
        <p:blipFill rotWithShape="1">
          <a:blip r:embed="rId3">
            <a:extLst>
              <a:ext uri="{28A0092B-C50C-407E-A947-70E740481C1C}">
                <a14:useLocalDpi xmlns:a14="http://schemas.microsoft.com/office/drawing/2010/main" val="0"/>
              </a:ext>
            </a:extLst>
          </a:blip>
          <a:srcRect l="10983" t="31501" r="19672" b="48706"/>
          <a:stretch/>
        </p:blipFill>
        <p:spPr>
          <a:xfrm>
            <a:off x="228602" y="636448"/>
            <a:ext cx="8915398" cy="1369977"/>
          </a:xfrm>
          <a:prstGeom prst="rect">
            <a:avLst/>
          </a:prstGeom>
        </p:spPr>
      </p:pic>
      <p:sp>
        <p:nvSpPr>
          <p:cNvPr id="17" name="Rectangle 16"/>
          <p:cNvSpPr/>
          <p:nvPr/>
        </p:nvSpPr>
        <p:spPr>
          <a:xfrm>
            <a:off x="7010400" y="762000"/>
            <a:ext cx="1402080" cy="3810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Oval Callout 19"/>
          <p:cNvSpPr/>
          <p:nvPr/>
        </p:nvSpPr>
        <p:spPr>
          <a:xfrm>
            <a:off x="4187190" y="2590800"/>
            <a:ext cx="4351018" cy="1965862"/>
          </a:xfrm>
          <a:prstGeom prst="wedgeEllipseCallout">
            <a:avLst>
              <a:gd name="adj1" fmla="val 25729"/>
              <a:gd name="adj2" fmla="val 8088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1"/>
                </a:solidFill>
              </a:rPr>
              <a:t>Here is what I want to be able to DO by the time I finish reading this chapter.  I state my purposes as actions.</a:t>
            </a:r>
            <a:endParaRPr lang="en-US" b="1" i="1" dirty="0">
              <a:solidFill>
                <a:schemeClr val="tx1"/>
              </a:solidFill>
            </a:endParaRPr>
          </a:p>
        </p:txBody>
      </p:sp>
      <p:sp>
        <p:nvSpPr>
          <p:cNvPr id="3" name="TextBox 2"/>
          <p:cNvSpPr txBox="1"/>
          <p:nvPr/>
        </p:nvSpPr>
        <p:spPr>
          <a:xfrm>
            <a:off x="609600" y="1219200"/>
            <a:ext cx="7543800" cy="1292662"/>
          </a:xfrm>
          <a:prstGeom prst="rect">
            <a:avLst/>
          </a:prstGeom>
          <a:noFill/>
        </p:spPr>
        <p:txBody>
          <a:bodyPr wrap="square" rtlCol="0">
            <a:spAutoFit/>
          </a:bodyPr>
          <a:lstStyle/>
          <a:p>
            <a:pPr marL="228600" lvl="0" indent="-228600">
              <a:buFont typeface="+mj-lt"/>
              <a:buAutoNum type="arabicPeriod"/>
            </a:pPr>
            <a:r>
              <a:rPr lang="en-US" sz="1200" b="1" dirty="0" smtClean="0">
                <a:solidFill>
                  <a:srgbClr val="FF0000"/>
                </a:solidFill>
              </a:rPr>
              <a:t>Explain</a:t>
            </a:r>
            <a:r>
              <a:rPr lang="en-US" sz="1200" dirty="0" smtClean="0">
                <a:solidFill>
                  <a:srgbClr val="FF0000"/>
                </a:solidFill>
              </a:rPr>
              <a:t> </a:t>
            </a:r>
            <a:r>
              <a:rPr lang="en-US" sz="1200" dirty="0">
                <a:solidFill>
                  <a:srgbClr val="FF0000"/>
                </a:solidFill>
              </a:rPr>
              <a:t>the Law of Increasing Disorder and </a:t>
            </a:r>
            <a:r>
              <a:rPr lang="en-US" sz="1200" b="1" dirty="0">
                <a:solidFill>
                  <a:srgbClr val="FF0000"/>
                </a:solidFill>
              </a:rPr>
              <a:t>give</a:t>
            </a:r>
            <a:r>
              <a:rPr lang="en-US" sz="1200" dirty="0">
                <a:solidFill>
                  <a:srgbClr val="FF0000"/>
                </a:solidFill>
              </a:rPr>
              <a:t> examples </a:t>
            </a:r>
            <a:r>
              <a:rPr lang="en-US" sz="1200" dirty="0" smtClean="0">
                <a:solidFill>
                  <a:srgbClr val="FF0000"/>
                </a:solidFill>
              </a:rPr>
              <a:t>showing that </a:t>
            </a:r>
            <a:r>
              <a:rPr lang="en-US" sz="1200" dirty="0">
                <a:solidFill>
                  <a:srgbClr val="FF0000"/>
                </a:solidFill>
              </a:rPr>
              <a:t>things </a:t>
            </a:r>
            <a:r>
              <a:rPr lang="en-US" sz="1200" dirty="0" smtClean="0">
                <a:solidFill>
                  <a:srgbClr val="FF0000"/>
                </a:solidFill>
              </a:rPr>
              <a:t>become </a:t>
            </a:r>
            <a:r>
              <a:rPr lang="en-US" sz="1200" dirty="0">
                <a:solidFill>
                  <a:srgbClr val="FF0000"/>
                </a:solidFill>
              </a:rPr>
              <a:t>more mixed up over time.</a:t>
            </a:r>
          </a:p>
          <a:p>
            <a:pPr marL="228600" lvl="0" indent="-228600">
              <a:buFont typeface="+mj-lt"/>
              <a:buAutoNum type="arabicPeriod"/>
            </a:pPr>
            <a:r>
              <a:rPr lang="en-US" sz="1200" b="1" dirty="0">
                <a:solidFill>
                  <a:srgbClr val="FF0000"/>
                </a:solidFill>
              </a:rPr>
              <a:t>Tell</a:t>
            </a:r>
            <a:r>
              <a:rPr lang="en-US" sz="1200" dirty="0">
                <a:solidFill>
                  <a:srgbClr val="FF0000"/>
                </a:solidFill>
              </a:rPr>
              <a:t> what makes a process reversible and irreversible, and </a:t>
            </a:r>
            <a:r>
              <a:rPr lang="en-US" sz="1200" b="1" dirty="0">
                <a:solidFill>
                  <a:srgbClr val="FF0000"/>
                </a:solidFill>
              </a:rPr>
              <a:t>give</a:t>
            </a:r>
            <a:r>
              <a:rPr lang="en-US" sz="1200" dirty="0">
                <a:solidFill>
                  <a:srgbClr val="FF0000"/>
                </a:solidFill>
              </a:rPr>
              <a:t> examples of each.</a:t>
            </a:r>
          </a:p>
          <a:p>
            <a:pPr marL="228600" lvl="0" indent="-228600">
              <a:buFont typeface="+mj-lt"/>
              <a:buAutoNum type="arabicPeriod"/>
            </a:pPr>
            <a:r>
              <a:rPr lang="en-US" sz="1200" b="1" dirty="0">
                <a:solidFill>
                  <a:srgbClr val="FF0000"/>
                </a:solidFill>
              </a:rPr>
              <a:t>Discuss</a:t>
            </a:r>
            <a:r>
              <a:rPr lang="en-US" sz="1200" dirty="0">
                <a:solidFill>
                  <a:srgbClr val="FF0000"/>
                </a:solidFill>
              </a:rPr>
              <a:t> what happens to unused energy and why this is important in understanding the </a:t>
            </a:r>
            <a:r>
              <a:rPr lang="en-US" sz="1200" dirty="0" smtClean="0">
                <a:solidFill>
                  <a:srgbClr val="FF0000"/>
                </a:solidFill>
              </a:rPr>
              <a:t>universe.</a:t>
            </a:r>
            <a:endParaRPr lang="en-US" sz="1200" dirty="0">
              <a:solidFill>
                <a:srgbClr val="FF0000"/>
              </a:solidFill>
            </a:endParaRPr>
          </a:p>
          <a:p>
            <a:pPr marL="228600" lvl="0" indent="-228600">
              <a:buFont typeface="+mj-lt"/>
              <a:buAutoNum type="arabicPeriod"/>
            </a:pPr>
            <a:r>
              <a:rPr lang="en-US" sz="1200" b="1" dirty="0" smtClean="0">
                <a:solidFill>
                  <a:srgbClr val="FF0000"/>
                </a:solidFill>
              </a:rPr>
              <a:t>Explain</a:t>
            </a:r>
            <a:r>
              <a:rPr lang="en-US" sz="1200" dirty="0">
                <a:solidFill>
                  <a:srgbClr val="FF0000"/>
                </a:solidFill>
              </a:rPr>
              <a:t> </a:t>
            </a:r>
            <a:r>
              <a:rPr lang="en-US" sz="1200" dirty="0" smtClean="0">
                <a:solidFill>
                  <a:srgbClr val="FF0000"/>
                </a:solidFill>
              </a:rPr>
              <a:t>to a nine-year old child </a:t>
            </a:r>
            <a:r>
              <a:rPr lang="en-US" sz="1200" dirty="0">
                <a:solidFill>
                  <a:srgbClr val="FF0000"/>
                </a:solidFill>
              </a:rPr>
              <a:t>how a refrigerator works</a:t>
            </a:r>
          </a:p>
          <a:p>
            <a:pPr marL="228600" lvl="0" indent="-228600">
              <a:buFont typeface="+mj-lt"/>
              <a:buAutoNum type="arabicPeriod"/>
            </a:pPr>
            <a:r>
              <a:rPr lang="en-US" sz="1200" b="1" dirty="0" smtClean="0">
                <a:solidFill>
                  <a:srgbClr val="FF0000"/>
                </a:solidFill>
              </a:rPr>
              <a:t>Outline </a:t>
            </a:r>
            <a:r>
              <a:rPr lang="en-US" sz="1200" dirty="0" smtClean="0">
                <a:solidFill>
                  <a:srgbClr val="FF0000"/>
                </a:solidFill>
              </a:rPr>
              <a:t>some </a:t>
            </a:r>
            <a:r>
              <a:rPr lang="en-US" sz="1200" dirty="0">
                <a:solidFill>
                  <a:srgbClr val="FF0000"/>
                </a:solidFill>
              </a:rPr>
              <a:t>of the implications and social issues of the Law of Increasing Disorder for the future of the planet. </a:t>
            </a:r>
          </a:p>
          <a:p>
            <a:endParaRPr lang="en-US" dirty="0"/>
          </a:p>
        </p:txBody>
      </p:sp>
    </p:spTree>
    <p:extLst>
      <p:ext uri="{BB962C8B-B14F-4D97-AF65-F5344CB8AC3E}">
        <p14:creationId xmlns:p14="http://schemas.microsoft.com/office/powerpoint/2010/main" val="15215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4800600"/>
            <a:ext cx="1724266" cy="1819529"/>
          </a:xfrm>
          <a:prstGeom prst="rect">
            <a:avLst/>
          </a:prstGeom>
        </p:spPr>
      </p:pic>
      <p:pic>
        <p:nvPicPr>
          <p:cNvPr id="12" name="Picture 11" descr="4 ThSh Launch &amp; Met Purpose.pdf - Adobe Reader"/>
          <p:cNvPicPr>
            <a:picLocks noChangeAspect="1"/>
          </p:cNvPicPr>
          <p:nvPr/>
        </p:nvPicPr>
        <p:blipFill rotWithShape="1">
          <a:blip r:embed="rId3">
            <a:extLst>
              <a:ext uri="{28A0092B-C50C-407E-A947-70E740481C1C}">
                <a14:useLocalDpi xmlns:a14="http://schemas.microsoft.com/office/drawing/2010/main" val="0"/>
              </a:ext>
            </a:extLst>
          </a:blip>
          <a:srcRect l="10983" t="31501" r="19672" b="48706"/>
          <a:stretch/>
        </p:blipFill>
        <p:spPr>
          <a:xfrm>
            <a:off x="182882" y="636448"/>
            <a:ext cx="8915398" cy="1369977"/>
          </a:xfrm>
          <a:prstGeom prst="rect">
            <a:avLst/>
          </a:prstGeom>
        </p:spPr>
      </p:pic>
      <p:sp>
        <p:nvSpPr>
          <p:cNvPr id="16" name="Rectangle 15"/>
          <p:cNvSpPr/>
          <p:nvPr/>
        </p:nvSpPr>
        <p:spPr>
          <a:xfrm>
            <a:off x="336332" y="997121"/>
            <a:ext cx="1905000" cy="277017"/>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Oval Callout 20"/>
          <p:cNvSpPr/>
          <p:nvPr/>
        </p:nvSpPr>
        <p:spPr>
          <a:xfrm>
            <a:off x="4953000" y="2834738"/>
            <a:ext cx="3581399" cy="1722916"/>
          </a:xfrm>
          <a:prstGeom prst="wedgeEllipseCallout">
            <a:avLst>
              <a:gd name="adj1" fmla="val 16570"/>
              <a:gd name="adj2" fmla="val 8553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rgbClr val="0000CC"/>
                </a:solidFill>
              </a:rPr>
              <a:t>Instead of stating actions for purposes, I could ask questions to guide my reading.  </a:t>
            </a:r>
            <a:endParaRPr lang="en-US" i="1" dirty="0">
              <a:solidFill>
                <a:srgbClr val="0000CC"/>
              </a:solidFill>
            </a:endParaRPr>
          </a:p>
        </p:txBody>
      </p:sp>
      <p:sp>
        <p:nvSpPr>
          <p:cNvPr id="3" name="TextBox 2"/>
          <p:cNvSpPr txBox="1"/>
          <p:nvPr/>
        </p:nvSpPr>
        <p:spPr>
          <a:xfrm>
            <a:off x="609600" y="1357410"/>
            <a:ext cx="7124700" cy="1384995"/>
          </a:xfrm>
          <a:prstGeom prst="rect">
            <a:avLst/>
          </a:prstGeom>
          <a:noFill/>
        </p:spPr>
        <p:txBody>
          <a:bodyPr wrap="square" rtlCol="0">
            <a:spAutoFit/>
          </a:bodyPr>
          <a:lstStyle/>
          <a:p>
            <a:pPr marL="228600" lvl="0" indent="-228600">
              <a:buFont typeface="+mj-lt"/>
              <a:buAutoNum type="arabicPeriod"/>
            </a:pPr>
            <a:r>
              <a:rPr lang="en-US" sz="1200" dirty="0">
                <a:solidFill>
                  <a:srgbClr val="FF0000"/>
                </a:solidFill>
              </a:rPr>
              <a:t>What is the Law of Increasing Disorder?  What are examples of it?  Why do things get more mixed up over time?</a:t>
            </a:r>
          </a:p>
          <a:p>
            <a:pPr marL="228600" lvl="0" indent="-228600">
              <a:buFont typeface="+mj-lt"/>
              <a:buAutoNum type="arabicPeriod"/>
            </a:pPr>
            <a:r>
              <a:rPr lang="en-US" sz="1200" dirty="0">
                <a:solidFill>
                  <a:srgbClr val="FF0000"/>
                </a:solidFill>
              </a:rPr>
              <a:t>What makes a process reversible and irreversible,?  What are some examples of each?</a:t>
            </a:r>
          </a:p>
          <a:p>
            <a:pPr marL="228600" lvl="0" indent="-228600">
              <a:buFont typeface="+mj-lt"/>
              <a:buAutoNum type="arabicPeriod"/>
            </a:pPr>
            <a:r>
              <a:rPr lang="en-US" sz="1200" dirty="0">
                <a:solidFill>
                  <a:srgbClr val="FF0000"/>
                </a:solidFill>
              </a:rPr>
              <a:t>What happens to unused energy? Why is this understanding bout unused energy so important in understanding the universe?</a:t>
            </a:r>
          </a:p>
          <a:p>
            <a:pPr marL="228600" lvl="0" indent="-228600">
              <a:buFont typeface="+mj-lt"/>
              <a:buAutoNum type="arabicPeriod"/>
            </a:pPr>
            <a:r>
              <a:rPr lang="en-US" sz="1200" dirty="0">
                <a:solidFill>
                  <a:srgbClr val="FF0000"/>
                </a:solidFill>
              </a:rPr>
              <a:t>How does a refrigerator work?</a:t>
            </a:r>
          </a:p>
          <a:p>
            <a:pPr marL="228600" indent="-228600">
              <a:buFont typeface="+mj-lt"/>
              <a:buAutoNum type="arabicPeriod"/>
            </a:pPr>
            <a:r>
              <a:rPr lang="en-US" sz="1200" dirty="0">
                <a:solidFill>
                  <a:srgbClr val="FF0000"/>
                </a:solidFill>
              </a:rPr>
              <a:t>What are some of the social issues of the Law of </a:t>
            </a:r>
            <a:r>
              <a:rPr lang="en-US" sz="1200" dirty="0" smtClean="0">
                <a:solidFill>
                  <a:srgbClr val="FF0000"/>
                </a:solidFill>
              </a:rPr>
              <a:t>Increasing for long-term </a:t>
            </a:r>
            <a:r>
              <a:rPr lang="en-US" sz="1200" dirty="0">
                <a:solidFill>
                  <a:srgbClr val="FF0000"/>
                </a:solidFill>
              </a:rPr>
              <a:t>survival?</a:t>
            </a:r>
            <a:endParaRPr lang="en-US" dirty="0">
              <a:solidFill>
                <a:srgbClr val="FF0000"/>
              </a:solidFill>
            </a:endParaRPr>
          </a:p>
        </p:txBody>
      </p:sp>
    </p:spTree>
    <p:extLst>
      <p:ext uri="{BB962C8B-B14F-4D97-AF65-F5344CB8AC3E}">
        <p14:creationId xmlns:p14="http://schemas.microsoft.com/office/powerpoint/2010/main" val="119085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4 ThSh Launch &amp; Met Purpose.pdf - Adobe Reader"/>
          <p:cNvPicPr>
            <a:picLocks noChangeAspect="1"/>
          </p:cNvPicPr>
          <p:nvPr/>
        </p:nvPicPr>
        <p:blipFill rotWithShape="1">
          <a:blip r:embed="rId3">
            <a:extLst>
              <a:ext uri="{28A0092B-C50C-407E-A947-70E740481C1C}">
                <a14:useLocalDpi xmlns:a14="http://schemas.microsoft.com/office/drawing/2010/main" val="0"/>
              </a:ext>
            </a:extLst>
          </a:blip>
          <a:srcRect l="6557" t="12012" r="18853" b="3388"/>
          <a:stretch/>
        </p:blipFill>
        <p:spPr>
          <a:xfrm>
            <a:off x="-42885" y="152400"/>
            <a:ext cx="9034485" cy="5516380"/>
          </a:xfrm>
          <a:prstGeom prst="rect">
            <a:avLst/>
          </a:prstGeom>
        </p:spPr>
      </p:pic>
      <p:cxnSp>
        <p:nvCxnSpPr>
          <p:cNvPr id="25" name="Straight Arrow Connector 24"/>
          <p:cNvCxnSpPr>
            <a:stCxn id="36" idx="1"/>
          </p:cNvCxnSpPr>
          <p:nvPr/>
        </p:nvCxnSpPr>
        <p:spPr>
          <a:xfrm flipH="1" flipV="1">
            <a:off x="6190625" y="1260172"/>
            <a:ext cx="419887" cy="1933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3" name="Picture 32" descr="4 ThSh Launch &amp; Met Purpose.pdf - Adobe Reader"/>
          <p:cNvPicPr>
            <a:picLocks noChangeAspect="1"/>
          </p:cNvPicPr>
          <p:nvPr/>
        </p:nvPicPr>
        <p:blipFill rotWithShape="1">
          <a:blip r:embed="rId4">
            <a:extLst>
              <a:ext uri="{28A0092B-C50C-407E-A947-70E740481C1C}">
                <a14:useLocalDpi xmlns:a14="http://schemas.microsoft.com/office/drawing/2010/main" val="0"/>
              </a:ext>
            </a:extLst>
          </a:blip>
          <a:srcRect l="30977" t="41245" r="45545" b="43994"/>
          <a:stretch/>
        </p:blipFill>
        <p:spPr>
          <a:xfrm>
            <a:off x="3162300" y="2819400"/>
            <a:ext cx="2628900" cy="889764"/>
          </a:xfrm>
          <a:prstGeom prst="rect">
            <a:avLst/>
          </a:prstGeom>
          <a:ln>
            <a:noFill/>
          </a:ln>
        </p:spPr>
      </p:pic>
      <p:cxnSp>
        <p:nvCxnSpPr>
          <p:cNvPr id="34" name="Straight Arrow Connector 33"/>
          <p:cNvCxnSpPr>
            <a:stCxn id="36" idx="2"/>
          </p:cNvCxnSpPr>
          <p:nvPr/>
        </p:nvCxnSpPr>
        <p:spPr>
          <a:xfrm flipH="1">
            <a:off x="1928925" y="2019300"/>
            <a:ext cx="4261700" cy="27051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5" name="Picture 3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6747" y="2752471"/>
            <a:ext cx="1724266" cy="1819529"/>
          </a:xfrm>
          <a:prstGeom prst="rect">
            <a:avLst/>
          </a:prstGeom>
        </p:spPr>
      </p:pic>
      <p:sp>
        <p:nvSpPr>
          <p:cNvPr id="36" name="Oval Callout 35"/>
          <p:cNvSpPr/>
          <p:nvPr/>
        </p:nvSpPr>
        <p:spPr>
          <a:xfrm>
            <a:off x="6190625" y="1219200"/>
            <a:ext cx="2867167" cy="1600200"/>
          </a:xfrm>
          <a:prstGeom prst="wedgeEllipseCallout">
            <a:avLst>
              <a:gd name="adj1" fmla="val -32062"/>
              <a:gd name="adj2" fmla="val 7991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rgbClr val="0000CC"/>
                </a:solidFill>
              </a:rPr>
              <a:t>So how did I come up with these purposes?</a:t>
            </a:r>
            <a:endParaRPr lang="en-US" i="1" dirty="0">
              <a:solidFill>
                <a:srgbClr val="0000CC"/>
              </a:solidFill>
            </a:endParaRPr>
          </a:p>
        </p:txBody>
      </p:sp>
      <p:sp>
        <p:nvSpPr>
          <p:cNvPr id="9" name="TextBox 8"/>
          <p:cNvSpPr txBox="1"/>
          <p:nvPr/>
        </p:nvSpPr>
        <p:spPr>
          <a:xfrm>
            <a:off x="730770" y="4724400"/>
            <a:ext cx="2057400" cy="1754326"/>
          </a:xfrm>
          <a:prstGeom prst="rect">
            <a:avLst/>
          </a:prstGeom>
          <a:noFill/>
        </p:spPr>
        <p:txBody>
          <a:bodyPr wrap="square" rtlCol="0">
            <a:spAutoFit/>
          </a:bodyPr>
          <a:lstStyle/>
          <a:p>
            <a:r>
              <a:rPr lang="en-US" sz="1200" dirty="0">
                <a:solidFill>
                  <a:srgbClr val="FF0000"/>
                </a:solidFill>
              </a:rPr>
              <a:t>My purposes are based on my </a:t>
            </a:r>
            <a:r>
              <a:rPr lang="en-US" sz="1200" dirty="0" smtClean="0">
                <a:solidFill>
                  <a:srgbClr val="FF0000"/>
                </a:solidFill>
              </a:rPr>
              <a:t>preview. </a:t>
            </a:r>
            <a:r>
              <a:rPr lang="en-US" sz="1200" i="1" dirty="0" smtClean="0">
                <a:solidFill>
                  <a:srgbClr val="FF0000"/>
                </a:solidFill>
              </a:rPr>
              <a:t> </a:t>
            </a:r>
            <a:r>
              <a:rPr lang="en-US" sz="1200" dirty="0" smtClean="0">
                <a:solidFill>
                  <a:srgbClr val="FF0000"/>
                </a:solidFill>
              </a:rPr>
              <a:t>I </a:t>
            </a:r>
            <a:r>
              <a:rPr lang="en-US" sz="1200" dirty="0">
                <a:solidFill>
                  <a:srgbClr val="FF0000"/>
                </a:solidFill>
              </a:rPr>
              <a:t>came away from </a:t>
            </a:r>
            <a:r>
              <a:rPr lang="en-US" sz="1200" i="1" dirty="0">
                <a:solidFill>
                  <a:srgbClr val="FF0000"/>
                </a:solidFill>
              </a:rPr>
              <a:t>T.H.I.E.V.V.E.S. with Snatches</a:t>
            </a:r>
            <a:r>
              <a:rPr lang="en-US" sz="1200" dirty="0">
                <a:solidFill>
                  <a:srgbClr val="FF0000"/>
                </a:solidFill>
              </a:rPr>
              <a:t> full of curiosity.  I want to know what the Law of Increasing Disorder means and why it is important for the future of the earth and humankind.</a:t>
            </a:r>
          </a:p>
        </p:txBody>
      </p:sp>
      <p:sp>
        <p:nvSpPr>
          <p:cNvPr id="12" name="Rectangle 11"/>
          <p:cNvSpPr/>
          <p:nvPr/>
        </p:nvSpPr>
        <p:spPr>
          <a:xfrm>
            <a:off x="730770" y="585281"/>
            <a:ext cx="7239005" cy="938719"/>
          </a:xfrm>
          <a:prstGeom prst="rect">
            <a:avLst/>
          </a:prstGeom>
        </p:spPr>
        <p:txBody>
          <a:bodyPr wrap="square">
            <a:spAutoFit/>
          </a:bodyPr>
          <a:lstStyle/>
          <a:p>
            <a:pPr marL="228600" lvl="0" indent="-228600">
              <a:buFont typeface="+mj-lt"/>
              <a:buAutoNum type="arabicPeriod"/>
            </a:pPr>
            <a:r>
              <a:rPr lang="en-US" sz="1100" b="1" dirty="0" smtClean="0">
                <a:solidFill>
                  <a:srgbClr val="FF0000"/>
                </a:solidFill>
              </a:rPr>
              <a:t>Explain</a:t>
            </a:r>
            <a:r>
              <a:rPr lang="en-US" sz="1100" dirty="0" smtClean="0">
                <a:solidFill>
                  <a:srgbClr val="FF0000"/>
                </a:solidFill>
              </a:rPr>
              <a:t> </a:t>
            </a:r>
            <a:r>
              <a:rPr lang="en-US" sz="1100" dirty="0">
                <a:solidFill>
                  <a:srgbClr val="FF0000"/>
                </a:solidFill>
              </a:rPr>
              <a:t>the Law of Increasing Disorder and </a:t>
            </a:r>
            <a:r>
              <a:rPr lang="en-US" sz="1100" b="1" dirty="0">
                <a:solidFill>
                  <a:srgbClr val="FF0000"/>
                </a:solidFill>
              </a:rPr>
              <a:t>give</a:t>
            </a:r>
            <a:r>
              <a:rPr lang="en-US" sz="1100" dirty="0">
                <a:solidFill>
                  <a:srgbClr val="FF0000"/>
                </a:solidFill>
              </a:rPr>
              <a:t> examples showing that things become more mixed up over time.</a:t>
            </a:r>
          </a:p>
          <a:p>
            <a:pPr marL="228600" lvl="0" indent="-228600">
              <a:buFont typeface="+mj-lt"/>
              <a:buAutoNum type="arabicPeriod"/>
            </a:pPr>
            <a:r>
              <a:rPr lang="en-US" sz="1100" b="1" dirty="0">
                <a:solidFill>
                  <a:srgbClr val="FF0000"/>
                </a:solidFill>
              </a:rPr>
              <a:t>Tell</a:t>
            </a:r>
            <a:r>
              <a:rPr lang="en-US" sz="1100" dirty="0">
                <a:solidFill>
                  <a:srgbClr val="FF0000"/>
                </a:solidFill>
              </a:rPr>
              <a:t> what makes a process reversible and irreversible, and </a:t>
            </a:r>
            <a:r>
              <a:rPr lang="en-US" sz="1100" b="1" dirty="0">
                <a:solidFill>
                  <a:srgbClr val="FF0000"/>
                </a:solidFill>
              </a:rPr>
              <a:t>give</a:t>
            </a:r>
            <a:r>
              <a:rPr lang="en-US" sz="1100" dirty="0">
                <a:solidFill>
                  <a:srgbClr val="FF0000"/>
                </a:solidFill>
              </a:rPr>
              <a:t> examples of each.</a:t>
            </a:r>
          </a:p>
          <a:p>
            <a:pPr marL="228600" lvl="0" indent="-228600">
              <a:buFont typeface="+mj-lt"/>
              <a:buAutoNum type="arabicPeriod"/>
            </a:pPr>
            <a:r>
              <a:rPr lang="en-US" sz="1100" b="1" dirty="0">
                <a:solidFill>
                  <a:srgbClr val="FF0000"/>
                </a:solidFill>
              </a:rPr>
              <a:t>Discuss</a:t>
            </a:r>
            <a:r>
              <a:rPr lang="en-US" sz="1100" dirty="0">
                <a:solidFill>
                  <a:srgbClr val="FF0000"/>
                </a:solidFill>
              </a:rPr>
              <a:t> what happens to unused energy and why this is important in understanding the universe.</a:t>
            </a:r>
          </a:p>
          <a:p>
            <a:pPr marL="228600" lvl="0" indent="-228600">
              <a:buFont typeface="+mj-lt"/>
              <a:buAutoNum type="arabicPeriod"/>
            </a:pPr>
            <a:r>
              <a:rPr lang="en-US" sz="1100" b="1" dirty="0">
                <a:solidFill>
                  <a:srgbClr val="FF0000"/>
                </a:solidFill>
              </a:rPr>
              <a:t>Explain</a:t>
            </a:r>
            <a:r>
              <a:rPr lang="en-US" sz="1100" dirty="0">
                <a:solidFill>
                  <a:srgbClr val="FF0000"/>
                </a:solidFill>
              </a:rPr>
              <a:t> to a nine-year old child how a refrigerator works</a:t>
            </a:r>
          </a:p>
          <a:p>
            <a:pPr marL="228600" lvl="0" indent="-228600">
              <a:buFont typeface="+mj-lt"/>
              <a:buAutoNum type="arabicPeriod"/>
            </a:pPr>
            <a:r>
              <a:rPr lang="en-US" sz="1100" b="1" dirty="0">
                <a:solidFill>
                  <a:srgbClr val="FF0000"/>
                </a:solidFill>
              </a:rPr>
              <a:t>Outline </a:t>
            </a:r>
            <a:r>
              <a:rPr lang="en-US" sz="1100" dirty="0">
                <a:solidFill>
                  <a:srgbClr val="FF0000"/>
                </a:solidFill>
              </a:rPr>
              <a:t>some of the implications and social issues of the Law of Increasing Disorder for the future of the planet. </a:t>
            </a:r>
          </a:p>
        </p:txBody>
      </p:sp>
    </p:spTree>
    <p:extLst>
      <p:ext uri="{BB962C8B-B14F-4D97-AF65-F5344CB8AC3E}">
        <p14:creationId xmlns:p14="http://schemas.microsoft.com/office/powerpoint/2010/main" val="145707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4 ThSh Launch &amp; Met Purpose.pdf - Adobe Reader"/>
          <p:cNvPicPr>
            <a:picLocks noChangeAspect="1"/>
          </p:cNvPicPr>
          <p:nvPr/>
        </p:nvPicPr>
        <p:blipFill rotWithShape="1">
          <a:blip r:embed="rId3">
            <a:extLst>
              <a:ext uri="{28A0092B-C50C-407E-A947-70E740481C1C}">
                <a14:useLocalDpi xmlns:a14="http://schemas.microsoft.com/office/drawing/2010/main" val="0"/>
              </a:ext>
            </a:extLst>
          </a:blip>
          <a:srcRect l="6557" t="12012" r="18853" b="3388"/>
          <a:stretch/>
        </p:blipFill>
        <p:spPr>
          <a:xfrm>
            <a:off x="533005" y="76200"/>
            <a:ext cx="8610995" cy="5257800"/>
          </a:xfrm>
          <a:prstGeom prst="rect">
            <a:avLst/>
          </a:prstGeom>
        </p:spPr>
      </p:pic>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68" y="3962400"/>
            <a:ext cx="1724266" cy="1819529"/>
          </a:xfrm>
          <a:prstGeom prst="rect">
            <a:avLst/>
          </a:prstGeom>
        </p:spPr>
      </p:pic>
      <p:sp>
        <p:nvSpPr>
          <p:cNvPr id="17" name="Oval Callout 16"/>
          <p:cNvSpPr/>
          <p:nvPr/>
        </p:nvSpPr>
        <p:spPr>
          <a:xfrm>
            <a:off x="457200" y="1417820"/>
            <a:ext cx="2375316" cy="2544580"/>
          </a:xfrm>
          <a:prstGeom prst="wedgeEllipseCallout">
            <a:avLst>
              <a:gd name="adj1" fmla="val -23842"/>
              <a:gd name="adj2" fmla="val 633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rgbClr val="0000CC"/>
                </a:solidFill>
              </a:rPr>
              <a:t>Here is my </a:t>
            </a:r>
            <a:r>
              <a:rPr lang="en-US" i="1" dirty="0" smtClean="0">
                <a:solidFill>
                  <a:srgbClr val="0000CC"/>
                </a:solidFill>
              </a:rPr>
              <a:t>report</a:t>
            </a:r>
            <a:r>
              <a:rPr lang="en-US" dirty="0" smtClean="0">
                <a:solidFill>
                  <a:srgbClr val="0000CC"/>
                </a:solidFill>
              </a:rPr>
              <a:t> of what I did DURING the reading to achieve my purpose:</a:t>
            </a:r>
            <a:endParaRPr lang="en-US" b="1" i="1" dirty="0">
              <a:solidFill>
                <a:srgbClr val="0000CC"/>
              </a:solidFill>
            </a:endParaRPr>
          </a:p>
        </p:txBody>
      </p:sp>
      <p:cxnSp>
        <p:nvCxnSpPr>
          <p:cNvPr id="19" name="Straight Arrow Connector 18"/>
          <p:cNvCxnSpPr>
            <a:stCxn id="17" idx="6"/>
          </p:cNvCxnSpPr>
          <p:nvPr/>
        </p:nvCxnSpPr>
        <p:spPr>
          <a:xfrm flipV="1">
            <a:off x="2832516" y="1774446"/>
            <a:ext cx="405984" cy="9156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3276600" y="2967335"/>
            <a:ext cx="2895600" cy="769441"/>
          </a:xfrm>
          <a:prstGeom prst="rect">
            <a:avLst/>
          </a:prstGeom>
          <a:noFill/>
        </p:spPr>
        <p:txBody>
          <a:bodyPr wrap="square" rtlCol="0">
            <a:spAutoFit/>
          </a:bodyPr>
          <a:lstStyle/>
          <a:p>
            <a:r>
              <a:rPr lang="en-US" sz="1100" dirty="0">
                <a:solidFill>
                  <a:srgbClr val="FF0000"/>
                </a:solidFill>
              </a:rPr>
              <a:t>I wrote the five actions on a larger sticky tab and numbered them, but I also condensed the purposes to key phrases to represent my original longer </a:t>
            </a:r>
            <a:r>
              <a:rPr lang="en-US" sz="1100" dirty="0" smtClean="0">
                <a:solidFill>
                  <a:srgbClr val="FF0000"/>
                </a:solidFill>
              </a:rPr>
              <a:t>statements.</a:t>
            </a:r>
            <a:endParaRPr lang="en-US" sz="1200" dirty="0">
              <a:solidFill>
                <a:srgbClr val="FF0000"/>
              </a:solidFill>
            </a:endParaRPr>
          </a:p>
        </p:txBody>
      </p:sp>
      <p:sp>
        <p:nvSpPr>
          <p:cNvPr id="24" name="Rectangle 23"/>
          <p:cNvSpPr/>
          <p:nvPr/>
        </p:nvSpPr>
        <p:spPr>
          <a:xfrm>
            <a:off x="3238500" y="4495800"/>
            <a:ext cx="3162300" cy="17526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171450" lvl="0" indent="-171450">
              <a:buFont typeface="Arial" panose="020B0604020202020204" pitchFamily="34" charset="0"/>
              <a:buChar char="•"/>
            </a:pPr>
            <a:r>
              <a:rPr lang="en-US" sz="1100" dirty="0">
                <a:solidFill>
                  <a:srgbClr val="FF0000"/>
                </a:solidFill>
              </a:rPr>
              <a:t>I looked at the purposes after each section and jotted the number of a purpose in the margin where it was addressed in the text</a:t>
            </a:r>
            <a:r>
              <a:rPr lang="en-US" sz="1100" dirty="0" smtClean="0">
                <a:solidFill>
                  <a:srgbClr val="FF0000"/>
                </a:solidFill>
              </a:rPr>
              <a:t>.</a:t>
            </a:r>
            <a:endParaRPr lang="en-US" sz="500" dirty="0" smtClean="0">
              <a:solidFill>
                <a:srgbClr val="FF0000"/>
              </a:solidFill>
            </a:endParaRPr>
          </a:p>
          <a:p>
            <a:pPr lvl="0"/>
            <a:endParaRPr lang="en-US" sz="500" dirty="0" smtClean="0">
              <a:solidFill>
                <a:srgbClr val="FF0000"/>
              </a:solidFill>
            </a:endParaRPr>
          </a:p>
          <a:p>
            <a:pPr marL="171450" indent="-171450">
              <a:buFont typeface="Arial" panose="020B0604020202020204" pitchFamily="34" charset="0"/>
              <a:buChar char="•"/>
            </a:pPr>
            <a:r>
              <a:rPr lang="en-US" sz="1100" dirty="0" smtClean="0">
                <a:solidFill>
                  <a:srgbClr val="FF0000"/>
                </a:solidFill>
              </a:rPr>
              <a:t>I </a:t>
            </a:r>
            <a:r>
              <a:rPr lang="en-US" sz="1100" dirty="0">
                <a:solidFill>
                  <a:srgbClr val="FF0000"/>
                </a:solidFill>
              </a:rPr>
              <a:t>also added in the margin my own example or my thought about an issue or implication to help me achieve my purposes as I went along.</a:t>
            </a:r>
          </a:p>
        </p:txBody>
      </p:sp>
      <p:sp>
        <p:nvSpPr>
          <p:cNvPr id="3" name="Rectangle 2"/>
          <p:cNvSpPr/>
          <p:nvPr/>
        </p:nvSpPr>
        <p:spPr>
          <a:xfrm>
            <a:off x="1752595" y="479101"/>
            <a:ext cx="7239005" cy="938719"/>
          </a:xfrm>
          <a:prstGeom prst="rect">
            <a:avLst/>
          </a:prstGeom>
        </p:spPr>
        <p:txBody>
          <a:bodyPr wrap="square">
            <a:spAutoFit/>
          </a:bodyPr>
          <a:lstStyle/>
          <a:p>
            <a:pPr marL="228600" lvl="0" indent="-228600">
              <a:buFont typeface="+mj-lt"/>
              <a:buAutoNum type="arabicPeriod"/>
            </a:pPr>
            <a:r>
              <a:rPr lang="en-US" sz="1100" b="1" dirty="0" smtClean="0">
                <a:solidFill>
                  <a:srgbClr val="FF0000"/>
                </a:solidFill>
              </a:rPr>
              <a:t>Explain</a:t>
            </a:r>
            <a:r>
              <a:rPr lang="en-US" sz="1100" dirty="0" smtClean="0">
                <a:solidFill>
                  <a:srgbClr val="FF0000"/>
                </a:solidFill>
              </a:rPr>
              <a:t> </a:t>
            </a:r>
            <a:r>
              <a:rPr lang="en-US" sz="1100" dirty="0">
                <a:solidFill>
                  <a:srgbClr val="FF0000"/>
                </a:solidFill>
              </a:rPr>
              <a:t>the Law of Increasing Disorder and </a:t>
            </a:r>
            <a:r>
              <a:rPr lang="en-US" sz="1100" b="1" dirty="0">
                <a:solidFill>
                  <a:srgbClr val="FF0000"/>
                </a:solidFill>
              </a:rPr>
              <a:t>give</a:t>
            </a:r>
            <a:r>
              <a:rPr lang="en-US" sz="1100" dirty="0">
                <a:solidFill>
                  <a:srgbClr val="FF0000"/>
                </a:solidFill>
              </a:rPr>
              <a:t> examples showing that things become more mixed up over time.</a:t>
            </a:r>
          </a:p>
          <a:p>
            <a:pPr marL="228600" lvl="0" indent="-228600">
              <a:buFont typeface="+mj-lt"/>
              <a:buAutoNum type="arabicPeriod"/>
            </a:pPr>
            <a:r>
              <a:rPr lang="en-US" sz="1100" b="1" dirty="0">
                <a:solidFill>
                  <a:srgbClr val="FF0000"/>
                </a:solidFill>
              </a:rPr>
              <a:t>Tell</a:t>
            </a:r>
            <a:r>
              <a:rPr lang="en-US" sz="1100" dirty="0">
                <a:solidFill>
                  <a:srgbClr val="FF0000"/>
                </a:solidFill>
              </a:rPr>
              <a:t> what makes a process reversible and irreversible, and </a:t>
            </a:r>
            <a:r>
              <a:rPr lang="en-US" sz="1100" b="1" dirty="0">
                <a:solidFill>
                  <a:srgbClr val="FF0000"/>
                </a:solidFill>
              </a:rPr>
              <a:t>give</a:t>
            </a:r>
            <a:r>
              <a:rPr lang="en-US" sz="1100" dirty="0">
                <a:solidFill>
                  <a:srgbClr val="FF0000"/>
                </a:solidFill>
              </a:rPr>
              <a:t> examples of each.</a:t>
            </a:r>
          </a:p>
          <a:p>
            <a:pPr marL="228600" lvl="0" indent="-228600">
              <a:buFont typeface="+mj-lt"/>
              <a:buAutoNum type="arabicPeriod"/>
            </a:pPr>
            <a:r>
              <a:rPr lang="en-US" sz="1100" b="1" dirty="0">
                <a:solidFill>
                  <a:srgbClr val="FF0000"/>
                </a:solidFill>
              </a:rPr>
              <a:t>Discuss</a:t>
            </a:r>
            <a:r>
              <a:rPr lang="en-US" sz="1100" dirty="0">
                <a:solidFill>
                  <a:srgbClr val="FF0000"/>
                </a:solidFill>
              </a:rPr>
              <a:t> what happens to unused energy and why this is important in understanding the universe.</a:t>
            </a:r>
          </a:p>
          <a:p>
            <a:pPr marL="228600" lvl="0" indent="-228600">
              <a:buFont typeface="+mj-lt"/>
              <a:buAutoNum type="arabicPeriod"/>
            </a:pPr>
            <a:r>
              <a:rPr lang="en-US" sz="1100" b="1" dirty="0">
                <a:solidFill>
                  <a:srgbClr val="FF0000"/>
                </a:solidFill>
              </a:rPr>
              <a:t>Explain</a:t>
            </a:r>
            <a:r>
              <a:rPr lang="en-US" sz="1100" dirty="0">
                <a:solidFill>
                  <a:srgbClr val="FF0000"/>
                </a:solidFill>
              </a:rPr>
              <a:t> to a nine-year old child how a refrigerator works</a:t>
            </a:r>
          </a:p>
          <a:p>
            <a:pPr marL="228600" lvl="0" indent="-228600">
              <a:buFont typeface="+mj-lt"/>
              <a:buAutoNum type="arabicPeriod"/>
            </a:pPr>
            <a:r>
              <a:rPr lang="en-US" sz="1100" b="1" dirty="0">
                <a:solidFill>
                  <a:srgbClr val="FF0000"/>
                </a:solidFill>
              </a:rPr>
              <a:t>Outline </a:t>
            </a:r>
            <a:r>
              <a:rPr lang="en-US" sz="1100" dirty="0">
                <a:solidFill>
                  <a:srgbClr val="FF0000"/>
                </a:solidFill>
              </a:rPr>
              <a:t>some of the implications and social issues of the Law of Increasing Disorder for the future of the planet. </a:t>
            </a:r>
          </a:p>
        </p:txBody>
      </p:sp>
      <p:cxnSp>
        <p:nvCxnSpPr>
          <p:cNvPr id="10" name="Straight Arrow Connector 9"/>
          <p:cNvCxnSpPr/>
          <p:nvPr/>
        </p:nvCxnSpPr>
        <p:spPr>
          <a:xfrm flipV="1">
            <a:off x="2832516" y="2514600"/>
            <a:ext cx="405984" cy="3279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2743200" y="3048000"/>
            <a:ext cx="495300" cy="6887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336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5752" y="1143000"/>
            <a:ext cx="7890164" cy="5105400"/>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57200"/>
            <a:ext cx="1724266" cy="1819529"/>
          </a:xfrm>
          <a:prstGeom prst="rect">
            <a:avLst/>
          </a:prstGeom>
        </p:spPr>
      </p:pic>
      <p:sp>
        <p:nvSpPr>
          <p:cNvPr id="7" name="Oval Callout 6"/>
          <p:cNvSpPr/>
          <p:nvPr/>
        </p:nvSpPr>
        <p:spPr>
          <a:xfrm>
            <a:off x="762000" y="2667000"/>
            <a:ext cx="5410200" cy="3743071"/>
          </a:xfrm>
          <a:prstGeom prst="wedgeEllipseCallout">
            <a:avLst>
              <a:gd name="adj1" fmla="val -34761"/>
              <a:gd name="adj2" fmla="val -73086"/>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200" dirty="0" smtClean="0">
                <a:solidFill>
                  <a:srgbClr val="0000CC"/>
                </a:solidFill>
              </a:rPr>
              <a:t>See how </a:t>
            </a:r>
            <a:r>
              <a:rPr lang="en-US" sz="2200" dirty="0">
                <a:solidFill>
                  <a:srgbClr val="0000CC"/>
                </a:solidFill>
              </a:rPr>
              <a:t>I </a:t>
            </a:r>
            <a:r>
              <a:rPr lang="en-US" sz="2200" dirty="0" smtClean="0">
                <a:solidFill>
                  <a:srgbClr val="0000CC"/>
                </a:solidFill>
              </a:rPr>
              <a:t>placed </a:t>
            </a:r>
            <a:r>
              <a:rPr lang="en-US" sz="2200" dirty="0">
                <a:solidFill>
                  <a:srgbClr val="0000CC"/>
                </a:solidFill>
              </a:rPr>
              <a:t>the sticky </a:t>
            </a:r>
            <a:r>
              <a:rPr lang="en-US" sz="2200" dirty="0" smtClean="0">
                <a:solidFill>
                  <a:srgbClr val="0000CC"/>
                </a:solidFill>
              </a:rPr>
              <a:t>note stating my purposes in abbreviated form.</a:t>
            </a:r>
          </a:p>
          <a:p>
            <a:r>
              <a:rPr lang="en-US" sz="2200" dirty="0" smtClean="0">
                <a:solidFill>
                  <a:srgbClr val="0000CC"/>
                </a:solidFill>
              </a:rPr>
              <a:t> </a:t>
            </a:r>
          </a:p>
          <a:p>
            <a:r>
              <a:rPr lang="en-US" sz="2200" dirty="0" smtClean="0">
                <a:solidFill>
                  <a:srgbClr val="0000CC"/>
                </a:solidFill>
              </a:rPr>
              <a:t>Other times I place it on the desk above the text so I don’t have to keep moving it.</a:t>
            </a:r>
            <a:endParaRPr lang="en-US" sz="2200" dirty="0">
              <a:solidFill>
                <a:srgbClr val="0000CC"/>
              </a:solidFill>
            </a:endParaRPr>
          </a:p>
        </p:txBody>
      </p:sp>
      <p:sp>
        <p:nvSpPr>
          <p:cNvPr id="3" name="Rectangle 2"/>
          <p:cNvSpPr/>
          <p:nvPr/>
        </p:nvSpPr>
        <p:spPr>
          <a:xfrm>
            <a:off x="5638800" y="152400"/>
            <a:ext cx="2057400" cy="16764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5638800" y="152401"/>
            <a:ext cx="2057401" cy="1615827"/>
          </a:xfrm>
          <a:prstGeom prst="rect">
            <a:avLst/>
          </a:prstGeom>
        </p:spPr>
        <p:txBody>
          <a:bodyPr wrap="square">
            <a:spAutoFit/>
          </a:bodyPr>
          <a:lstStyle/>
          <a:p>
            <a:pPr lvl="0" algn="ctr"/>
            <a:r>
              <a:rPr lang="en-US" sz="1100" dirty="0" smtClean="0"/>
              <a:t>Purposes:</a:t>
            </a:r>
          </a:p>
          <a:p>
            <a:pPr marL="228600" lvl="0" indent="-228600">
              <a:buFont typeface="+mj-lt"/>
              <a:buAutoNum type="arabicPeriod"/>
            </a:pPr>
            <a:r>
              <a:rPr lang="en-US" sz="1100" dirty="0" smtClean="0"/>
              <a:t>Explain </a:t>
            </a:r>
            <a:r>
              <a:rPr lang="en-US" sz="1100" dirty="0" smtClean="0"/>
              <a:t>Law. Give examples</a:t>
            </a:r>
            <a:endParaRPr lang="en-US" sz="1100" dirty="0"/>
          </a:p>
          <a:p>
            <a:pPr marL="228600" lvl="0" indent="-228600">
              <a:buFont typeface="+mj-lt"/>
              <a:buAutoNum type="arabicPeriod"/>
            </a:pPr>
            <a:r>
              <a:rPr lang="en-US" sz="1100" dirty="0" smtClean="0"/>
              <a:t>Reversible </a:t>
            </a:r>
            <a:r>
              <a:rPr lang="en-US" sz="1100" dirty="0"/>
              <a:t>and </a:t>
            </a:r>
            <a:r>
              <a:rPr lang="en-US" sz="1100" dirty="0" smtClean="0"/>
              <a:t>irreversible process</a:t>
            </a:r>
            <a:r>
              <a:rPr lang="en-US" sz="1100" dirty="0"/>
              <a:t>, </a:t>
            </a:r>
            <a:r>
              <a:rPr lang="en-US" sz="1100" dirty="0" smtClean="0"/>
              <a:t>examples </a:t>
            </a:r>
          </a:p>
          <a:p>
            <a:pPr marL="228600" lvl="0" indent="-228600">
              <a:buFont typeface="+mj-lt"/>
              <a:buAutoNum type="arabicPeriod"/>
            </a:pPr>
            <a:r>
              <a:rPr lang="en-US" sz="1100" dirty="0" smtClean="0"/>
              <a:t>Unused energy, why important </a:t>
            </a:r>
          </a:p>
          <a:p>
            <a:pPr marL="228600" lvl="0" indent="-228600">
              <a:buFont typeface="+mj-lt"/>
              <a:buAutoNum type="arabicPeriod"/>
            </a:pPr>
            <a:r>
              <a:rPr lang="en-US" sz="1100" dirty="0" smtClean="0"/>
              <a:t>Explain how refrigerator </a:t>
            </a:r>
            <a:r>
              <a:rPr lang="en-US" sz="1100" dirty="0"/>
              <a:t>works</a:t>
            </a:r>
          </a:p>
          <a:p>
            <a:pPr marL="228600" lvl="0" indent="-228600">
              <a:buFont typeface="+mj-lt"/>
              <a:buAutoNum type="arabicPeriod"/>
            </a:pPr>
            <a:r>
              <a:rPr lang="en-US" sz="1100" dirty="0"/>
              <a:t>S</a:t>
            </a:r>
            <a:r>
              <a:rPr lang="en-US" sz="1100" dirty="0" smtClean="0"/>
              <a:t>ocial implications of Law</a:t>
            </a:r>
            <a:endParaRPr lang="en-US" sz="1100" dirty="0">
              <a:solidFill>
                <a:srgbClr val="FF0000"/>
              </a:solidFill>
            </a:endParaRPr>
          </a:p>
        </p:txBody>
      </p:sp>
    </p:spTree>
    <p:extLst>
      <p:ext uri="{BB962C8B-B14F-4D97-AF65-F5344CB8AC3E}">
        <p14:creationId xmlns:p14="http://schemas.microsoft.com/office/powerpoint/2010/main" val="34310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57200"/>
            <a:ext cx="1724266" cy="1819529"/>
          </a:xfrm>
          <a:prstGeom prst="rect">
            <a:avLst/>
          </a:prstGeom>
        </p:spPr>
      </p:pic>
      <p:sp>
        <p:nvSpPr>
          <p:cNvPr id="6" name="Content Placeholder 3"/>
          <p:cNvSpPr txBox="1">
            <a:spLocks/>
          </p:cNvSpPr>
          <p:nvPr/>
        </p:nvSpPr>
        <p:spPr>
          <a:xfrm>
            <a:off x="3429000" y="457200"/>
            <a:ext cx="4419600" cy="1819529"/>
          </a:xfrm>
          <a:prstGeom prst="wedgeEllipseCallout">
            <a:avLst>
              <a:gd name="adj1" fmla="val -64045"/>
              <a:gd name="adj2" fmla="val 10089"/>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2400" dirty="0" smtClean="0">
                <a:solidFill>
                  <a:srgbClr val="0000CC"/>
                </a:solidFill>
              </a:rPr>
              <a:t>Four things keep me focused on my purposes for reading:</a:t>
            </a:r>
          </a:p>
        </p:txBody>
      </p:sp>
      <p:sp>
        <p:nvSpPr>
          <p:cNvPr id="7" name="Rectangle 6"/>
          <p:cNvSpPr/>
          <p:nvPr/>
        </p:nvSpPr>
        <p:spPr>
          <a:xfrm>
            <a:off x="914401" y="2438400"/>
            <a:ext cx="7543799" cy="4154984"/>
          </a:xfrm>
          <a:prstGeom prst="rect">
            <a:avLst/>
          </a:prstGeom>
        </p:spPr>
        <p:txBody>
          <a:bodyPr wrap="square">
            <a:spAutoFit/>
          </a:bodyPr>
          <a:lstStyle/>
          <a:p>
            <a:pPr marL="285750" lvl="0" indent="-285750">
              <a:buFont typeface="Arial" panose="020B0604020202020204" pitchFamily="34" charset="0"/>
              <a:buChar char="•"/>
            </a:pPr>
            <a:r>
              <a:rPr lang="en-US" sz="2400" dirty="0" smtClean="0"/>
              <a:t>I </a:t>
            </a:r>
            <a:r>
              <a:rPr lang="en-US" sz="2400" dirty="0"/>
              <a:t>move </a:t>
            </a:r>
            <a:r>
              <a:rPr lang="en-US" sz="2400" dirty="0" smtClean="0"/>
              <a:t>the sticky note with </a:t>
            </a:r>
            <a:r>
              <a:rPr lang="en-US" sz="2400" dirty="0"/>
              <a:t>my purposes</a:t>
            </a:r>
            <a:r>
              <a:rPr lang="en-US" sz="2400" dirty="0" smtClean="0"/>
              <a:t> from </a:t>
            </a:r>
            <a:r>
              <a:rPr lang="en-US" sz="2400" dirty="0"/>
              <a:t>page to </a:t>
            </a:r>
            <a:r>
              <a:rPr lang="en-US" sz="2400" dirty="0" smtClean="0"/>
              <a:t>page, </a:t>
            </a:r>
            <a:r>
              <a:rPr lang="en-US" sz="2400" dirty="0"/>
              <a:t>or </a:t>
            </a:r>
            <a:r>
              <a:rPr lang="en-US" sz="2400" dirty="0" smtClean="0"/>
              <a:t>I place </a:t>
            </a:r>
            <a:r>
              <a:rPr lang="en-US" sz="2400" dirty="0"/>
              <a:t>it </a:t>
            </a:r>
            <a:r>
              <a:rPr lang="en-US" sz="2400" dirty="0" smtClean="0"/>
              <a:t>above </a:t>
            </a:r>
            <a:r>
              <a:rPr lang="en-US" sz="2400" dirty="0"/>
              <a:t>the text.  I refer to it constantly to keep me on track</a:t>
            </a:r>
            <a:r>
              <a:rPr lang="en-US" sz="2400" dirty="0" smtClean="0"/>
              <a:t>.</a:t>
            </a:r>
            <a:endParaRPr lang="en-US" sz="2000" dirty="0"/>
          </a:p>
          <a:p>
            <a:pPr marL="285750" lvl="0" indent="-285750">
              <a:buFont typeface="Arial" panose="020B0604020202020204" pitchFamily="34" charset="0"/>
              <a:buChar char="•"/>
            </a:pPr>
            <a:r>
              <a:rPr lang="en-US" sz="2400" dirty="0" smtClean="0"/>
              <a:t>Whenever something in the text deals with one of my purposes, I put the number of that purpose </a:t>
            </a:r>
            <a:r>
              <a:rPr lang="en-US" sz="2400" dirty="0"/>
              <a:t>in the margin </a:t>
            </a:r>
            <a:r>
              <a:rPr lang="en-US" sz="2400" dirty="0" smtClean="0"/>
              <a:t>to show where </a:t>
            </a:r>
            <a:r>
              <a:rPr lang="en-US" sz="2400" dirty="0"/>
              <a:t>each purpose is </a:t>
            </a:r>
            <a:r>
              <a:rPr lang="en-US" sz="2400" dirty="0" smtClean="0"/>
              <a:t>addressed.  Sometimes I put a comment at that spot to capture what I learned.</a:t>
            </a:r>
            <a:endParaRPr lang="en-US" sz="2400" dirty="0"/>
          </a:p>
          <a:p>
            <a:pPr marL="285750" lvl="0" indent="-285750">
              <a:buFont typeface="Arial" panose="020B0604020202020204" pitchFamily="34" charset="0"/>
              <a:buChar char="•"/>
            </a:pPr>
            <a:r>
              <a:rPr lang="en-US" sz="2400" dirty="0" smtClean="0"/>
              <a:t>I add my </a:t>
            </a:r>
            <a:r>
              <a:rPr lang="en-US" sz="2400" dirty="0"/>
              <a:t>own examples </a:t>
            </a:r>
            <a:r>
              <a:rPr lang="en-US" sz="2400" dirty="0" smtClean="0"/>
              <a:t>to </a:t>
            </a:r>
            <a:r>
              <a:rPr lang="en-US" sz="2400" dirty="0"/>
              <a:t>the examples of the author.</a:t>
            </a:r>
          </a:p>
          <a:p>
            <a:pPr marL="285750" indent="-285750">
              <a:buFont typeface="Arial" panose="020B0604020202020204" pitchFamily="34" charset="0"/>
              <a:buChar char="•"/>
            </a:pPr>
            <a:r>
              <a:rPr lang="en-US" sz="2400" dirty="0" smtClean="0"/>
              <a:t>I try to pinpoint what confuses me for I must address these or I will not meet my purposes.</a:t>
            </a:r>
            <a:endParaRPr lang="en-US" sz="2400" dirty="0">
              <a:solidFill>
                <a:srgbClr val="0000CC"/>
              </a:solidFill>
            </a:endParaRPr>
          </a:p>
        </p:txBody>
      </p:sp>
    </p:spTree>
    <p:extLst>
      <p:ext uri="{BB962C8B-B14F-4D97-AF65-F5344CB8AC3E}">
        <p14:creationId xmlns:p14="http://schemas.microsoft.com/office/powerpoint/2010/main" val="21035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4 ThSh Launch &amp; Met Purpose.pdf - Adobe Reader"/>
          <p:cNvPicPr>
            <a:picLocks noChangeAspect="1"/>
          </p:cNvPicPr>
          <p:nvPr/>
        </p:nvPicPr>
        <p:blipFill rotWithShape="1">
          <a:blip r:embed="rId3">
            <a:extLst>
              <a:ext uri="{28A0092B-C50C-407E-A947-70E740481C1C}">
                <a14:useLocalDpi xmlns:a14="http://schemas.microsoft.com/office/drawing/2010/main" val="0"/>
              </a:ext>
            </a:extLst>
          </a:blip>
          <a:srcRect l="12951" t="12012" r="26557"/>
          <a:stretch/>
        </p:blipFill>
        <p:spPr>
          <a:xfrm>
            <a:off x="2080997" y="1143000"/>
            <a:ext cx="6714482" cy="5257800"/>
          </a:xfrm>
          <a:prstGeom prst="rect">
            <a:avLst/>
          </a:prstGeom>
        </p:spPr>
      </p:pic>
      <p:pic>
        <p:nvPicPr>
          <p:cNvPr id="20" name="Picture 19" descr="4 ThSh Launch &amp; Met Purpose.pdf - Adobe Reader"/>
          <p:cNvPicPr>
            <a:picLocks noChangeAspect="1"/>
          </p:cNvPicPr>
          <p:nvPr/>
        </p:nvPicPr>
        <p:blipFill rotWithShape="1">
          <a:blip r:embed="rId4">
            <a:extLst>
              <a:ext uri="{28A0092B-C50C-407E-A947-70E740481C1C}">
                <a14:useLocalDpi xmlns:a14="http://schemas.microsoft.com/office/drawing/2010/main" val="0"/>
              </a:ext>
            </a:extLst>
          </a:blip>
          <a:srcRect l="12747" t="31501" r="22404" b="48706"/>
          <a:stretch/>
        </p:blipFill>
        <p:spPr>
          <a:xfrm>
            <a:off x="2819400" y="0"/>
            <a:ext cx="5967962" cy="980650"/>
          </a:xfrm>
          <a:prstGeom prst="rect">
            <a:avLst/>
          </a:prstGeom>
        </p:spPr>
      </p:pic>
      <p:pic>
        <p:nvPicPr>
          <p:cNvPr id="24" name="Picture 2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676400"/>
            <a:ext cx="1724266" cy="1819529"/>
          </a:xfrm>
          <a:prstGeom prst="rect">
            <a:avLst/>
          </a:prstGeom>
        </p:spPr>
      </p:pic>
      <p:sp>
        <p:nvSpPr>
          <p:cNvPr id="25" name="Rectangle 24"/>
          <p:cNvSpPr/>
          <p:nvPr/>
        </p:nvSpPr>
        <p:spPr>
          <a:xfrm>
            <a:off x="4155034" y="4686299"/>
            <a:ext cx="2504265" cy="640483"/>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8" name="Straight Arrow Connector 27"/>
          <p:cNvCxnSpPr>
            <a:stCxn id="24" idx="3"/>
          </p:cNvCxnSpPr>
          <p:nvPr/>
        </p:nvCxnSpPr>
        <p:spPr>
          <a:xfrm>
            <a:off x="2486266" y="2586165"/>
            <a:ext cx="1668768" cy="210013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2743195" y="369213"/>
            <a:ext cx="5334005" cy="707886"/>
          </a:xfrm>
          <a:prstGeom prst="rect">
            <a:avLst/>
          </a:prstGeom>
        </p:spPr>
        <p:txBody>
          <a:bodyPr wrap="square">
            <a:spAutoFit/>
          </a:bodyPr>
          <a:lstStyle/>
          <a:p>
            <a:pPr marL="228600" lvl="0" indent="-228600">
              <a:buFont typeface="+mj-lt"/>
              <a:buAutoNum type="arabicPeriod"/>
            </a:pPr>
            <a:r>
              <a:rPr lang="en-US" sz="800" b="1" dirty="0" smtClean="0">
                <a:solidFill>
                  <a:srgbClr val="FF0000"/>
                </a:solidFill>
              </a:rPr>
              <a:t>Explain</a:t>
            </a:r>
            <a:r>
              <a:rPr lang="en-US" sz="800" dirty="0" smtClean="0">
                <a:solidFill>
                  <a:srgbClr val="FF0000"/>
                </a:solidFill>
              </a:rPr>
              <a:t> </a:t>
            </a:r>
            <a:r>
              <a:rPr lang="en-US" sz="800" dirty="0">
                <a:solidFill>
                  <a:srgbClr val="FF0000"/>
                </a:solidFill>
              </a:rPr>
              <a:t>the Law of Increasing Disorder and </a:t>
            </a:r>
            <a:r>
              <a:rPr lang="en-US" sz="800" b="1" dirty="0">
                <a:solidFill>
                  <a:srgbClr val="FF0000"/>
                </a:solidFill>
              </a:rPr>
              <a:t>give</a:t>
            </a:r>
            <a:r>
              <a:rPr lang="en-US" sz="800" dirty="0">
                <a:solidFill>
                  <a:srgbClr val="FF0000"/>
                </a:solidFill>
              </a:rPr>
              <a:t> examples showing that things become more mixed up over time.</a:t>
            </a:r>
          </a:p>
          <a:p>
            <a:pPr marL="228600" lvl="0" indent="-228600">
              <a:buFont typeface="+mj-lt"/>
              <a:buAutoNum type="arabicPeriod"/>
            </a:pPr>
            <a:r>
              <a:rPr lang="en-US" sz="800" b="1" dirty="0">
                <a:solidFill>
                  <a:srgbClr val="FF0000"/>
                </a:solidFill>
              </a:rPr>
              <a:t>Tell</a:t>
            </a:r>
            <a:r>
              <a:rPr lang="en-US" sz="800" dirty="0">
                <a:solidFill>
                  <a:srgbClr val="FF0000"/>
                </a:solidFill>
              </a:rPr>
              <a:t> what makes a process reversible and irreversible, and </a:t>
            </a:r>
            <a:r>
              <a:rPr lang="en-US" sz="800" b="1" dirty="0">
                <a:solidFill>
                  <a:srgbClr val="FF0000"/>
                </a:solidFill>
              </a:rPr>
              <a:t>give</a:t>
            </a:r>
            <a:r>
              <a:rPr lang="en-US" sz="800" dirty="0">
                <a:solidFill>
                  <a:srgbClr val="FF0000"/>
                </a:solidFill>
              </a:rPr>
              <a:t> examples of each.</a:t>
            </a:r>
          </a:p>
          <a:p>
            <a:pPr marL="228600" lvl="0" indent="-228600">
              <a:buFont typeface="+mj-lt"/>
              <a:buAutoNum type="arabicPeriod"/>
            </a:pPr>
            <a:r>
              <a:rPr lang="en-US" sz="800" b="1" dirty="0">
                <a:solidFill>
                  <a:srgbClr val="FF0000"/>
                </a:solidFill>
              </a:rPr>
              <a:t>Discuss</a:t>
            </a:r>
            <a:r>
              <a:rPr lang="en-US" sz="800" dirty="0">
                <a:solidFill>
                  <a:srgbClr val="FF0000"/>
                </a:solidFill>
              </a:rPr>
              <a:t> what happens to unused energy and why this is important in understanding the universe.</a:t>
            </a:r>
          </a:p>
          <a:p>
            <a:pPr marL="228600" lvl="0" indent="-228600">
              <a:buFont typeface="+mj-lt"/>
              <a:buAutoNum type="arabicPeriod"/>
            </a:pPr>
            <a:r>
              <a:rPr lang="en-US" sz="800" b="1" dirty="0">
                <a:solidFill>
                  <a:srgbClr val="FF0000"/>
                </a:solidFill>
              </a:rPr>
              <a:t>Explain</a:t>
            </a:r>
            <a:r>
              <a:rPr lang="en-US" sz="800" dirty="0">
                <a:solidFill>
                  <a:srgbClr val="FF0000"/>
                </a:solidFill>
              </a:rPr>
              <a:t> to a nine-year old child how a refrigerator works</a:t>
            </a:r>
          </a:p>
          <a:p>
            <a:pPr marL="228600" lvl="0" indent="-228600">
              <a:buFont typeface="+mj-lt"/>
              <a:buAutoNum type="arabicPeriod"/>
            </a:pPr>
            <a:r>
              <a:rPr lang="en-US" sz="800" b="1" dirty="0">
                <a:solidFill>
                  <a:srgbClr val="FF0000"/>
                </a:solidFill>
              </a:rPr>
              <a:t>Outline </a:t>
            </a:r>
            <a:r>
              <a:rPr lang="en-US" sz="800" dirty="0">
                <a:solidFill>
                  <a:srgbClr val="FF0000"/>
                </a:solidFill>
              </a:rPr>
              <a:t>some of the implications and social issues of the Law of Increasing Disorder for the future of the planet. </a:t>
            </a:r>
            <a:endParaRPr lang="en-US" sz="800" dirty="0" smtClean="0">
              <a:solidFill>
                <a:srgbClr val="FF0000"/>
              </a:solidFill>
            </a:endParaRPr>
          </a:p>
        </p:txBody>
      </p:sp>
      <p:sp>
        <p:nvSpPr>
          <p:cNvPr id="22" name="Rectangle 21"/>
          <p:cNvSpPr/>
          <p:nvPr/>
        </p:nvSpPr>
        <p:spPr>
          <a:xfrm>
            <a:off x="4191000" y="5326782"/>
            <a:ext cx="2457268" cy="356133"/>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900" dirty="0">
                <a:solidFill>
                  <a:srgbClr val="FF0000"/>
                </a:solidFill>
              </a:rPr>
              <a:t>I added, “Explain how ‘entropy’ and ‘radiates out’ fit in the Law of Increased Disorder</a:t>
            </a:r>
            <a:r>
              <a:rPr lang="en-US" sz="900" dirty="0" smtClean="0">
                <a:solidFill>
                  <a:srgbClr val="FF0000"/>
                </a:solidFill>
              </a:rPr>
              <a:t>.”</a:t>
            </a:r>
            <a:endParaRPr lang="en-US" sz="900" dirty="0">
              <a:solidFill>
                <a:srgbClr val="FF0000"/>
              </a:solidFill>
            </a:endParaRPr>
          </a:p>
        </p:txBody>
      </p:sp>
      <p:sp>
        <p:nvSpPr>
          <p:cNvPr id="2" name="TextBox 1"/>
          <p:cNvSpPr txBox="1"/>
          <p:nvPr/>
        </p:nvSpPr>
        <p:spPr>
          <a:xfrm>
            <a:off x="4191000" y="5802868"/>
            <a:ext cx="2504265" cy="369332"/>
          </a:xfrm>
          <a:prstGeom prst="rect">
            <a:avLst/>
          </a:prstGeom>
          <a:noFill/>
        </p:spPr>
        <p:txBody>
          <a:bodyPr wrap="square" rtlCol="0">
            <a:spAutoFit/>
          </a:bodyPr>
          <a:lstStyle/>
          <a:p>
            <a:r>
              <a:rPr lang="en-US" sz="900" dirty="0">
                <a:solidFill>
                  <a:srgbClr val="FF0000"/>
                </a:solidFill>
              </a:rPr>
              <a:t>As I got into it, I realized </a:t>
            </a:r>
            <a:r>
              <a:rPr lang="en-US" sz="900" dirty="0" smtClean="0">
                <a:solidFill>
                  <a:srgbClr val="FF0000"/>
                </a:solidFill>
              </a:rPr>
              <a:t>these concepts had </a:t>
            </a:r>
            <a:r>
              <a:rPr lang="en-US" sz="900" dirty="0">
                <a:solidFill>
                  <a:srgbClr val="FF0000"/>
                </a:solidFill>
              </a:rPr>
              <a:t>to be well understood if I was to understand </a:t>
            </a:r>
            <a:r>
              <a:rPr lang="en-US" sz="900" dirty="0" smtClean="0">
                <a:solidFill>
                  <a:srgbClr val="FF0000"/>
                </a:solidFill>
              </a:rPr>
              <a:t>the Law.</a:t>
            </a:r>
            <a:endParaRPr lang="en-US" sz="900" dirty="0">
              <a:solidFill>
                <a:srgbClr val="FF0000"/>
              </a:solidFill>
            </a:endParaRPr>
          </a:p>
        </p:txBody>
      </p:sp>
      <p:cxnSp>
        <p:nvCxnSpPr>
          <p:cNvPr id="27" name="Straight Arrow Connector 26"/>
          <p:cNvCxnSpPr/>
          <p:nvPr/>
        </p:nvCxnSpPr>
        <p:spPr>
          <a:xfrm flipH="1" flipV="1">
            <a:off x="3733800" y="1140268"/>
            <a:ext cx="762000" cy="42699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2743200" y="975226"/>
            <a:ext cx="4419600" cy="215444"/>
          </a:xfrm>
          <a:prstGeom prst="rect">
            <a:avLst/>
          </a:prstGeom>
          <a:noFill/>
        </p:spPr>
        <p:txBody>
          <a:bodyPr wrap="square" rtlCol="0">
            <a:spAutoFit/>
          </a:bodyPr>
          <a:lstStyle/>
          <a:p>
            <a:pPr lvl="0"/>
            <a:r>
              <a:rPr lang="en-US" sz="800" b="1" dirty="0" smtClean="0">
                <a:solidFill>
                  <a:srgbClr val="0000CC"/>
                </a:solidFill>
              </a:rPr>
              <a:t>6.       Explain</a:t>
            </a:r>
            <a:r>
              <a:rPr lang="en-US" sz="800" dirty="0" smtClean="0">
                <a:solidFill>
                  <a:srgbClr val="0000CC"/>
                </a:solidFill>
              </a:rPr>
              <a:t> </a:t>
            </a:r>
            <a:r>
              <a:rPr lang="en-US" sz="800" dirty="0">
                <a:solidFill>
                  <a:srgbClr val="0000CC"/>
                </a:solidFill>
              </a:rPr>
              <a:t>how </a:t>
            </a:r>
            <a:r>
              <a:rPr lang="en-US" sz="800" dirty="0" smtClean="0">
                <a:solidFill>
                  <a:srgbClr val="0000CC"/>
                </a:solidFill>
              </a:rPr>
              <a:t>‘entropy’ </a:t>
            </a:r>
            <a:r>
              <a:rPr lang="en-US" sz="800" dirty="0">
                <a:solidFill>
                  <a:srgbClr val="0000CC"/>
                </a:solidFill>
              </a:rPr>
              <a:t>and ‘radiates out’ fit in the Law of Increased Disorder</a:t>
            </a:r>
            <a:r>
              <a:rPr lang="en-US" sz="800" dirty="0" smtClean="0">
                <a:solidFill>
                  <a:srgbClr val="0000CC"/>
                </a:solidFill>
              </a:rPr>
              <a:t>.</a:t>
            </a:r>
            <a:endParaRPr lang="en-US" sz="800" dirty="0">
              <a:solidFill>
                <a:srgbClr val="0000CC"/>
              </a:solidFill>
            </a:endParaRPr>
          </a:p>
        </p:txBody>
      </p:sp>
    </p:spTree>
    <p:extLst>
      <p:ext uri="{BB962C8B-B14F-4D97-AF65-F5344CB8AC3E}">
        <p14:creationId xmlns:p14="http://schemas.microsoft.com/office/powerpoint/2010/main" val="2492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064000" y="5803900"/>
            <a:ext cx="2376548" cy="6858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900" dirty="0">
                <a:solidFill>
                  <a:srgbClr val="FF0000"/>
                </a:solidFill>
              </a:rPr>
              <a:t>I kept the same purposes with the one addition.  I need to meet all these purposes in order to explain my first and most important purpose: Explain the Law of Increasing Disorder.</a:t>
            </a:r>
            <a:endParaRPr lang="en-US" sz="900" dirty="0">
              <a:solidFill>
                <a:srgbClr val="FF0000"/>
              </a:solidFill>
              <a:effectLst/>
            </a:endParaRPr>
          </a:p>
        </p:txBody>
      </p:sp>
      <p:pic>
        <p:nvPicPr>
          <p:cNvPr id="17" name="Picture 16" descr="4 ThSh Launch &amp; Met Purpose.pdf - Adobe Reader"/>
          <p:cNvPicPr>
            <a:picLocks noChangeAspect="1"/>
          </p:cNvPicPr>
          <p:nvPr/>
        </p:nvPicPr>
        <p:blipFill rotWithShape="1">
          <a:blip r:embed="rId2">
            <a:extLst>
              <a:ext uri="{28A0092B-C50C-407E-A947-70E740481C1C}">
                <a14:useLocalDpi xmlns:a14="http://schemas.microsoft.com/office/drawing/2010/main" val="0"/>
              </a:ext>
            </a:extLst>
          </a:blip>
          <a:srcRect l="12951" t="12012" r="26557"/>
          <a:stretch/>
        </p:blipFill>
        <p:spPr>
          <a:xfrm>
            <a:off x="2286000" y="1177614"/>
            <a:ext cx="5891788" cy="4613586"/>
          </a:xfrm>
          <a:prstGeom prst="rect">
            <a:avLst/>
          </a:prstGeom>
        </p:spPr>
      </p:pic>
      <p:sp>
        <p:nvSpPr>
          <p:cNvPr id="22" name="Rectangle 21"/>
          <p:cNvSpPr/>
          <p:nvPr/>
        </p:nvSpPr>
        <p:spPr>
          <a:xfrm>
            <a:off x="4114800" y="5467318"/>
            <a:ext cx="2209800" cy="32388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4" name="Picture 2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327271"/>
            <a:ext cx="1724266" cy="1819529"/>
          </a:xfrm>
          <a:prstGeom prst="rect">
            <a:avLst/>
          </a:prstGeom>
        </p:spPr>
      </p:pic>
      <p:cxnSp>
        <p:nvCxnSpPr>
          <p:cNvPr id="25" name="Straight Arrow Connector 24"/>
          <p:cNvCxnSpPr/>
          <p:nvPr/>
        </p:nvCxnSpPr>
        <p:spPr>
          <a:xfrm>
            <a:off x="2133600" y="5467318"/>
            <a:ext cx="1981200" cy="8574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6" name="Picture 25" descr="4 ThSh Launch &amp; Met Purpose.pdf - Adobe Reader"/>
          <p:cNvPicPr>
            <a:picLocks noChangeAspect="1"/>
          </p:cNvPicPr>
          <p:nvPr/>
        </p:nvPicPr>
        <p:blipFill rotWithShape="1">
          <a:blip r:embed="rId4">
            <a:extLst>
              <a:ext uri="{28A0092B-C50C-407E-A947-70E740481C1C}">
                <a14:useLocalDpi xmlns:a14="http://schemas.microsoft.com/office/drawing/2010/main" val="0"/>
              </a:ext>
            </a:extLst>
          </a:blip>
          <a:srcRect l="12747" t="31501" r="22404" b="48706"/>
          <a:stretch/>
        </p:blipFill>
        <p:spPr>
          <a:xfrm>
            <a:off x="2819400" y="9950"/>
            <a:ext cx="5967962" cy="980650"/>
          </a:xfrm>
          <a:prstGeom prst="rect">
            <a:avLst/>
          </a:prstGeom>
        </p:spPr>
      </p:pic>
      <p:sp>
        <p:nvSpPr>
          <p:cNvPr id="27" name="Rectangle 26"/>
          <p:cNvSpPr/>
          <p:nvPr/>
        </p:nvSpPr>
        <p:spPr>
          <a:xfrm>
            <a:off x="2819400" y="380999"/>
            <a:ext cx="6400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buFont typeface="+mj-lt"/>
              <a:buAutoNum type="arabicPeriod"/>
            </a:pPr>
            <a:r>
              <a:rPr lang="en-US" sz="900" b="1" dirty="0" smtClean="0">
                <a:solidFill>
                  <a:srgbClr val="FF0000"/>
                </a:solidFill>
              </a:rPr>
              <a:t>Explain</a:t>
            </a:r>
            <a:r>
              <a:rPr lang="en-US" sz="900" dirty="0" smtClean="0">
                <a:solidFill>
                  <a:srgbClr val="FF0000"/>
                </a:solidFill>
              </a:rPr>
              <a:t> </a:t>
            </a:r>
            <a:r>
              <a:rPr lang="en-US" sz="900" dirty="0">
                <a:solidFill>
                  <a:srgbClr val="FF0000"/>
                </a:solidFill>
              </a:rPr>
              <a:t>the Law of Increasing Disorder and </a:t>
            </a:r>
            <a:r>
              <a:rPr lang="en-US" sz="900" b="1" dirty="0">
                <a:solidFill>
                  <a:srgbClr val="FF0000"/>
                </a:solidFill>
              </a:rPr>
              <a:t>give</a:t>
            </a:r>
            <a:r>
              <a:rPr lang="en-US" sz="900" dirty="0">
                <a:solidFill>
                  <a:srgbClr val="FF0000"/>
                </a:solidFill>
              </a:rPr>
              <a:t> examples showing that things become more mixed up over time.</a:t>
            </a:r>
          </a:p>
          <a:p>
            <a:pPr marL="228600" lvl="0" indent="-228600">
              <a:buFont typeface="+mj-lt"/>
              <a:buAutoNum type="arabicPeriod"/>
            </a:pPr>
            <a:r>
              <a:rPr lang="en-US" sz="900" b="1" dirty="0">
                <a:solidFill>
                  <a:srgbClr val="FF0000"/>
                </a:solidFill>
              </a:rPr>
              <a:t>Tell</a:t>
            </a:r>
            <a:r>
              <a:rPr lang="en-US" sz="900" dirty="0">
                <a:solidFill>
                  <a:srgbClr val="FF0000"/>
                </a:solidFill>
              </a:rPr>
              <a:t> what makes a process reversible and irreversible, and </a:t>
            </a:r>
            <a:r>
              <a:rPr lang="en-US" sz="900" b="1" dirty="0">
                <a:solidFill>
                  <a:srgbClr val="FF0000"/>
                </a:solidFill>
              </a:rPr>
              <a:t>give</a:t>
            </a:r>
            <a:r>
              <a:rPr lang="en-US" sz="900" dirty="0">
                <a:solidFill>
                  <a:srgbClr val="FF0000"/>
                </a:solidFill>
              </a:rPr>
              <a:t> examples of each.</a:t>
            </a:r>
          </a:p>
          <a:p>
            <a:pPr marL="228600" lvl="0" indent="-228600">
              <a:buFont typeface="+mj-lt"/>
              <a:buAutoNum type="arabicPeriod"/>
            </a:pPr>
            <a:r>
              <a:rPr lang="en-US" sz="900" b="1" dirty="0">
                <a:solidFill>
                  <a:srgbClr val="FF0000"/>
                </a:solidFill>
              </a:rPr>
              <a:t>Discuss</a:t>
            </a:r>
            <a:r>
              <a:rPr lang="en-US" sz="900" dirty="0">
                <a:solidFill>
                  <a:srgbClr val="FF0000"/>
                </a:solidFill>
              </a:rPr>
              <a:t> what happens to unused energy and why this is important in understanding the universe.</a:t>
            </a:r>
          </a:p>
          <a:p>
            <a:pPr marL="228600" lvl="0" indent="-228600">
              <a:buFont typeface="+mj-lt"/>
              <a:buAutoNum type="arabicPeriod"/>
            </a:pPr>
            <a:r>
              <a:rPr lang="en-US" sz="900" b="1" dirty="0">
                <a:solidFill>
                  <a:srgbClr val="FF0000"/>
                </a:solidFill>
              </a:rPr>
              <a:t>Explain</a:t>
            </a:r>
            <a:r>
              <a:rPr lang="en-US" sz="900" dirty="0">
                <a:solidFill>
                  <a:srgbClr val="FF0000"/>
                </a:solidFill>
              </a:rPr>
              <a:t> to a nine-year old child how a refrigerator works</a:t>
            </a:r>
          </a:p>
          <a:p>
            <a:pPr marL="228600" lvl="0" indent="-228600">
              <a:buFont typeface="+mj-lt"/>
              <a:buAutoNum type="arabicPeriod"/>
            </a:pPr>
            <a:r>
              <a:rPr lang="en-US" sz="900" b="1" dirty="0">
                <a:solidFill>
                  <a:srgbClr val="FF0000"/>
                </a:solidFill>
              </a:rPr>
              <a:t>Outline </a:t>
            </a:r>
            <a:r>
              <a:rPr lang="en-US" sz="900" dirty="0">
                <a:solidFill>
                  <a:srgbClr val="FF0000"/>
                </a:solidFill>
              </a:rPr>
              <a:t>some of the implications and social issues of the Law of Increasing Disorder for the future of the planet. </a:t>
            </a:r>
            <a:endParaRPr lang="en-US" sz="900" dirty="0" smtClean="0">
              <a:solidFill>
                <a:srgbClr val="FF0000"/>
              </a:solidFill>
            </a:endParaRPr>
          </a:p>
          <a:p>
            <a:pPr marL="228600" indent="-228600">
              <a:buFont typeface="+mj-lt"/>
              <a:buAutoNum type="arabicPeriod"/>
            </a:pPr>
            <a:r>
              <a:rPr lang="en-US" sz="900" b="1" dirty="0">
                <a:solidFill>
                  <a:srgbClr val="FF0000"/>
                </a:solidFill>
              </a:rPr>
              <a:t>Explain</a:t>
            </a:r>
            <a:r>
              <a:rPr lang="en-US" sz="900" dirty="0">
                <a:solidFill>
                  <a:srgbClr val="FF0000"/>
                </a:solidFill>
              </a:rPr>
              <a:t> how </a:t>
            </a:r>
            <a:r>
              <a:rPr lang="en-US" sz="900" dirty="0" smtClean="0">
                <a:solidFill>
                  <a:srgbClr val="FF0000"/>
                </a:solidFill>
              </a:rPr>
              <a:t>‘entropy’ </a:t>
            </a:r>
            <a:r>
              <a:rPr lang="en-US" sz="900" dirty="0">
                <a:solidFill>
                  <a:srgbClr val="FF0000"/>
                </a:solidFill>
              </a:rPr>
              <a:t>and ‘radiates out’ fit in the Law of Increased Disorder.</a:t>
            </a:r>
          </a:p>
          <a:p>
            <a:pPr lvl="0"/>
            <a:endParaRPr lang="en-US" sz="900" dirty="0">
              <a:solidFill>
                <a:srgbClr val="FF0000"/>
              </a:solidFill>
            </a:endParaRPr>
          </a:p>
          <a:p>
            <a:endParaRPr lang="en-US" sz="1050" dirty="0">
              <a:solidFill>
                <a:srgbClr val="FF0000"/>
              </a:solidFill>
            </a:endParaRPr>
          </a:p>
        </p:txBody>
      </p:sp>
    </p:spTree>
    <p:extLst>
      <p:ext uri="{BB962C8B-B14F-4D97-AF65-F5344CB8AC3E}">
        <p14:creationId xmlns:p14="http://schemas.microsoft.com/office/powerpoint/2010/main" val="10036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429000"/>
            <a:ext cx="1724266" cy="1819529"/>
          </a:xfrm>
          <a:prstGeom prst="rect">
            <a:avLst/>
          </a:prstGeom>
        </p:spPr>
      </p:pic>
      <p:sp>
        <p:nvSpPr>
          <p:cNvPr id="6" name="Oval Callout 5"/>
          <p:cNvSpPr/>
          <p:nvPr/>
        </p:nvSpPr>
        <p:spPr>
          <a:xfrm>
            <a:off x="2971800" y="3348164"/>
            <a:ext cx="4876800" cy="2366836"/>
          </a:xfrm>
          <a:prstGeom prst="wedgeEllipseCallout">
            <a:avLst>
              <a:gd name="adj1" fmla="val -73226"/>
              <a:gd name="adj2" fmla="val -51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CC"/>
                </a:solidFill>
              </a:rPr>
              <a:t>Before going on, read the pages in the Handbook about SET PURPOSE and </a:t>
            </a:r>
            <a:r>
              <a:rPr lang="en-US" i="1" dirty="0" smtClean="0">
                <a:solidFill>
                  <a:srgbClr val="0000CC"/>
                </a:solidFill>
              </a:rPr>
              <a:t>Launch</a:t>
            </a:r>
            <a:r>
              <a:rPr lang="en-US" dirty="0" smtClean="0">
                <a:solidFill>
                  <a:srgbClr val="0000CC"/>
                </a:solidFill>
              </a:rPr>
              <a:t> and CHECK PURPOSE and </a:t>
            </a:r>
            <a:r>
              <a:rPr lang="en-US" i="1" dirty="0" smtClean="0">
                <a:solidFill>
                  <a:srgbClr val="0000CC"/>
                </a:solidFill>
              </a:rPr>
              <a:t>Met Purpose?</a:t>
            </a:r>
            <a:r>
              <a:rPr lang="en-US" dirty="0" smtClean="0">
                <a:solidFill>
                  <a:srgbClr val="0000CC"/>
                </a:solidFill>
              </a:rPr>
              <a:t>  Be able to answer the questions given.</a:t>
            </a:r>
            <a:endParaRPr lang="en-US" dirty="0">
              <a:solidFill>
                <a:srgbClr val="0000CC"/>
              </a:solidFill>
            </a:endParaRPr>
          </a:p>
        </p:txBody>
      </p:sp>
      <p:sp>
        <p:nvSpPr>
          <p:cNvPr id="8" name="Oval Callout 7"/>
          <p:cNvSpPr/>
          <p:nvPr/>
        </p:nvSpPr>
        <p:spPr>
          <a:xfrm>
            <a:off x="3200400" y="1371600"/>
            <a:ext cx="4495800" cy="2967164"/>
          </a:xfrm>
          <a:prstGeom prst="wedgeEllipseCallout">
            <a:avLst>
              <a:gd name="adj1" fmla="val -90758"/>
              <a:gd name="adj2" fmla="val 5244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CC"/>
                </a:solidFill>
              </a:rPr>
              <a:t>Welcome to the Demo for </a:t>
            </a:r>
            <a:r>
              <a:rPr lang="en-US" i="1" dirty="0" smtClean="0">
                <a:solidFill>
                  <a:srgbClr val="0000CC"/>
                </a:solidFill>
              </a:rPr>
              <a:t>Launch</a:t>
            </a:r>
            <a:r>
              <a:rPr lang="en-US" dirty="0" smtClean="0">
                <a:solidFill>
                  <a:srgbClr val="0000CC"/>
                </a:solidFill>
              </a:rPr>
              <a:t> and </a:t>
            </a:r>
            <a:r>
              <a:rPr lang="en-US" i="1" dirty="0" smtClean="0">
                <a:solidFill>
                  <a:srgbClr val="0000CC"/>
                </a:solidFill>
              </a:rPr>
              <a:t>Met Purpose?   </a:t>
            </a:r>
            <a:r>
              <a:rPr lang="en-US" dirty="0" smtClean="0">
                <a:solidFill>
                  <a:srgbClr val="0000CC"/>
                </a:solidFill>
              </a:rPr>
              <a:t/>
            </a:r>
            <a:br>
              <a:rPr lang="en-US" dirty="0" smtClean="0">
                <a:solidFill>
                  <a:srgbClr val="0000CC"/>
                </a:solidFill>
              </a:rPr>
            </a:br>
            <a:endParaRPr lang="en-US" dirty="0" smtClean="0">
              <a:solidFill>
                <a:srgbClr val="0000CC"/>
              </a:solidFill>
            </a:endParaRPr>
          </a:p>
          <a:p>
            <a:pPr algn="ctr"/>
            <a:r>
              <a:rPr lang="en-US" dirty="0" smtClean="0">
                <a:solidFill>
                  <a:srgbClr val="0000CC"/>
                </a:solidFill>
              </a:rPr>
              <a:t>Think about LAYERED READING.  </a:t>
            </a:r>
            <a:r>
              <a:rPr lang="en-US" i="1" dirty="0" smtClean="0">
                <a:solidFill>
                  <a:srgbClr val="0000CC"/>
                </a:solidFill>
              </a:rPr>
              <a:t>Launch </a:t>
            </a:r>
            <a:r>
              <a:rPr lang="en-US" dirty="0" smtClean="0">
                <a:solidFill>
                  <a:srgbClr val="0000CC"/>
                </a:solidFill>
              </a:rPr>
              <a:t>is a BEFORE strategy; </a:t>
            </a:r>
            <a:r>
              <a:rPr lang="en-US" i="1" dirty="0" smtClean="0">
                <a:solidFill>
                  <a:srgbClr val="0000CC"/>
                </a:solidFill>
              </a:rPr>
              <a:t>Met Purpose? </a:t>
            </a:r>
            <a:r>
              <a:rPr lang="en-US" dirty="0" smtClean="0">
                <a:solidFill>
                  <a:srgbClr val="0000CC"/>
                </a:solidFill>
              </a:rPr>
              <a:t>is an AFTER strategy.</a:t>
            </a:r>
            <a:endParaRPr lang="en-US" dirty="0">
              <a:solidFill>
                <a:srgbClr val="0000CC"/>
              </a:solidFill>
            </a:endParaRPr>
          </a:p>
        </p:txBody>
      </p:sp>
    </p:spTree>
    <p:extLst>
      <p:ext uri="{BB962C8B-B14F-4D97-AF65-F5344CB8AC3E}">
        <p14:creationId xmlns:p14="http://schemas.microsoft.com/office/powerpoint/2010/main" val="174220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4 ThSh Launch &amp; Met Purpose.pdf - Adobe Reader"/>
          <p:cNvPicPr>
            <a:picLocks noChangeAspect="1"/>
          </p:cNvPicPr>
          <p:nvPr/>
        </p:nvPicPr>
        <p:blipFill rotWithShape="1">
          <a:blip r:embed="rId2">
            <a:extLst>
              <a:ext uri="{28A0092B-C50C-407E-A947-70E740481C1C}">
                <a14:useLocalDpi xmlns:a14="http://schemas.microsoft.com/office/drawing/2010/main" val="0"/>
              </a:ext>
            </a:extLst>
          </a:blip>
          <a:srcRect l="12951" t="12012" r="26557"/>
          <a:stretch/>
        </p:blipFill>
        <p:spPr>
          <a:xfrm>
            <a:off x="2286000" y="1295400"/>
            <a:ext cx="5891788" cy="4613586"/>
          </a:xfrm>
          <a:prstGeom prst="rect">
            <a:avLst/>
          </a:prstGeom>
        </p:spPr>
      </p:pic>
      <p:pic>
        <p:nvPicPr>
          <p:cNvPr id="24" name="Picture 2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934" y="4953000"/>
            <a:ext cx="1724266" cy="1819529"/>
          </a:xfrm>
          <a:prstGeom prst="rect">
            <a:avLst/>
          </a:prstGeom>
        </p:spPr>
      </p:pic>
      <p:pic>
        <p:nvPicPr>
          <p:cNvPr id="26" name="Picture 25" descr="4 ThSh Launch &amp; Met Purpose.pdf - Adobe Reader"/>
          <p:cNvPicPr>
            <a:picLocks noChangeAspect="1"/>
          </p:cNvPicPr>
          <p:nvPr/>
        </p:nvPicPr>
        <p:blipFill rotWithShape="1">
          <a:blip r:embed="rId4">
            <a:extLst>
              <a:ext uri="{28A0092B-C50C-407E-A947-70E740481C1C}">
                <a14:useLocalDpi xmlns:a14="http://schemas.microsoft.com/office/drawing/2010/main" val="0"/>
              </a:ext>
            </a:extLst>
          </a:blip>
          <a:srcRect l="12747" t="31501" r="22404" b="48706"/>
          <a:stretch/>
        </p:blipFill>
        <p:spPr>
          <a:xfrm>
            <a:off x="2819400" y="76200"/>
            <a:ext cx="5967962" cy="980650"/>
          </a:xfrm>
          <a:prstGeom prst="rect">
            <a:avLst/>
          </a:prstGeom>
        </p:spPr>
      </p:pic>
      <p:sp>
        <p:nvSpPr>
          <p:cNvPr id="11" name="Rectangle 10"/>
          <p:cNvSpPr/>
          <p:nvPr/>
        </p:nvSpPr>
        <p:spPr>
          <a:xfrm>
            <a:off x="6400799" y="2743200"/>
            <a:ext cx="1600199" cy="13716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1050" dirty="0">
                <a:solidFill>
                  <a:srgbClr val="FF0000"/>
                </a:solidFill>
              </a:rPr>
              <a:t>I looked at each of my six purposes and quizzed myself on each, aloud.  The hardest was #5.  I re-read those pages and gave more thought to the issues and implications and then talked through the purposes again.</a:t>
            </a:r>
          </a:p>
        </p:txBody>
      </p:sp>
      <p:cxnSp>
        <p:nvCxnSpPr>
          <p:cNvPr id="12" name="Straight Arrow Connector 11"/>
          <p:cNvCxnSpPr/>
          <p:nvPr/>
        </p:nvCxnSpPr>
        <p:spPr>
          <a:xfrm flipV="1">
            <a:off x="2971800" y="2289222"/>
            <a:ext cx="3304590" cy="26891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6332119" y="1981200"/>
            <a:ext cx="1745082" cy="6858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2819400" y="457199"/>
            <a:ext cx="6400800" cy="114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buFont typeface="+mj-lt"/>
              <a:buAutoNum type="arabicPeriod"/>
            </a:pPr>
            <a:r>
              <a:rPr lang="en-US" sz="900" b="1" dirty="0" smtClean="0">
                <a:solidFill>
                  <a:srgbClr val="FF0000"/>
                </a:solidFill>
              </a:rPr>
              <a:t>Explain</a:t>
            </a:r>
            <a:r>
              <a:rPr lang="en-US" sz="900" dirty="0" smtClean="0">
                <a:solidFill>
                  <a:srgbClr val="FF0000"/>
                </a:solidFill>
              </a:rPr>
              <a:t> </a:t>
            </a:r>
            <a:r>
              <a:rPr lang="en-US" sz="900" dirty="0">
                <a:solidFill>
                  <a:srgbClr val="FF0000"/>
                </a:solidFill>
              </a:rPr>
              <a:t>the Law of Increasing Disorder and </a:t>
            </a:r>
            <a:r>
              <a:rPr lang="en-US" sz="900" b="1" dirty="0">
                <a:solidFill>
                  <a:srgbClr val="FF0000"/>
                </a:solidFill>
              </a:rPr>
              <a:t>give</a:t>
            </a:r>
            <a:r>
              <a:rPr lang="en-US" sz="900" dirty="0">
                <a:solidFill>
                  <a:srgbClr val="FF0000"/>
                </a:solidFill>
              </a:rPr>
              <a:t> examples showing that things become more mixed up over time.</a:t>
            </a:r>
          </a:p>
          <a:p>
            <a:pPr marL="228600" lvl="0" indent="-228600">
              <a:buFont typeface="+mj-lt"/>
              <a:buAutoNum type="arabicPeriod"/>
            </a:pPr>
            <a:r>
              <a:rPr lang="en-US" sz="900" b="1" dirty="0">
                <a:solidFill>
                  <a:srgbClr val="FF0000"/>
                </a:solidFill>
              </a:rPr>
              <a:t>Tell</a:t>
            </a:r>
            <a:r>
              <a:rPr lang="en-US" sz="900" dirty="0">
                <a:solidFill>
                  <a:srgbClr val="FF0000"/>
                </a:solidFill>
              </a:rPr>
              <a:t> what makes a process reversible and irreversible, and </a:t>
            </a:r>
            <a:r>
              <a:rPr lang="en-US" sz="900" b="1" dirty="0">
                <a:solidFill>
                  <a:srgbClr val="FF0000"/>
                </a:solidFill>
              </a:rPr>
              <a:t>give</a:t>
            </a:r>
            <a:r>
              <a:rPr lang="en-US" sz="900" dirty="0">
                <a:solidFill>
                  <a:srgbClr val="FF0000"/>
                </a:solidFill>
              </a:rPr>
              <a:t> examples of each.</a:t>
            </a:r>
          </a:p>
          <a:p>
            <a:pPr marL="228600" lvl="0" indent="-228600">
              <a:buFont typeface="+mj-lt"/>
              <a:buAutoNum type="arabicPeriod"/>
            </a:pPr>
            <a:r>
              <a:rPr lang="en-US" sz="900" b="1" dirty="0">
                <a:solidFill>
                  <a:srgbClr val="FF0000"/>
                </a:solidFill>
              </a:rPr>
              <a:t>Discuss</a:t>
            </a:r>
            <a:r>
              <a:rPr lang="en-US" sz="900" dirty="0">
                <a:solidFill>
                  <a:srgbClr val="FF0000"/>
                </a:solidFill>
              </a:rPr>
              <a:t> what happens to unused energy and why this is important in understanding the universe.</a:t>
            </a:r>
          </a:p>
          <a:p>
            <a:pPr marL="228600" lvl="0" indent="-228600">
              <a:buFont typeface="+mj-lt"/>
              <a:buAutoNum type="arabicPeriod"/>
            </a:pPr>
            <a:r>
              <a:rPr lang="en-US" sz="900" b="1" dirty="0">
                <a:solidFill>
                  <a:srgbClr val="FF0000"/>
                </a:solidFill>
              </a:rPr>
              <a:t>Explain</a:t>
            </a:r>
            <a:r>
              <a:rPr lang="en-US" sz="900" dirty="0">
                <a:solidFill>
                  <a:srgbClr val="FF0000"/>
                </a:solidFill>
              </a:rPr>
              <a:t> to a nine-year old child how a refrigerator works</a:t>
            </a:r>
          </a:p>
          <a:p>
            <a:pPr marL="228600" lvl="0" indent="-228600">
              <a:buFont typeface="+mj-lt"/>
              <a:buAutoNum type="arabicPeriod"/>
            </a:pPr>
            <a:r>
              <a:rPr lang="en-US" sz="900" b="1" dirty="0">
                <a:solidFill>
                  <a:srgbClr val="FF0000"/>
                </a:solidFill>
              </a:rPr>
              <a:t>Outline </a:t>
            </a:r>
            <a:r>
              <a:rPr lang="en-US" sz="900" dirty="0">
                <a:solidFill>
                  <a:srgbClr val="FF0000"/>
                </a:solidFill>
              </a:rPr>
              <a:t>some of the implications and social issues of the Law of Increasing Disorder for the future of the planet. </a:t>
            </a:r>
            <a:endParaRPr lang="en-US" sz="900" dirty="0" smtClean="0">
              <a:solidFill>
                <a:srgbClr val="FF0000"/>
              </a:solidFill>
            </a:endParaRPr>
          </a:p>
          <a:p>
            <a:pPr marL="228600" indent="-228600">
              <a:buFont typeface="+mj-lt"/>
              <a:buAutoNum type="arabicPeriod"/>
            </a:pPr>
            <a:r>
              <a:rPr lang="en-US" sz="900" b="1" dirty="0">
                <a:solidFill>
                  <a:srgbClr val="FF0000"/>
                </a:solidFill>
              </a:rPr>
              <a:t>Explain</a:t>
            </a:r>
            <a:r>
              <a:rPr lang="en-US" sz="900" dirty="0">
                <a:solidFill>
                  <a:srgbClr val="FF0000"/>
                </a:solidFill>
              </a:rPr>
              <a:t> how </a:t>
            </a:r>
            <a:r>
              <a:rPr lang="en-US" sz="900" dirty="0" smtClean="0">
                <a:solidFill>
                  <a:srgbClr val="FF0000"/>
                </a:solidFill>
              </a:rPr>
              <a:t>‘entropy’ </a:t>
            </a:r>
            <a:r>
              <a:rPr lang="en-US" sz="900" dirty="0">
                <a:solidFill>
                  <a:srgbClr val="FF0000"/>
                </a:solidFill>
              </a:rPr>
              <a:t>and ‘radiates out’ fit in the Law of Increased Disorder.</a:t>
            </a:r>
          </a:p>
          <a:p>
            <a:pPr lvl="0"/>
            <a:endParaRPr lang="en-US" sz="900" dirty="0">
              <a:solidFill>
                <a:srgbClr val="FF0000"/>
              </a:solidFill>
            </a:endParaRPr>
          </a:p>
          <a:p>
            <a:endParaRPr lang="en-US" sz="1050" dirty="0">
              <a:solidFill>
                <a:srgbClr val="FF0000"/>
              </a:solidFill>
            </a:endParaRPr>
          </a:p>
        </p:txBody>
      </p:sp>
      <p:sp>
        <p:nvSpPr>
          <p:cNvPr id="14" name="Oval Callout 13"/>
          <p:cNvSpPr/>
          <p:nvPr/>
        </p:nvSpPr>
        <p:spPr>
          <a:xfrm>
            <a:off x="457200" y="1913120"/>
            <a:ext cx="2375316" cy="2544580"/>
          </a:xfrm>
          <a:prstGeom prst="wedgeEllipseCallout">
            <a:avLst>
              <a:gd name="adj1" fmla="val 15189"/>
              <a:gd name="adj2" fmla="val 738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rgbClr val="0000CC"/>
                </a:solidFill>
              </a:rPr>
              <a:t>Here is my </a:t>
            </a:r>
            <a:r>
              <a:rPr lang="en-US" i="1" dirty="0" smtClean="0">
                <a:solidFill>
                  <a:srgbClr val="0000CC"/>
                </a:solidFill>
              </a:rPr>
              <a:t>report</a:t>
            </a:r>
            <a:r>
              <a:rPr lang="en-US" dirty="0" smtClean="0">
                <a:solidFill>
                  <a:srgbClr val="0000CC"/>
                </a:solidFill>
              </a:rPr>
              <a:t> of what I did AFTER the reading to achieve my purpose:</a:t>
            </a:r>
            <a:endParaRPr lang="en-US" b="1" i="1" dirty="0">
              <a:solidFill>
                <a:srgbClr val="0000CC"/>
              </a:solidFill>
            </a:endParaRPr>
          </a:p>
        </p:txBody>
      </p:sp>
      <p:cxnSp>
        <p:nvCxnSpPr>
          <p:cNvPr id="16" name="Straight Arrow Connector 15"/>
          <p:cNvCxnSpPr/>
          <p:nvPr/>
        </p:nvCxnSpPr>
        <p:spPr>
          <a:xfrm flipV="1">
            <a:off x="2715210" y="1524000"/>
            <a:ext cx="3685589" cy="34227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1511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76823"/>
            <a:ext cx="1724266" cy="1819529"/>
          </a:xfrm>
          <a:prstGeom prst="rect">
            <a:avLst/>
          </a:prstGeom>
        </p:spPr>
      </p:pic>
      <p:sp>
        <p:nvSpPr>
          <p:cNvPr id="9" name="Oval Callout 8"/>
          <p:cNvSpPr/>
          <p:nvPr/>
        </p:nvSpPr>
        <p:spPr>
          <a:xfrm>
            <a:off x="4672707" y="138173"/>
            <a:ext cx="4014717" cy="1939699"/>
          </a:xfrm>
          <a:prstGeom prst="wedgeEllipseCallout">
            <a:avLst>
              <a:gd name="adj1" fmla="val -68927"/>
              <a:gd name="adj2" fmla="val 2121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solidFill>
                  <a:srgbClr val="0000CC"/>
                </a:solidFill>
              </a:rPr>
              <a:t>So what evidence do I have that I met my own purposes?</a:t>
            </a:r>
            <a:endParaRPr lang="en-US" sz="2400" dirty="0">
              <a:solidFill>
                <a:srgbClr val="0000CC"/>
              </a:solidFill>
            </a:endParaRPr>
          </a:p>
        </p:txBody>
      </p:sp>
      <p:sp>
        <p:nvSpPr>
          <p:cNvPr id="2" name="TextBox 1"/>
          <p:cNvSpPr txBox="1"/>
          <p:nvPr/>
        </p:nvSpPr>
        <p:spPr>
          <a:xfrm>
            <a:off x="381000" y="2514600"/>
            <a:ext cx="8306424" cy="415498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Evidence that I can do my six purposes is </a:t>
            </a:r>
            <a:r>
              <a:rPr lang="en-US" sz="2400" dirty="0"/>
              <a:t>that I met with my study </a:t>
            </a:r>
            <a:r>
              <a:rPr lang="en-US" sz="2400" dirty="0" smtClean="0"/>
              <a:t>group, showed them my purposes, and asked them to quiz me.  They did that and more.  They threw </a:t>
            </a:r>
            <a:r>
              <a:rPr lang="en-US" sz="2400" dirty="0"/>
              <a:t>in questions such as “How would you explain . . . ?  </a:t>
            </a:r>
            <a:endParaRPr lang="en-US" sz="2400" dirty="0" smtClean="0"/>
          </a:p>
          <a:p>
            <a:endParaRPr lang="en-US" sz="2400" dirty="0" smtClean="0"/>
          </a:p>
          <a:p>
            <a:r>
              <a:rPr lang="en-US" sz="2400" dirty="0" smtClean="0"/>
              <a:t>For one question, I </a:t>
            </a:r>
            <a:r>
              <a:rPr lang="en-US" sz="2400" dirty="0"/>
              <a:t>had to go back to the text and study some more</a:t>
            </a:r>
            <a:r>
              <a:rPr lang="en-US" sz="2400" dirty="0" smtClean="0"/>
              <a:t>.  Then I did </a:t>
            </a:r>
            <a:r>
              <a:rPr lang="en-US" sz="2400" i="1" dirty="0" smtClean="0"/>
              <a:t>Met Purpose? </a:t>
            </a:r>
            <a:r>
              <a:rPr lang="en-US" sz="2400" dirty="0" smtClean="0"/>
              <a:t>again for those purposes.</a:t>
            </a:r>
            <a:endParaRPr lang="en-US" sz="2400" dirty="0"/>
          </a:p>
          <a:p>
            <a:endParaRPr lang="en-US" sz="2400" dirty="0" smtClean="0"/>
          </a:p>
          <a:p>
            <a:r>
              <a:rPr lang="en-US" sz="2400" dirty="0" smtClean="0"/>
              <a:t>Finally</a:t>
            </a:r>
            <a:r>
              <a:rPr lang="en-US" sz="2400" dirty="0"/>
              <a:t>, I was able to do the exercises at the end of the chapter and explain my answers to myself and several to my study group members.</a:t>
            </a:r>
          </a:p>
        </p:txBody>
      </p:sp>
    </p:spTree>
    <p:extLst>
      <p:ext uri="{BB962C8B-B14F-4D97-AF65-F5344CB8AC3E}">
        <p14:creationId xmlns:p14="http://schemas.microsoft.com/office/powerpoint/2010/main" val="30630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rmAutofit fontScale="55000" lnSpcReduction="20000"/>
          </a:bodyPr>
          <a:lstStyle/>
          <a:p>
            <a:r>
              <a:rPr lang="en-US" dirty="0" smtClean="0">
                <a:solidFill>
                  <a:srgbClr val="0000CC"/>
                </a:solidFill>
              </a:rPr>
              <a:t>This was an involved example.  In reality you can probably do less than what you saw me do</a:t>
            </a:r>
            <a:r>
              <a:rPr lang="en-US" dirty="0">
                <a:solidFill>
                  <a:srgbClr val="0000CC"/>
                </a:solidFill>
              </a:rPr>
              <a:t>. </a:t>
            </a:r>
            <a:endParaRPr lang="en-US" dirty="0" smtClean="0">
              <a:solidFill>
                <a:srgbClr val="0000CC"/>
              </a:solidFill>
            </a:endParaRPr>
          </a:p>
          <a:p>
            <a:pPr lvl="1">
              <a:buFont typeface="Courier New" panose="02070309020205020404" pitchFamily="49" charset="0"/>
              <a:buChar char="o"/>
            </a:pPr>
            <a:r>
              <a:rPr lang="en-US" dirty="0" smtClean="0">
                <a:solidFill>
                  <a:srgbClr val="0000CC"/>
                </a:solidFill>
              </a:rPr>
              <a:t>Sometimes </a:t>
            </a:r>
            <a:r>
              <a:rPr lang="en-US" dirty="0">
                <a:solidFill>
                  <a:srgbClr val="0000CC"/>
                </a:solidFill>
              </a:rPr>
              <a:t>setting a purpose and checking your purpose is very easy and takes little time.  </a:t>
            </a:r>
          </a:p>
          <a:p>
            <a:pPr lvl="1">
              <a:buFont typeface="Courier New" panose="02070309020205020404" pitchFamily="49" charset="0"/>
              <a:buChar char="o"/>
            </a:pPr>
            <a:r>
              <a:rPr lang="en-US" dirty="0">
                <a:solidFill>
                  <a:srgbClr val="0000CC"/>
                </a:solidFill>
              </a:rPr>
              <a:t>Other times it can be very involved.  </a:t>
            </a:r>
            <a:endParaRPr lang="en-US" dirty="0" smtClean="0">
              <a:solidFill>
                <a:srgbClr val="0000CC"/>
              </a:solidFill>
            </a:endParaRPr>
          </a:p>
          <a:p>
            <a:pPr marL="457200" lvl="1" indent="0">
              <a:buNone/>
            </a:pPr>
            <a:endParaRPr lang="en-US" dirty="0" smtClean="0">
              <a:solidFill>
                <a:srgbClr val="0000CC"/>
              </a:solidFill>
            </a:endParaRPr>
          </a:p>
          <a:p>
            <a:r>
              <a:rPr lang="en-US" dirty="0" smtClean="0">
                <a:solidFill>
                  <a:srgbClr val="0000CC"/>
                </a:solidFill>
              </a:rPr>
              <a:t>What does that depend on?  </a:t>
            </a:r>
          </a:p>
          <a:p>
            <a:pPr lvl="1">
              <a:buFont typeface="Courier New" panose="02070309020205020404" pitchFamily="49" charset="0"/>
              <a:buChar char="o"/>
            </a:pPr>
            <a:r>
              <a:rPr lang="en-US" dirty="0">
                <a:solidFill>
                  <a:srgbClr val="0000CC"/>
                </a:solidFill>
              </a:rPr>
              <a:t>y</a:t>
            </a:r>
            <a:r>
              <a:rPr lang="en-US" dirty="0" smtClean="0">
                <a:solidFill>
                  <a:srgbClr val="0000CC"/>
                </a:solidFill>
              </a:rPr>
              <a:t>our purpose, </a:t>
            </a:r>
          </a:p>
          <a:p>
            <a:pPr lvl="1">
              <a:buFont typeface="Courier New" panose="02070309020205020404" pitchFamily="49" charset="0"/>
              <a:buChar char="o"/>
            </a:pPr>
            <a:r>
              <a:rPr lang="en-US" dirty="0" smtClean="0">
                <a:solidFill>
                  <a:srgbClr val="0000CC"/>
                </a:solidFill>
              </a:rPr>
              <a:t>the importance of the text, </a:t>
            </a:r>
          </a:p>
          <a:p>
            <a:pPr lvl="1">
              <a:buFont typeface="Courier New" panose="02070309020205020404" pitchFamily="49" charset="0"/>
              <a:buChar char="o"/>
            </a:pPr>
            <a:r>
              <a:rPr lang="en-US" dirty="0" smtClean="0">
                <a:solidFill>
                  <a:srgbClr val="0000CC"/>
                </a:solidFill>
              </a:rPr>
              <a:t>the complexity of the text,</a:t>
            </a:r>
          </a:p>
          <a:p>
            <a:pPr lvl="1">
              <a:buFont typeface="Courier New" panose="02070309020205020404" pitchFamily="49" charset="0"/>
              <a:buChar char="o"/>
            </a:pPr>
            <a:r>
              <a:rPr lang="en-US" dirty="0" smtClean="0">
                <a:solidFill>
                  <a:srgbClr val="0000CC"/>
                </a:solidFill>
              </a:rPr>
              <a:t>your commitment to the text, </a:t>
            </a:r>
          </a:p>
          <a:p>
            <a:pPr lvl="1">
              <a:buFont typeface="Courier New" panose="02070309020205020404" pitchFamily="49" charset="0"/>
              <a:buChar char="o"/>
            </a:pPr>
            <a:r>
              <a:rPr lang="en-US" dirty="0">
                <a:solidFill>
                  <a:srgbClr val="0000CC"/>
                </a:solidFill>
              </a:rPr>
              <a:t>y</a:t>
            </a:r>
            <a:r>
              <a:rPr lang="en-US" dirty="0" smtClean="0">
                <a:solidFill>
                  <a:srgbClr val="0000CC"/>
                </a:solidFill>
              </a:rPr>
              <a:t>our professor’s expectations,</a:t>
            </a:r>
          </a:p>
          <a:p>
            <a:pPr lvl="1">
              <a:buFont typeface="Courier New" panose="02070309020205020404" pitchFamily="49" charset="0"/>
              <a:buChar char="o"/>
            </a:pPr>
            <a:r>
              <a:rPr lang="en-US" dirty="0" smtClean="0">
                <a:solidFill>
                  <a:srgbClr val="0000CC"/>
                </a:solidFill>
              </a:rPr>
              <a:t>your mood, etc.</a:t>
            </a:r>
          </a:p>
          <a:p>
            <a:pPr lvl="1">
              <a:buFont typeface="Courier New" panose="02070309020205020404" pitchFamily="49" charset="0"/>
              <a:buChar char="o"/>
            </a:pPr>
            <a:endParaRPr lang="en-US" dirty="0">
              <a:solidFill>
                <a:srgbClr val="0000CC"/>
              </a:solidFill>
            </a:endParaRPr>
          </a:p>
          <a:p>
            <a:r>
              <a:rPr lang="en-US" dirty="0">
                <a:solidFill>
                  <a:srgbClr val="0000CC"/>
                </a:solidFill>
              </a:rPr>
              <a:t>The key is to set and achieve </a:t>
            </a:r>
            <a:r>
              <a:rPr lang="en-US" dirty="0" smtClean="0">
                <a:solidFill>
                  <a:srgbClr val="0000CC"/>
                </a:solidFill>
              </a:rPr>
              <a:t>purposes informed by your preview and your professor’s expectations.  Have them </a:t>
            </a:r>
            <a:r>
              <a:rPr lang="en-US" dirty="0">
                <a:solidFill>
                  <a:srgbClr val="0000CC"/>
                </a:solidFill>
              </a:rPr>
              <a:t>in mind as you </a:t>
            </a:r>
            <a:r>
              <a:rPr lang="en-US" dirty="0" smtClean="0">
                <a:solidFill>
                  <a:srgbClr val="0000CC"/>
                </a:solidFill>
              </a:rPr>
              <a:t>construct meaning from the </a:t>
            </a:r>
            <a:r>
              <a:rPr lang="en-US" dirty="0">
                <a:solidFill>
                  <a:srgbClr val="0000CC"/>
                </a:solidFill>
              </a:rPr>
              <a:t>text.  Let </a:t>
            </a:r>
            <a:r>
              <a:rPr lang="en-US" dirty="0" smtClean="0">
                <a:solidFill>
                  <a:srgbClr val="0000CC"/>
                </a:solidFill>
              </a:rPr>
              <a:t>your purposes guide </a:t>
            </a:r>
            <a:r>
              <a:rPr lang="en-US" dirty="0">
                <a:solidFill>
                  <a:srgbClr val="0000CC"/>
                </a:solidFill>
              </a:rPr>
              <a:t>the </a:t>
            </a:r>
            <a:r>
              <a:rPr lang="en-US" dirty="0" smtClean="0">
                <a:solidFill>
                  <a:srgbClr val="0000CC"/>
                </a:solidFill>
              </a:rPr>
              <a:t>metacognitive decisions </a:t>
            </a:r>
            <a:r>
              <a:rPr lang="en-US" dirty="0">
                <a:solidFill>
                  <a:srgbClr val="0000CC"/>
                </a:solidFill>
              </a:rPr>
              <a:t>you make as you read.</a:t>
            </a:r>
          </a:p>
          <a:p>
            <a:pPr lvl="1">
              <a:buFont typeface="Courier New" panose="02070309020205020404" pitchFamily="49" charset="0"/>
              <a:buChar char="o"/>
            </a:pPr>
            <a:endParaRPr lang="en-US" dirty="0">
              <a:solidFill>
                <a:srgbClr val="0000CC"/>
              </a:solidFill>
            </a:endParaRPr>
          </a:p>
        </p:txBody>
      </p:sp>
      <p:sp>
        <p:nvSpPr>
          <p:cNvPr id="5" name="Oval Callout 4"/>
          <p:cNvSpPr/>
          <p:nvPr/>
        </p:nvSpPr>
        <p:spPr>
          <a:xfrm>
            <a:off x="2438400" y="0"/>
            <a:ext cx="2209800" cy="1600200"/>
          </a:xfrm>
          <a:prstGeom prst="wedgeEllipseCallout">
            <a:avLst>
              <a:gd name="adj1" fmla="val -96793"/>
              <a:gd name="adj2" fmla="val -623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Here are some final points!</a:t>
            </a:r>
            <a:endParaRPr lang="en-US" sz="2400" dirty="0">
              <a:solidFill>
                <a:srgbClr val="0000CC"/>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998" cy="1447799"/>
          </a:xfrm>
          <a:prstGeom prst="rect">
            <a:avLst/>
          </a:prstGeom>
        </p:spPr>
      </p:pic>
    </p:spTree>
    <p:extLst>
      <p:ext uri="{BB962C8B-B14F-4D97-AF65-F5344CB8AC3E}">
        <p14:creationId xmlns:p14="http://schemas.microsoft.com/office/powerpoint/2010/main" val="227141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B2B2B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B2B2B2"/>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52600"/>
            <a:ext cx="1714671" cy="1809404"/>
          </a:xfrm>
          <a:prstGeom prst="rect">
            <a:avLst/>
          </a:prstGeom>
        </p:spPr>
      </p:pic>
      <p:sp>
        <p:nvSpPr>
          <p:cNvPr id="4" name="Oval Callout 3"/>
          <p:cNvSpPr/>
          <p:nvPr/>
        </p:nvSpPr>
        <p:spPr>
          <a:xfrm>
            <a:off x="3276600" y="1422400"/>
            <a:ext cx="4038600" cy="2819400"/>
          </a:xfrm>
          <a:prstGeom prst="wedgeEllipseCallout">
            <a:avLst>
              <a:gd name="adj1" fmla="val -73713"/>
              <a:gd name="adj2" fmla="val -68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Good luck practicing </a:t>
            </a:r>
            <a:r>
              <a:rPr lang="en-US" sz="2400" i="1" dirty="0" smtClean="0">
                <a:solidFill>
                  <a:srgbClr val="0000CC"/>
                </a:solidFill>
              </a:rPr>
              <a:t>Launch</a:t>
            </a:r>
            <a:r>
              <a:rPr lang="en-US" sz="2400" dirty="0" smtClean="0">
                <a:solidFill>
                  <a:srgbClr val="0000CC"/>
                </a:solidFill>
              </a:rPr>
              <a:t> and </a:t>
            </a:r>
            <a:r>
              <a:rPr lang="en-US" sz="2400" i="1" dirty="0" smtClean="0">
                <a:solidFill>
                  <a:srgbClr val="0000CC"/>
                </a:solidFill>
              </a:rPr>
              <a:t>Met Purpose?</a:t>
            </a:r>
            <a:r>
              <a:rPr lang="en-US" sz="2400" dirty="0" smtClean="0">
                <a:solidFill>
                  <a:srgbClr val="0000CC"/>
                </a:solidFill>
              </a:rPr>
              <a:t> on a text you have previewed!  </a:t>
            </a:r>
          </a:p>
          <a:p>
            <a:pPr algn="ctr"/>
            <a:endParaRPr lang="en-US" sz="2400" dirty="0" smtClean="0">
              <a:solidFill>
                <a:srgbClr val="0000CC"/>
              </a:solidFill>
            </a:endParaRPr>
          </a:p>
        </p:txBody>
      </p:sp>
      <p:sp>
        <p:nvSpPr>
          <p:cNvPr id="8" name="Oval Callout 7"/>
          <p:cNvSpPr/>
          <p:nvPr/>
        </p:nvSpPr>
        <p:spPr>
          <a:xfrm>
            <a:off x="3352800" y="762000"/>
            <a:ext cx="5638800" cy="4572000"/>
          </a:xfrm>
          <a:prstGeom prst="wedgeEllipseCallout">
            <a:avLst>
              <a:gd name="adj1" fmla="val -67864"/>
              <a:gd name="adj2" fmla="val -52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As you try these two strategies</a:t>
            </a:r>
            <a:r>
              <a:rPr lang="en-US" sz="2400" i="1" dirty="0">
                <a:solidFill>
                  <a:srgbClr val="0000CC"/>
                </a:solidFill>
              </a:rPr>
              <a:t>, Launch</a:t>
            </a:r>
            <a:r>
              <a:rPr lang="en-US" sz="2400" dirty="0">
                <a:solidFill>
                  <a:srgbClr val="0000CC"/>
                </a:solidFill>
              </a:rPr>
              <a:t> and </a:t>
            </a:r>
            <a:r>
              <a:rPr lang="en-US" sz="2400" i="1" dirty="0">
                <a:solidFill>
                  <a:srgbClr val="0000CC"/>
                </a:solidFill>
              </a:rPr>
              <a:t>Met </a:t>
            </a:r>
            <a:r>
              <a:rPr lang="en-US" sz="2400" i="1" dirty="0" smtClean="0">
                <a:solidFill>
                  <a:srgbClr val="0000CC"/>
                </a:solidFill>
              </a:rPr>
              <a:t>Purpose?, you</a:t>
            </a:r>
            <a:r>
              <a:rPr lang="en-US" sz="2400" dirty="0" smtClean="0">
                <a:solidFill>
                  <a:srgbClr val="0000CC"/>
                </a:solidFill>
              </a:rPr>
              <a:t> </a:t>
            </a:r>
            <a:r>
              <a:rPr lang="en-US" sz="2400" dirty="0">
                <a:solidFill>
                  <a:srgbClr val="0000CC"/>
                </a:solidFill>
              </a:rPr>
              <a:t>will be amazed how they improve what you can learn and remember from reading an academic text, how they help you focus, and how they show you where to put your energy</a:t>
            </a:r>
            <a:r>
              <a:rPr lang="en-US" sz="2400" dirty="0" smtClean="0">
                <a:solidFill>
                  <a:srgbClr val="0000CC"/>
                </a:solidFill>
              </a:rPr>
              <a:t>.</a:t>
            </a:r>
            <a:endParaRPr lang="en-US" sz="2400" i="1" dirty="0">
              <a:solidFill>
                <a:srgbClr val="0000CC"/>
              </a:solidFill>
            </a:endParaRPr>
          </a:p>
        </p:txBody>
      </p:sp>
    </p:spTree>
    <p:extLst>
      <p:ext uri="{BB962C8B-B14F-4D97-AF65-F5344CB8AC3E}">
        <p14:creationId xmlns:p14="http://schemas.microsoft.com/office/powerpoint/2010/main" val="7260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 ThSh Launch &amp; Met Purpose.pdf - Adobe Reader"/>
          <p:cNvPicPr>
            <a:picLocks noChangeAspect="1"/>
          </p:cNvPicPr>
          <p:nvPr/>
        </p:nvPicPr>
        <p:blipFill rotWithShape="1">
          <a:blip r:embed="rId2">
            <a:extLst>
              <a:ext uri="{28A0092B-C50C-407E-A947-70E740481C1C}">
                <a14:useLocalDpi xmlns:a14="http://schemas.microsoft.com/office/drawing/2010/main" val="0"/>
              </a:ext>
            </a:extLst>
          </a:blip>
          <a:srcRect l="18334" t="19431" r="38333" b="6694"/>
          <a:stretch/>
        </p:blipFill>
        <p:spPr>
          <a:xfrm>
            <a:off x="3060348" y="142902"/>
            <a:ext cx="5875283" cy="6553200"/>
          </a:xfrm>
          <a:prstGeom prst="rect">
            <a:avLst/>
          </a:prstGeom>
        </p:spPr>
      </p:pic>
      <p:cxnSp>
        <p:nvCxnSpPr>
          <p:cNvPr id="36" name="Straight Arrow Connector 35"/>
          <p:cNvCxnSpPr>
            <a:stCxn id="64" idx="5"/>
          </p:cNvCxnSpPr>
          <p:nvPr/>
        </p:nvCxnSpPr>
        <p:spPr>
          <a:xfrm>
            <a:off x="2884227" y="2070694"/>
            <a:ext cx="799829" cy="8424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V="1">
            <a:off x="3490260" y="1112418"/>
            <a:ext cx="416130" cy="4303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a:off x="3223963" y="2084022"/>
            <a:ext cx="3985334" cy="2818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flipV="1">
            <a:off x="2707773" y="1792675"/>
            <a:ext cx="4501524" cy="52690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2377641" y="2597021"/>
            <a:ext cx="2719044" cy="31203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p:nvPr/>
        </p:nvCxnSpPr>
        <p:spPr>
          <a:xfrm flipV="1">
            <a:off x="3324129" y="1816122"/>
            <a:ext cx="1781271" cy="2519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p:nvPr/>
        </p:nvCxnSpPr>
        <p:spPr>
          <a:xfrm>
            <a:off x="2667000" y="2571099"/>
            <a:ext cx="2298721" cy="4995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1" name="Picture 6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34" y="3419502"/>
            <a:ext cx="1724266" cy="1819529"/>
          </a:xfrm>
          <a:prstGeom prst="rect">
            <a:avLst/>
          </a:prstGeom>
        </p:spPr>
      </p:pic>
      <p:sp>
        <p:nvSpPr>
          <p:cNvPr id="62" name="Oval Callout 61"/>
          <p:cNvSpPr/>
          <p:nvPr/>
        </p:nvSpPr>
        <p:spPr>
          <a:xfrm>
            <a:off x="22433" y="119471"/>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We will begin with a brief tour of the </a:t>
            </a:r>
            <a:r>
              <a:rPr lang="en-US" dirty="0" err="1" smtClean="0">
                <a:solidFill>
                  <a:srgbClr val="0000CC"/>
                </a:solidFill>
              </a:rPr>
              <a:t>ThinkSheet</a:t>
            </a:r>
            <a:r>
              <a:rPr lang="en-US" dirty="0" smtClean="0">
                <a:solidFill>
                  <a:srgbClr val="0000CC"/>
                </a:solidFill>
              </a:rPr>
              <a:t> for </a:t>
            </a:r>
            <a:r>
              <a:rPr lang="en-US" i="1" dirty="0" smtClean="0">
                <a:solidFill>
                  <a:srgbClr val="0000CC"/>
                </a:solidFill>
              </a:rPr>
              <a:t>Launch </a:t>
            </a:r>
            <a:r>
              <a:rPr lang="en-US" dirty="0" smtClean="0">
                <a:solidFill>
                  <a:srgbClr val="0000CC"/>
                </a:solidFill>
              </a:rPr>
              <a:t>&amp; </a:t>
            </a:r>
            <a:r>
              <a:rPr lang="en-US" i="1" dirty="0" smtClean="0">
                <a:solidFill>
                  <a:srgbClr val="0000CC"/>
                </a:solidFill>
              </a:rPr>
              <a:t>Met Purpose?</a:t>
            </a:r>
            <a:endParaRPr lang="en-US" i="1" dirty="0">
              <a:solidFill>
                <a:srgbClr val="0000CC"/>
              </a:solidFill>
            </a:endParaRPr>
          </a:p>
        </p:txBody>
      </p:sp>
      <p:sp>
        <p:nvSpPr>
          <p:cNvPr id="64" name="Oval Callout 63"/>
          <p:cNvSpPr/>
          <p:nvPr/>
        </p:nvSpPr>
        <p:spPr>
          <a:xfrm>
            <a:off x="22433" y="119471"/>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First, you begin with </a:t>
            </a:r>
            <a:r>
              <a:rPr lang="en-US" i="1" dirty="0" smtClean="0">
                <a:solidFill>
                  <a:srgbClr val="0000CC"/>
                </a:solidFill>
              </a:rPr>
              <a:t>Launch</a:t>
            </a:r>
            <a:r>
              <a:rPr lang="en-US" dirty="0" smtClean="0">
                <a:solidFill>
                  <a:srgbClr val="0000CC"/>
                </a:solidFill>
              </a:rPr>
              <a:t> which consists of stating your purpose </a:t>
            </a:r>
          </a:p>
          <a:p>
            <a:r>
              <a:rPr lang="en-US" dirty="0" smtClean="0">
                <a:solidFill>
                  <a:srgbClr val="0000CC"/>
                </a:solidFill>
              </a:rPr>
              <a:t>and explaining how you chose that purpose.</a:t>
            </a:r>
            <a:endParaRPr lang="en-US" dirty="0">
              <a:solidFill>
                <a:srgbClr val="0000CC"/>
              </a:solidFill>
            </a:endParaRPr>
          </a:p>
        </p:txBody>
      </p:sp>
      <p:cxnSp>
        <p:nvCxnSpPr>
          <p:cNvPr id="68" name="Straight Arrow Connector 67"/>
          <p:cNvCxnSpPr/>
          <p:nvPr/>
        </p:nvCxnSpPr>
        <p:spPr>
          <a:xfrm>
            <a:off x="3460601" y="1820730"/>
            <a:ext cx="355755" cy="2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2" name="Oval Callout 71"/>
          <p:cNvSpPr/>
          <p:nvPr/>
        </p:nvSpPr>
        <p:spPr>
          <a:xfrm>
            <a:off x="12700" y="119471"/>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Then you begin reading and consider what you are doing along the way to achieve your purpose.</a:t>
            </a:r>
            <a:endParaRPr lang="en-US" dirty="0">
              <a:solidFill>
                <a:srgbClr val="0000CC"/>
              </a:solidFill>
            </a:endParaRPr>
          </a:p>
        </p:txBody>
      </p:sp>
      <p:sp>
        <p:nvSpPr>
          <p:cNvPr id="74" name="Oval Callout 73"/>
          <p:cNvSpPr/>
          <p:nvPr/>
        </p:nvSpPr>
        <p:spPr>
          <a:xfrm>
            <a:off x="22433" y="119471"/>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 To keep focused, you have your purpose before you.  How will you do this?</a:t>
            </a:r>
            <a:endParaRPr lang="en-US" dirty="0">
              <a:solidFill>
                <a:srgbClr val="0000CC"/>
              </a:solidFill>
            </a:endParaRPr>
          </a:p>
        </p:txBody>
      </p:sp>
      <p:cxnSp>
        <p:nvCxnSpPr>
          <p:cNvPr id="75" name="Straight Arrow Connector 74"/>
          <p:cNvCxnSpPr/>
          <p:nvPr/>
        </p:nvCxnSpPr>
        <p:spPr>
          <a:xfrm>
            <a:off x="3194221" y="2142077"/>
            <a:ext cx="1779009" cy="3076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8" name="Oval Callout 77"/>
          <p:cNvSpPr/>
          <p:nvPr/>
        </p:nvSpPr>
        <p:spPr>
          <a:xfrm>
            <a:off x="12700" y="111487"/>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You read fully aware of what you need and want to learn.  Let that purpose GUIDE your reading.</a:t>
            </a:r>
            <a:endParaRPr lang="en-US" dirty="0">
              <a:solidFill>
                <a:srgbClr val="0000CC"/>
              </a:solidFill>
            </a:endParaRPr>
          </a:p>
        </p:txBody>
      </p:sp>
      <p:cxnSp>
        <p:nvCxnSpPr>
          <p:cNvPr id="84" name="Straight Arrow Connector 83"/>
          <p:cNvCxnSpPr/>
          <p:nvPr/>
        </p:nvCxnSpPr>
        <p:spPr>
          <a:xfrm>
            <a:off x="2311651" y="2666538"/>
            <a:ext cx="2723455" cy="21648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5" name="Oval Callout 94"/>
          <p:cNvSpPr/>
          <p:nvPr/>
        </p:nvSpPr>
        <p:spPr>
          <a:xfrm>
            <a:off x="22433" y="119471"/>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Did you make any changes along the way to what you were trying to accomplish?  </a:t>
            </a:r>
          </a:p>
          <a:p>
            <a:r>
              <a:rPr lang="en-US" dirty="0" smtClean="0">
                <a:solidFill>
                  <a:srgbClr val="0000CC"/>
                </a:solidFill>
              </a:rPr>
              <a:t>Why did you make those changes?</a:t>
            </a:r>
            <a:endParaRPr lang="en-US" dirty="0">
              <a:solidFill>
                <a:srgbClr val="0000CC"/>
              </a:solidFill>
            </a:endParaRPr>
          </a:p>
        </p:txBody>
      </p:sp>
      <p:sp>
        <p:nvSpPr>
          <p:cNvPr id="96" name="Oval Callout 95"/>
          <p:cNvSpPr/>
          <p:nvPr/>
        </p:nvSpPr>
        <p:spPr>
          <a:xfrm>
            <a:off x="26418" y="119471"/>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Or if you kept your original purpose,</a:t>
            </a:r>
          </a:p>
          <a:p>
            <a:r>
              <a:rPr lang="en-US" dirty="0" smtClean="0">
                <a:solidFill>
                  <a:srgbClr val="0000CC"/>
                </a:solidFill>
              </a:rPr>
              <a:t> </a:t>
            </a:r>
          </a:p>
          <a:p>
            <a:r>
              <a:rPr lang="en-US" dirty="0">
                <a:solidFill>
                  <a:srgbClr val="0000CC"/>
                </a:solidFill>
              </a:rPr>
              <a:t>w</a:t>
            </a:r>
            <a:r>
              <a:rPr lang="en-US" dirty="0" smtClean="0">
                <a:solidFill>
                  <a:srgbClr val="0000CC"/>
                </a:solidFill>
              </a:rPr>
              <a:t>hy did you keep it?</a:t>
            </a:r>
            <a:endParaRPr lang="en-US" dirty="0">
              <a:solidFill>
                <a:srgbClr val="0000CC"/>
              </a:solidFill>
            </a:endParaRPr>
          </a:p>
        </p:txBody>
      </p:sp>
      <p:sp>
        <p:nvSpPr>
          <p:cNvPr id="97" name="Oval Callout 96"/>
          <p:cNvSpPr/>
          <p:nvPr/>
        </p:nvSpPr>
        <p:spPr>
          <a:xfrm>
            <a:off x="22433" y="111487"/>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Finally, prove to yourself that you have met your purpose.</a:t>
            </a:r>
            <a:endParaRPr lang="en-US" dirty="0">
              <a:solidFill>
                <a:srgbClr val="0000CC"/>
              </a:solidFill>
            </a:endParaRPr>
          </a:p>
        </p:txBody>
      </p:sp>
      <p:sp>
        <p:nvSpPr>
          <p:cNvPr id="98" name="Oval Callout 97"/>
          <p:cNvSpPr/>
          <p:nvPr/>
        </p:nvSpPr>
        <p:spPr>
          <a:xfrm>
            <a:off x="22433" y="119471"/>
            <a:ext cx="3352800" cy="2286000"/>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What did you do AFTER reading . . . </a:t>
            </a:r>
          </a:p>
          <a:p>
            <a:r>
              <a:rPr lang="en-US" dirty="0" smtClean="0">
                <a:solidFill>
                  <a:srgbClr val="0000CC"/>
                </a:solidFill>
              </a:rPr>
              <a:t>to make sure you met your purpose?</a:t>
            </a:r>
            <a:endParaRPr lang="en-US" dirty="0">
              <a:solidFill>
                <a:srgbClr val="0000CC"/>
              </a:solidFill>
            </a:endParaRPr>
          </a:p>
        </p:txBody>
      </p:sp>
      <p:sp>
        <p:nvSpPr>
          <p:cNvPr id="23" name="Oval Callout 22"/>
          <p:cNvSpPr/>
          <p:nvPr/>
        </p:nvSpPr>
        <p:spPr>
          <a:xfrm>
            <a:off x="-10496" y="104925"/>
            <a:ext cx="3399191" cy="2315091"/>
          </a:xfrm>
          <a:prstGeom prst="wedgeEllipseCallout">
            <a:avLst>
              <a:gd name="adj1" fmla="val -1781"/>
              <a:gd name="adj2" fmla="val 79558"/>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Notice how every step in doing </a:t>
            </a:r>
            <a:r>
              <a:rPr lang="en-US" i="1" dirty="0" smtClean="0">
                <a:solidFill>
                  <a:srgbClr val="0000CC"/>
                </a:solidFill>
              </a:rPr>
              <a:t>Launch </a:t>
            </a:r>
            <a:r>
              <a:rPr lang="en-US" dirty="0" smtClean="0">
                <a:solidFill>
                  <a:srgbClr val="0000CC"/>
                </a:solidFill>
              </a:rPr>
              <a:t>and </a:t>
            </a:r>
            <a:r>
              <a:rPr lang="en-US" i="1" dirty="0" smtClean="0">
                <a:solidFill>
                  <a:srgbClr val="0000CC"/>
                </a:solidFill>
              </a:rPr>
              <a:t>Met Purpose? </a:t>
            </a:r>
            <a:r>
              <a:rPr lang="en-US" dirty="0" smtClean="0">
                <a:solidFill>
                  <a:srgbClr val="0000CC"/>
                </a:solidFill>
              </a:rPr>
              <a:t>demands use of</a:t>
            </a:r>
          </a:p>
          <a:p>
            <a:pPr algn="ctr"/>
            <a:r>
              <a:rPr lang="en-US" b="1" dirty="0" smtClean="0">
                <a:solidFill>
                  <a:srgbClr val="0000CC"/>
                </a:solidFill>
              </a:rPr>
              <a:t>metacognitive awareness.</a:t>
            </a:r>
            <a:endParaRPr lang="en-US" b="1" dirty="0">
              <a:solidFill>
                <a:srgbClr val="0000CC"/>
              </a:solidFill>
            </a:endParaRPr>
          </a:p>
        </p:txBody>
      </p:sp>
      <p:sp>
        <p:nvSpPr>
          <p:cNvPr id="2" name="Rectangle 1"/>
          <p:cNvSpPr/>
          <p:nvPr/>
        </p:nvSpPr>
        <p:spPr>
          <a:xfrm>
            <a:off x="3352800" y="2224944"/>
            <a:ext cx="428423" cy="432825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191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0" end="0"/>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1" end="1"/>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2">
                                            <p:txEl>
                                              <p:pRg st="0" end="0"/>
                                            </p:txEl>
                                          </p:spTgt>
                                        </p:tgtEl>
                                        <p:attrNameLst>
                                          <p:attrName>ppt_c</p:attrName>
                                        </p:attrNameLst>
                                      </p:cBhvr>
                                      <p:to>
                                        <a:srgbClr val="B2B2B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4">
                                            <p:txEl>
                                              <p:pRg st="0" end="0"/>
                                            </p:txEl>
                                          </p:spTgt>
                                        </p:tgtEl>
                                        <p:attrNameLst>
                                          <p:attrName>ppt_c</p:attrName>
                                        </p:attrNameLst>
                                      </p:cBhvr>
                                      <p:to>
                                        <a:srgbClr val="B2B2B2"/>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subTnLst>
                                    <p:set>
                                      <p:cBhvr override="childStyle">
                                        <p:cTn dur="1" fill="hold" display="0" masterRel="nextClick" afterEffect="1"/>
                                        <p:tgtEl>
                                          <p:spTgt spid="75"/>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8">
                                            <p:txEl>
                                              <p:pRg st="0" end="0"/>
                                            </p:txEl>
                                          </p:spTgt>
                                        </p:tgtEl>
                                        <p:attrNameLst>
                                          <p:attrName>ppt_c</p:attrName>
                                        </p:attrNameLst>
                                      </p:cBhvr>
                                      <p:to>
                                        <a:srgbClr val="B2B2B2"/>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5">
                                            <p:txEl>
                                              <p:pRg st="0" end="0"/>
                                            </p:txEl>
                                          </p:spTgt>
                                        </p:tgtEl>
                                        <p:attrNameLst>
                                          <p:attrName>ppt_c</p:attrName>
                                        </p:attrNameLst>
                                      </p:cBhvr>
                                      <p:to>
                                        <a:srgbClr val="B2B2B2"/>
                                      </p:to>
                                    </p:animClr>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5">
                                            <p:txEl>
                                              <p:pRg st="1" end="1"/>
                                            </p:txEl>
                                          </p:spTgt>
                                        </p:tgtEl>
                                        <p:attrNameLst>
                                          <p:attrName>ppt_c</p:attrName>
                                        </p:attrNameLst>
                                      </p:cBhvr>
                                      <p:to>
                                        <a:srgbClr val="B2B2B2"/>
                                      </p:to>
                                    </p:animClr>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4"/>
                                        </p:tgtEl>
                                        <p:attrNameLst>
                                          <p:attrName>style.visibility</p:attrName>
                                        </p:attrNameLst>
                                      </p:cBhvr>
                                      <p:to>
                                        <p:strVal val="visible"/>
                                      </p:to>
                                    </p:se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6">
                                            <p:txEl>
                                              <p:pRg st="0" end="0"/>
                                            </p:txEl>
                                          </p:spTgt>
                                        </p:tgtEl>
                                        <p:attrNameLst>
                                          <p:attrName>ppt_c</p:attrName>
                                        </p:attrNameLst>
                                      </p:cBhvr>
                                      <p:to>
                                        <a:srgbClr val="B2B2B2"/>
                                      </p:to>
                                    </p:animClr>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6">
                                            <p:txEl>
                                              <p:pRg st="2" end="2"/>
                                            </p:txEl>
                                          </p:spTgt>
                                        </p:tgtEl>
                                        <p:attrNameLst>
                                          <p:attrName>ppt_c</p:attrName>
                                        </p:attrNameLst>
                                      </p:cBhvr>
                                      <p:to>
                                        <a:srgbClr val="B2B2B2"/>
                                      </p:to>
                                    </p:animClr>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7">
                                            <p:txEl>
                                              <p:pRg st="0" end="0"/>
                                            </p:txEl>
                                          </p:spTgt>
                                        </p:tgtEl>
                                        <p:attrNameLst>
                                          <p:attrName>ppt_c</p:attrName>
                                        </p:attrNameLst>
                                      </p:cBhvr>
                                      <p:to>
                                        <a:srgbClr val="B2B2B2"/>
                                      </p:to>
                                    </p:animClr>
                                  </p:sub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8">
                                            <p:txEl>
                                              <p:pRg st="0" end="0"/>
                                            </p:txEl>
                                          </p:spTgt>
                                        </p:tgtEl>
                                        <p:attrNameLst>
                                          <p:attrName>ppt_c</p:attrName>
                                        </p:attrNameLst>
                                      </p:cBhvr>
                                      <p:to>
                                        <a:srgbClr val="B2B2B2"/>
                                      </p:to>
                                    </p:animClr>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9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8">
                                            <p:txEl>
                                              <p:pRg st="1" end="1"/>
                                            </p:txEl>
                                          </p:spTgt>
                                        </p:tgtEl>
                                        <p:attrNameLst>
                                          <p:attrName>ppt_c</p:attrName>
                                        </p:attrNameLst>
                                      </p:cBhvr>
                                      <p:to>
                                        <a:srgbClr val="B2B2B2"/>
                                      </p:to>
                                    </p:animClr>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
                                            <p:txEl>
                                              <p:pRg st="0" end="0"/>
                                            </p:txEl>
                                          </p:spTgt>
                                        </p:tgtEl>
                                        <p:attrNameLst>
                                          <p:attrName>ppt_c</p:attrName>
                                        </p:attrNameLst>
                                      </p:cBhvr>
                                      <p:to>
                                        <a:srgbClr val="B2B2B2"/>
                                      </p:to>
                                    </p:animClr>
                                  </p:subTnLst>
                                </p:cTn>
                              </p:par>
                              <p:par>
                                <p:cTn id="121" presetID="1" presetClass="entr" presetSubtype="0" fill="hold" nodeType="withEffect">
                                  <p:stCondLst>
                                    <p:cond delay="0"/>
                                  </p:stCondLst>
                                  <p:childTnLst>
                                    <p:set>
                                      <p:cBhvr>
                                        <p:cTn id="122" dur="1" fill="hold">
                                          <p:stCondLst>
                                            <p:cond delay="0"/>
                                          </p:stCondLst>
                                        </p:cTn>
                                        <p:tgtEl>
                                          <p:spTgt spid="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
                                            <p:txEl>
                                              <p:pRg st="1" end="1"/>
                                            </p:txEl>
                                          </p:spTgt>
                                        </p:tgtEl>
                                        <p:attrNameLst>
                                          <p:attrName>ppt_c</p:attrName>
                                        </p:attrNameLst>
                                      </p:cBhvr>
                                      <p:to>
                                        <a:srgbClr val="B2B2B2"/>
                                      </p:to>
                                    </p:animClr>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72" grpId="0" animBg="1"/>
      <p:bldP spid="74" grpId="0" animBg="1"/>
      <p:bldP spid="78" grpId="0" animBg="1"/>
      <p:bldP spid="95" grpId="0" animBg="1"/>
      <p:bldP spid="96" grpId="0" animBg="1"/>
      <p:bldP spid="97" grpId="0" animBg="1"/>
      <p:bldP spid="98" grpId="0" animBg="1"/>
      <p:bldP spid="2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t="1321" b="1"/>
          <a:stretch/>
        </p:blipFill>
        <p:spPr>
          <a:xfrm>
            <a:off x="80572" y="914400"/>
            <a:ext cx="8915400" cy="5692588"/>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520" y="228600"/>
            <a:ext cx="1724266" cy="1819529"/>
          </a:xfrm>
          <a:prstGeom prst="rect">
            <a:avLst/>
          </a:prstGeom>
        </p:spPr>
      </p:pic>
      <p:sp>
        <p:nvSpPr>
          <p:cNvPr id="8" name="Oval Callout 7"/>
          <p:cNvSpPr/>
          <p:nvPr/>
        </p:nvSpPr>
        <p:spPr>
          <a:xfrm>
            <a:off x="2438400" y="609600"/>
            <a:ext cx="3962400" cy="1981200"/>
          </a:xfrm>
          <a:prstGeom prst="wedgeEllipseCallout">
            <a:avLst>
              <a:gd name="adj1" fmla="val 75976"/>
              <a:gd name="adj2" fmla="val -2295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CC"/>
                </a:solidFill>
              </a:rPr>
              <a:t>Watch me demonstrate </a:t>
            </a:r>
            <a:r>
              <a:rPr lang="en-US" i="1" dirty="0" smtClean="0">
                <a:solidFill>
                  <a:srgbClr val="0000CC"/>
                </a:solidFill>
              </a:rPr>
              <a:t>Launch </a:t>
            </a:r>
            <a:r>
              <a:rPr lang="en-US" dirty="0" smtClean="0">
                <a:solidFill>
                  <a:srgbClr val="0000CC"/>
                </a:solidFill>
              </a:rPr>
              <a:t>and </a:t>
            </a:r>
            <a:r>
              <a:rPr lang="en-US" i="1" dirty="0" smtClean="0">
                <a:solidFill>
                  <a:srgbClr val="0000CC"/>
                </a:solidFill>
              </a:rPr>
              <a:t>Met Purpose? </a:t>
            </a:r>
            <a:r>
              <a:rPr lang="en-US" dirty="0" smtClean="0">
                <a:solidFill>
                  <a:srgbClr val="0000CC"/>
                </a:solidFill>
              </a:rPr>
              <a:t>for the textbook chapter “The Law of Increasing </a:t>
            </a:r>
            <a:r>
              <a:rPr lang="en-US" dirty="0" err="1" smtClean="0">
                <a:solidFill>
                  <a:srgbClr val="0000CC"/>
                </a:solidFill>
              </a:rPr>
              <a:t>Disorder”in</a:t>
            </a:r>
            <a:r>
              <a:rPr lang="en-US" dirty="0" smtClean="0">
                <a:solidFill>
                  <a:srgbClr val="0000CC"/>
                </a:solidFill>
              </a:rPr>
              <a:t> </a:t>
            </a:r>
            <a:r>
              <a:rPr lang="en-US" i="1" dirty="0" smtClean="0">
                <a:solidFill>
                  <a:srgbClr val="0000CC"/>
                </a:solidFill>
              </a:rPr>
              <a:t>Physical Science Foundations.</a:t>
            </a:r>
            <a:endParaRPr lang="en-US" dirty="0">
              <a:solidFill>
                <a:srgbClr val="0000CC"/>
              </a:solidFill>
            </a:endParaRPr>
          </a:p>
        </p:txBody>
      </p:sp>
    </p:spTree>
    <p:extLst>
      <p:ext uri="{BB962C8B-B14F-4D97-AF65-F5344CB8AC3E}">
        <p14:creationId xmlns:p14="http://schemas.microsoft.com/office/powerpoint/2010/main" val="1565560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1321" b="1"/>
          <a:stretch/>
        </p:blipFill>
        <p:spPr>
          <a:xfrm>
            <a:off x="80572" y="914400"/>
            <a:ext cx="8915400" cy="5692588"/>
          </a:xfrm>
          <a:prstGeom prst="rect">
            <a:avLst/>
          </a:prstGeom>
        </p:spPr>
      </p:pic>
      <p:sp>
        <p:nvSpPr>
          <p:cNvPr id="3" name="Content Placeholder 2"/>
          <p:cNvSpPr>
            <a:spLocks noGrp="1"/>
          </p:cNvSpPr>
          <p:nvPr>
            <p:ph idx="1"/>
          </p:nvPr>
        </p:nvSpPr>
        <p:spPr/>
        <p:txBody>
          <a:bodyPr/>
          <a:lstStyle/>
          <a:p>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276600"/>
            <a:ext cx="1724266" cy="1819529"/>
          </a:xfrm>
          <a:prstGeom prst="rect">
            <a:avLst/>
          </a:prstGeom>
        </p:spPr>
      </p:pic>
      <p:sp>
        <p:nvSpPr>
          <p:cNvPr id="6" name="Oval Callout 5"/>
          <p:cNvSpPr/>
          <p:nvPr/>
        </p:nvSpPr>
        <p:spPr>
          <a:xfrm>
            <a:off x="914400" y="1371600"/>
            <a:ext cx="5410200" cy="3886200"/>
          </a:xfrm>
          <a:prstGeom prst="wedgeEllipseCallout">
            <a:avLst>
              <a:gd name="adj1" fmla="val 65945"/>
              <a:gd name="adj2" fmla="val 152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Previewing the text is essential . . .</a:t>
            </a:r>
          </a:p>
          <a:p>
            <a:pPr algn="ctr"/>
            <a:endParaRPr lang="en-US" sz="2400" dirty="0" smtClean="0">
              <a:solidFill>
                <a:srgbClr val="0000CC"/>
              </a:solidFill>
            </a:endParaRPr>
          </a:p>
          <a:p>
            <a:pPr algn="ctr"/>
            <a:r>
              <a:rPr lang="en-US" sz="2400" dirty="0" smtClean="0">
                <a:solidFill>
                  <a:srgbClr val="0000CC"/>
                </a:solidFill>
              </a:rPr>
              <a:t>to see what I could learn </a:t>
            </a:r>
          </a:p>
          <a:p>
            <a:pPr algn="ctr"/>
            <a:r>
              <a:rPr lang="en-US" sz="2400" dirty="0" smtClean="0">
                <a:solidFill>
                  <a:srgbClr val="0000CC"/>
                </a:solidFill>
              </a:rPr>
              <a:t>and to </a:t>
            </a:r>
            <a:r>
              <a:rPr lang="en-US" sz="2400" b="1" dirty="0" smtClean="0">
                <a:solidFill>
                  <a:srgbClr val="0000CC"/>
                </a:solidFill>
              </a:rPr>
              <a:t>decide what I want and need to learn </a:t>
            </a:r>
            <a:r>
              <a:rPr lang="en-US" sz="2400" dirty="0" smtClean="0">
                <a:solidFill>
                  <a:srgbClr val="0000CC"/>
                </a:solidFill>
              </a:rPr>
              <a:t>from it—my purpose for reading.</a:t>
            </a:r>
            <a:endParaRPr lang="en-US" sz="2400" dirty="0">
              <a:solidFill>
                <a:srgbClr val="0000CC"/>
              </a:solidFill>
            </a:endParaRPr>
          </a:p>
        </p:txBody>
      </p:sp>
    </p:spTree>
    <p:extLst>
      <p:ext uri="{BB962C8B-B14F-4D97-AF65-F5344CB8AC3E}">
        <p14:creationId xmlns:p14="http://schemas.microsoft.com/office/powerpoint/2010/main" val="1019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 ThSh THIEVVES with Snatches.pdf - Adobe Reader"/>
          <p:cNvPicPr>
            <a:picLocks noChangeAspect="1"/>
          </p:cNvPicPr>
          <p:nvPr/>
        </p:nvPicPr>
        <p:blipFill rotWithShape="1">
          <a:blip r:embed="rId3">
            <a:extLst>
              <a:ext uri="{28A0092B-C50C-407E-A947-70E740481C1C}">
                <a14:useLocalDpi xmlns:a14="http://schemas.microsoft.com/office/drawing/2010/main" val="0"/>
              </a:ext>
            </a:extLst>
          </a:blip>
          <a:srcRect l="14273" t="74472" r="37213" b="4454"/>
          <a:stretch/>
        </p:blipFill>
        <p:spPr>
          <a:xfrm>
            <a:off x="1765355" y="3657600"/>
            <a:ext cx="6705600" cy="1568169"/>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81000"/>
            <a:ext cx="1724266" cy="1819529"/>
          </a:xfrm>
          <a:prstGeom prst="rect">
            <a:avLst/>
          </a:prstGeom>
        </p:spPr>
      </p:pic>
      <p:sp>
        <p:nvSpPr>
          <p:cNvPr id="14" name="Oval Callout 13"/>
          <p:cNvSpPr/>
          <p:nvPr/>
        </p:nvSpPr>
        <p:spPr>
          <a:xfrm>
            <a:off x="2261412" y="71284"/>
            <a:ext cx="6464245" cy="3556686"/>
          </a:xfrm>
          <a:prstGeom prst="wedgeEllipseCallout">
            <a:avLst>
              <a:gd name="adj1" fmla="val -60416"/>
              <a:gd name="adj2" fmla="val -11669"/>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400" dirty="0" smtClean="0">
              <a:solidFill>
                <a:srgbClr val="0000CC"/>
              </a:solidFill>
            </a:endParaRPr>
          </a:p>
          <a:p>
            <a:pPr algn="ctr"/>
            <a:r>
              <a:rPr lang="en-US" sz="2400" dirty="0" smtClean="0">
                <a:solidFill>
                  <a:srgbClr val="0000CC"/>
                </a:solidFill>
              </a:rPr>
              <a:t>When I did </a:t>
            </a:r>
            <a:r>
              <a:rPr lang="en-US" sz="2400" i="1" dirty="0">
                <a:solidFill>
                  <a:srgbClr val="0000CC"/>
                </a:solidFill>
              </a:rPr>
              <a:t>T.H.I.E.V.V.E.S. with Snatches </a:t>
            </a:r>
            <a:r>
              <a:rPr lang="en-US" sz="2400" dirty="0" smtClean="0">
                <a:solidFill>
                  <a:srgbClr val="0000CC"/>
                </a:solidFill>
              </a:rPr>
              <a:t>for this chapter, the </a:t>
            </a:r>
            <a:r>
              <a:rPr lang="en-US" sz="2400" dirty="0" err="1" smtClean="0">
                <a:solidFill>
                  <a:srgbClr val="0000CC"/>
                </a:solidFill>
              </a:rPr>
              <a:t>ThinkSheet</a:t>
            </a:r>
            <a:r>
              <a:rPr lang="en-US" sz="2400" dirty="0" smtClean="0">
                <a:solidFill>
                  <a:srgbClr val="0000CC"/>
                </a:solidFill>
              </a:rPr>
              <a:t> guided me to think what I was curious about and wanted to know</a:t>
            </a:r>
            <a:r>
              <a:rPr lang="en-US" sz="2400" dirty="0">
                <a:solidFill>
                  <a:srgbClr val="0000CC"/>
                </a:solidFill>
              </a:rPr>
              <a:t>. </a:t>
            </a:r>
            <a:endParaRPr lang="en-US" sz="2400" dirty="0" smtClean="0">
              <a:solidFill>
                <a:srgbClr val="0000CC"/>
              </a:solidFill>
            </a:endParaRPr>
          </a:p>
          <a:p>
            <a:pPr algn="ctr"/>
            <a:endParaRPr lang="en-US" sz="1000" dirty="0">
              <a:solidFill>
                <a:srgbClr val="0000CC"/>
              </a:solidFill>
            </a:endParaRPr>
          </a:p>
          <a:p>
            <a:pPr algn="ctr"/>
            <a:r>
              <a:rPr lang="en-US" sz="2400" dirty="0" smtClean="0">
                <a:solidFill>
                  <a:srgbClr val="0000CC"/>
                </a:solidFill>
              </a:rPr>
              <a:t>I </a:t>
            </a:r>
            <a:r>
              <a:rPr lang="en-US" sz="2400" dirty="0">
                <a:solidFill>
                  <a:srgbClr val="0000CC"/>
                </a:solidFill>
              </a:rPr>
              <a:t>also listed what I thought the author was going to teach </a:t>
            </a:r>
            <a:r>
              <a:rPr lang="en-US" sz="2400" dirty="0" smtClean="0">
                <a:solidFill>
                  <a:srgbClr val="0000CC"/>
                </a:solidFill>
              </a:rPr>
              <a:t>me.</a:t>
            </a:r>
            <a:endParaRPr lang="en-US" sz="2400" dirty="0">
              <a:solidFill>
                <a:srgbClr val="0000CC"/>
              </a:solidFill>
            </a:endParaRPr>
          </a:p>
          <a:p>
            <a:r>
              <a:rPr lang="en-US" sz="2400" dirty="0" smtClean="0">
                <a:solidFill>
                  <a:srgbClr val="0000CC"/>
                </a:solidFill>
              </a:rPr>
              <a:t> </a:t>
            </a:r>
            <a:endParaRPr lang="en-US" sz="2400" dirty="0">
              <a:solidFill>
                <a:srgbClr val="0000CC"/>
              </a:solidFill>
            </a:endParaRPr>
          </a:p>
        </p:txBody>
      </p:sp>
      <p:sp>
        <p:nvSpPr>
          <p:cNvPr id="16" name="Oval Callout 15"/>
          <p:cNvSpPr/>
          <p:nvPr/>
        </p:nvSpPr>
        <p:spPr>
          <a:xfrm>
            <a:off x="2148591" y="80766"/>
            <a:ext cx="6581534" cy="3546854"/>
          </a:xfrm>
          <a:prstGeom prst="wedgeEllipseCallout">
            <a:avLst>
              <a:gd name="adj1" fmla="val -58523"/>
              <a:gd name="adj2" fmla="val -12090"/>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solidFill>
                  <a:srgbClr val="0000CC"/>
                </a:solidFill>
              </a:rPr>
              <a:t>Here is how I answered these questions  on the </a:t>
            </a:r>
            <a:r>
              <a:rPr lang="en-US" sz="2400" dirty="0" err="1" smtClean="0">
                <a:solidFill>
                  <a:srgbClr val="0000CC"/>
                </a:solidFill>
              </a:rPr>
              <a:t>ThinkSheet</a:t>
            </a:r>
            <a:r>
              <a:rPr lang="en-US" sz="2400" dirty="0" smtClean="0">
                <a:solidFill>
                  <a:srgbClr val="0000CC"/>
                </a:solidFill>
              </a:rPr>
              <a:t> for </a:t>
            </a:r>
            <a:r>
              <a:rPr lang="en-US" sz="2400" i="1" dirty="0" smtClean="0">
                <a:solidFill>
                  <a:srgbClr val="0000CC"/>
                </a:solidFill>
              </a:rPr>
              <a:t>T.H.I.E.V.V.E.S</a:t>
            </a:r>
            <a:r>
              <a:rPr lang="en-US" sz="2400" i="1" dirty="0">
                <a:solidFill>
                  <a:srgbClr val="0000CC"/>
                </a:solidFill>
              </a:rPr>
              <a:t>. with </a:t>
            </a:r>
            <a:r>
              <a:rPr lang="en-US" sz="2400" i="1" dirty="0" smtClean="0">
                <a:solidFill>
                  <a:srgbClr val="0000CC"/>
                </a:solidFill>
              </a:rPr>
              <a:t>Snatches.  </a:t>
            </a:r>
            <a:endParaRPr lang="en-US" sz="2400" dirty="0" smtClean="0">
              <a:solidFill>
                <a:srgbClr val="0000CC"/>
              </a:solidFill>
            </a:endParaRPr>
          </a:p>
        </p:txBody>
      </p:sp>
      <p:sp>
        <p:nvSpPr>
          <p:cNvPr id="17" name="Oval Callout 16"/>
          <p:cNvSpPr/>
          <p:nvPr/>
        </p:nvSpPr>
        <p:spPr>
          <a:xfrm>
            <a:off x="2129133" y="74951"/>
            <a:ext cx="6581534" cy="3546854"/>
          </a:xfrm>
          <a:prstGeom prst="wedgeEllipseCallout">
            <a:avLst>
              <a:gd name="adj1" fmla="val -59662"/>
              <a:gd name="adj2" fmla="val -12936"/>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solidFill>
                  <a:srgbClr val="0000CC"/>
                </a:solidFill>
              </a:rPr>
              <a:t>The</a:t>
            </a:r>
            <a:r>
              <a:rPr lang="en-US" sz="2400" i="1" dirty="0" smtClean="0">
                <a:solidFill>
                  <a:srgbClr val="0000CC"/>
                </a:solidFill>
              </a:rPr>
              <a:t> </a:t>
            </a:r>
            <a:r>
              <a:rPr lang="en-US" sz="2400" dirty="0">
                <a:solidFill>
                  <a:srgbClr val="0000CC"/>
                </a:solidFill>
              </a:rPr>
              <a:t>thoughts </a:t>
            </a:r>
            <a:r>
              <a:rPr lang="en-US" sz="2400" dirty="0" smtClean="0">
                <a:solidFill>
                  <a:srgbClr val="0000CC"/>
                </a:solidFill>
              </a:rPr>
              <a:t>and information I glean from my preview become </a:t>
            </a:r>
            <a:r>
              <a:rPr lang="en-US" sz="2400" b="1" dirty="0">
                <a:solidFill>
                  <a:srgbClr val="0000CC"/>
                </a:solidFill>
              </a:rPr>
              <a:t>the basis for setting my purposes</a:t>
            </a:r>
            <a:r>
              <a:rPr lang="en-US" sz="2400" b="1" dirty="0">
                <a:solidFill>
                  <a:srgbClr val="FF0000"/>
                </a:solidFill>
              </a:rPr>
              <a:t> </a:t>
            </a:r>
            <a:endParaRPr lang="en-US" sz="2400" b="1" dirty="0" smtClean="0">
              <a:solidFill>
                <a:srgbClr val="FF0000"/>
              </a:solidFill>
            </a:endParaRPr>
          </a:p>
          <a:p>
            <a:pPr algn="ctr">
              <a:defRPr/>
            </a:pPr>
            <a:r>
              <a:rPr lang="en-US" sz="2400" dirty="0" smtClean="0">
                <a:solidFill>
                  <a:srgbClr val="0000CC"/>
                </a:solidFill>
              </a:rPr>
              <a:t>for </a:t>
            </a:r>
            <a:r>
              <a:rPr lang="en-US" sz="2400" dirty="0">
                <a:solidFill>
                  <a:srgbClr val="0000CC"/>
                </a:solidFill>
              </a:rPr>
              <a:t>reading this text. </a:t>
            </a:r>
          </a:p>
        </p:txBody>
      </p:sp>
      <p:sp>
        <p:nvSpPr>
          <p:cNvPr id="2" name="Rectangle 1"/>
          <p:cNvSpPr/>
          <p:nvPr/>
        </p:nvSpPr>
        <p:spPr>
          <a:xfrm>
            <a:off x="2133599" y="4382869"/>
            <a:ext cx="6705601" cy="646331"/>
          </a:xfrm>
          <a:prstGeom prst="rect">
            <a:avLst/>
          </a:prstGeom>
        </p:spPr>
        <p:txBody>
          <a:bodyPr wrap="square">
            <a:spAutoFit/>
          </a:bodyPr>
          <a:lstStyle/>
          <a:p>
            <a:r>
              <a:rPr lang="en-US" sz="1200" dirty="0">
                <a:solidFill>
                  <a:srgbClr val="FF0000"/>
                </a:solidFill>
              </a:rPr>
              <a:t>I am curious why disorder is fundamental to the functioning of the universe. </a:t>
            </a:r>
            <a:endParaRPr lang="en-US" sz="1200" dirty="0" smtClean="0">
              <a:solidFill>
                <a:srgbClr val="FF0000"/>
              </a:solidFill>
            </a:endParaRPr>
          </a:p>
          <a:p>
            <a:r>
              <a:rPr lang="en-US" sz="1200" dirty="0" smtClean="0">
                <a:solidFill>
                  <a:srgbClr val="FF0000"/>
                </a:solidFill>
              </a:rPr>
              <a:t>How </a:t>
            </a:r>
            <a:r>
              <a:rPr lang="en-US" sz="1200" dirty="0">
                <a:solidFill>
                  <a:srgbClr val="FF0000"/>
                </a:solidFill>
              </a:rPr>
              <a:t>does this Law affect me every day even though I have not been aware of it?  </a:t>
            </a:r>
            <a:endParaRPr lang="en-US" sz="1200" dirty="0" smtClean="0">
              <a:solidFill>
                <a:srgbClr val="FF0000"/>
              </a:solidFill>
            </a:endParaRPr>
          </a:p>
          <a:p>
            <a:r>
              <a:rPr lang="en-US" sz="1200" dirty="0" smtClean="0">
                <a:solidFill>
                  <a:srgbClr val="FF0000"/>
                </a:solidFill>
              </a:rPr>
              <a:t>What </a:t>
            </a:r>
            <a:r>
              <a:rPr lang="en-US" sz="1200" dirty="0">
                <a:solidFill>
                  <a:srgbClr val="FF0000"/>
                </a:solidFill>
              </a:rPr>
              <a:t>are the long-term implications of this Law for the survival of life and the Earth as we know it?</a:t>
            </a:r>
          </a:p>
        </p:txBody>
      </p:sp>
      <p:sp>
        <p:nvSpPr>
          <p:cNvPr id="18" name="TextBox 17"/>
          <p:cNvSpPr txBox="1"/>
          <p:nvPr/>
        </p:nvSpPr>
        <p:spPr>
          <a:xfrm>
            <a:off x="2133601" y="5105400"/>
            <a:ext cx="6019799" cy="1631216"/>
          </a:xfrm>
          <a:prstGeom prst="rect">
            <a:avLst/>
          </a:prstGeom>
          <a:noFill/>
        </p:spPr>
        <p:txBody>
          <a:bodyPr wrap="square" rtlCol="0">
            <a:spAutoFit/>
          </a:bodyPr>
          <a:lstStyle/>
          <a:p>
            <a:r>
              <a:rPr lang="en-US" sz="1200" dirty="0" smtClean="0">
                <a:solidFill>
                  <a:srgbClr val="FF0000"/>
                </a:solidFill>
              </a:rPr>
              <a:t>I am going to learn . . .</a:t>
            </a:r>
          </a:p>
          <a:p>
            <a:r>
              <a:rPr lang="en-US" sz="1200" dirty="0" smtClean="0">
                <a:solidFill>
                  <a:srgbClr val="FF0000"/>
                </a:solidFill>
              </a:rPr>
              <a:t>what </a:t>
            </a:r>
            <a:r>
              <a:rPr lang="en-US" sz="1200" i="1" dirty="0">
                <a:solidFill>
                  <a:srgbClr val="FF0000"/>
                </a:solidFill>
              </a:rPr>
              <a:t>The Law of Increasing </a:t>
            </a:r>
            <a:r>
              <a:rPr lang="en-US" sz="1200" i="1" dirty="0" smtClean="0">
                <a:solidFill>
                  <a:srgbClr val="FF0000"/>
                </a:solidFill>
              </a:rPr>
              <a:t>Disorder </a:t>
            </a:r>
            <a:r>
              <a:rPr lang="en-US" sz="1200" dirty="0" smtClean="0">
                <a:solidFill>
                  <a:srgbClr val="FF0000"/>
                </a:solidFill>
              </a:rPr>
              <a:t>is. </a:t>
            </a:r>
            <a:endParaRPr lang="en-US" sz="1200" dirty="0">
              <a:solidFill>
                <a:srgbClr val="FF0000"/>
              </a:solidFill>
            </a:endParaRPr>
          </a:p>
          <a:p>
            <a:r>
              <a:rPr lang="en-US" sz="1200" dirty="0" smtClean="0">
                <a:solidFill>
                  <a:srgbClr val="FF0000"/>
                </a:solidFill>
              </a:rPr>
              <a:t>what </a:t>
            </a:r>
            <a:r>
              <a:rPr lang="en-US" sz="1200" dirty="0">
                <a:solidFill>
                  <a:srgbClr val="FF0000"/>
                </a:solidFill>
              </a:rPr>
              <a:t>makes a process reversible and </a:t>
            </a:r>
            <a:r>
              <a:rPr lang="en-US" sz="1200" dirty="0" smtClean="0">
                <a:solidFill>
                  <a:srgbClr val="FF0000"/>
                </a:solidFill>
              </a:rPr>
              <a:t>irreversible.</a:t>
            </a:r>
            <a:endParaRPr lang="en-US" sz="1200" dirty="0">
              <a:solidFill>
                <a:srgbClr val="FF0000"/>
              </a:solidFill>
            </a:endParaRPr>
          </a:p>
          <a:p>
            <a:r>
              <a:rPr lang="en-US" sz="1200" dirty="0" smtClean="0">
                <a:solidFill>
                  <a:srgbClr val="FF0000"/>
                </a:solidFill>
              </a:rPr>
              <a:t>why </a:t>
            </a:r>
            <a:r>
              <a:rPr lang="en-US" sz="1200" dirty="0">
                <a:solidFill>
                  <a:srgbClr val="FF0000"/>
                </a:solidFill>
              </a:rPr>
              <a:t>things become more mixed up over time.</a:t>
            </a:r>
          </a:p>
          <a:p>
            <a:r>
              <a:rPr lang="en-US" sz="1200" dirty="0" smtClean="0">
                <a:solidFill>
                  <a:srgbClr val="FF0000"/>
                </a:solidFill>
              </a:rPr>
              <a:t>what </a:t>
            </a:r>
            <a:r>
              <a:rPr lang="en-US" sz="1200" dirty="0">
                <a:solidFill>
                  <a:srgbClr val="FF0000"/>
                </a:solidFill>
              </a:rPr>
              <a:t>happens to unused energy and why this is important in understanding the </a:t>
            </a:r>
            <a:r>
              <a:rPr lang="en-US" sz="1200" dirty="0" smtClean="0">
                <a:solidFill>
                  <a:srgbClr val="FF0000"/>
                </a:solidFill>
              </a:rPr>
              <a:t>universe.</a:t>
            </a:r>
            <a:endParaRPr lang="en-US" sz="1200" dirty="0">
              <a:solidFill>
                <a:srgbClr val="FF0000"/>
              </a:solidFill>
            </a:endParaRPr>
          </a:p>
          <a:p>
            <a:r>
              <a:rPr lang="en-US" sz="1200" dirty="0" smtClean="0">
                <a:solidFill>
                  <a:srgbClr val="FF0000"/>
                </a:solidFill>
              </a:rPr>
              <a:t>how </a:t>
            </a:r>
            <a:r>
              <a:rPr lang="en-US" sz="1200" dirty="0">
                <a:solidFill>
                  <a:srgbClr val="FF0000"/>
                </a:solidFill>
              </a:rPr>
              <a:t>this </a:t>
            </a:r>
            <a:r>
              <a:rPr lang="en-US" sz="1200" i="1" dirty="0">
                <a:solidFill>
                  <a:srgbClr val="FF0000"/>
                </a:solidFill>
              </a:rPr>
              <a:t>Law</a:t>
            </a:r>
            <a:r>
              <a:rPr lang="en-US" sz="1200" dirty="0">
                <a:solidFill>
                  <a:srgbClr val="FF0000"/>
                </a:solidFill>
              </a:rPr>
              <a:t> impacts social issues. </a:t>
            </a:r>
          </a:p>
          <a:p>
            <a:r>
              <a:rPr lang="en-US" sz="1200" dirty="0">
                <a:solidFill>
                  <a:srgbClr val="FF0000"/>
                </a:solidFill>
              </a:rPr>
              <a:t>t</a:t>
            </a:r>
            <a:r>
              <a:rPr lang="en-US" sz="1200" dirty="0" smtClean="0">
                <a:solidFill>
                  <a:srgbClr val="FF0000"/>
                </a:solidFill>
              </a:rPr>
              <a:t>o </a:t>
            </a:r>
            <a:r>
              <a:rPr lang="en-US" sz="1200" dirty="0">
                <a:solidFill>
                  <a:srgbClr val="FF0000"/>
                </a:solidFill>
              </a:rPr>
              <a:t>solve problems based on this Law.</a:t>
            </a:r>
          </a:p>
          <a:p>
            <a:endParaRPr lang="en-US" sz="1600" dirty="0" smtClean="0">
              <a:solidFill>
                <a:srgbClr val="FF0000"/>
              </a:solidFill>
            </a:endParaRPr>
          </a:p>
        </p:txBody>
      </p:sp>
    </p:spTree>
    <p:extLst>
      <p:ext uri="{BB962C8B-B14F-4D97-AF65-F5344CB8AC3E}">
        <p14:creationId xmlns:p14="http://schemas.microsoft.com/office/powerpoint/2010/main" val="41815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1" end="1"/>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3" end="3"/>
                                            </p:txEl>
                                          </p:spTgt>
                                        </p:tgtEl>
                                        <p:attrNameLst>
                                          <p:attrName>ppt_c</p:attrName>
                                        </p:attrNameLst>
                                      </p:cBhvr>
                                      <p:to>
                                        <a:srgbClr val="B2B2B2"/>
                                      </p:to>
                                    </p:animClr>
                                  </p:sub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4" end="4"/>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1321" b="1"/>
          <a:stretch/>
        </p:blipFill>
        <p:spPr>
          <a:xfrm>
            <a:off x="114300" y="838200"/>
            <a:ext cx="8915400" cy="5692588"/>
          </a:xfrm>
          <a:prstGeom prst="rect">
            <a:avLst/>
          </a:prstGeom>
        </p:spPr>
      </p:pic>
      <p:sp>
        <p:nvSpPr>
          <p:cNvPr id="3" name="Content Placeholder 2"/>
          <p:cNvSpPr>
            <a:spLocks noGrp="1"/>
          </p:cNvSpPr>
          <p:nvPr>
            <p:ph idx="1"/>
          </p:nvPr>
        </p:nvSpPr>
        <p:spPr/>
        <p:txBody>
          <a:bodyPr/>
          <a:lstStyle/>
          <a:p>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276600"/>
            <a:ext cx="1724266" cy="1819529"/>
          </a:xfrm>
          <a:prstGeom prst="rect">
            <a:avLst/>
          </a:prstGeom>
        </p:spPr>
      </p:pic>
      <p:sp>
        <p:nvSpPr>
          <p:cNvPr id="6" name="Oval Callout 5"/>
          <p:cNvSpPr/>
          <p:nvPr/>
        </p:nvSpPr>
        <p:spPr>
          <a:xfrm>
            <a:off x="2667000" y="1066800"/>
            <a:ext cx="4191000" cy="2366366"/>
          </a:xfrm>
          <a:prstGeom prst="wedgeEllipseCallout">
            <a:avLst>
              <a:gd name="adj1" fmla="val 64929"/>
              <a:gd name="adj2" fmla="val 770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 am now ready to </a:t>
            </a:r>
            <a:r>
              <a:rPr lang="en-US" sz="2400" b="1" i="1" dirty="0">
                <a:solidFill>
                  <a:srgbClr val="0000CC"/>
                </a:solidFill>
              </a:rPr>
              <a:t>s</a:t>
            </a:r>
            <a:r>
              <a:rPr lang="en-US" sz="2400" b="1" i="1" dirty="0" smtClean="0">
                <a:solidFill>
                  <a:srgbClr val="0000CC"/>
                </a:solidFill>
              </a:rPr>
              <a:t>et my purposes </a:t>
            </a:r>
            <a:r>
              <a:rPr lang="en-US" sz="2400" dirty="0" smtClean="0">
                <a:solidFill>
                  <a:srgbClr val="0000CC"/>
                </a:solidFill>
              </a:rPr>
              <a:t>for reading the chapter </a:t>
            </a:r>
            <a:r>
              <a:rPr lang="en-US" sz="2400" i="1" dirty="0" smtClean="0">
                <a:solidFill>
                  <a:srgbClr val="0000CC"/>
                </a:solidFill>
              </a:rPr>
              <a:t>“The Law of Increasing Disorder.”</a:t>
            </a:r>
            <a:endParaRPr lang="en-US" sz="2400" b="1" i="1" dirty="0">
              <a:solidFill>
                <a:srgbClr val="0000CC"/>
              </a:solidFill>
            </a:endParaRPr>
          </a:p>
        </p:txBody>
      </p:sp>
    </p:spTree>
    <p:extLst>
      <p:ext uri="{BB962C8B-B14F-4D97-AF65-F5344CB8AC3E}">
        <p14:creationId xmlns:p14="http://schemas.microsoft.com/office/powerpoint/2010/main" val="541516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238500" y="152400"/>
            <a:ext cx="5562600" cy="2209800"/>
          </a:xfrm>
          <a:prstGeom prst="cloudCallout">
            <a:avLst>
              <a:gd name="adj1" fmla="val 18661"/>
              <a:gd name="adj2" fmla="val 73602"/>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What </a:t>
            </a:r>
            <a:r>
              <a:rPr lang="en-US" sz="2000" dirty="0" smtClean="0"/>
              <a:t>do I want to </a:t>
            </a:r>
            <a:r>
              <a:rPr lang="en-US" sz="2000" b="1" i="1" dirty="0"/>
              <a:t>know</a:t>
            </a:r>
            <a:r>
              <a:rPr lang="en-US" sz="2000" dirty="0"/>
              <a:t> and be able to </a:t>
            </a:r>
            <a:r>
              <a:rPr lang="en-US" sz="2000" b="1" i="1" dirty="0"/>
              <a:t>do </a:t>
            </a:r>
            <a:r>
              <a:rPr lang="en-US" sz="2000" dirty="0"/>
              <a:t>before </a:t>
            </a:r>
            <a:r>
              <a:rPr lang="en-US" sz="2000" dirty="0" smtClean="0"/>
              <a:t>I can </a:t>
            </a:r>
            <a:r>
              <a:rPr lang="en-US" sz="2000" dirty="0"/>
              <a:t>say </a:t>
            </a:r>
            <a:r>
              <a:rPr lang="en-US" sz="2000" dirty="0" smtClean="0"/>
              <a:t>. . .</a:t>
            </a:r>
          </a:p>
          <a:p>
            <a:endParaRPr lang="en-US" sz="1400" dirty="0"/>
          </a:p>
          <a:p>
            <a:pPr algn="ctr"/>
            <a:r>
              <a:rPr lang="en-US" sz="2000" dirty="0" smtClean="0"/>
              <a:t>“I have finished reading </a:t>
            </a:r>
          </a:p>
          <a:p>
            <a:pPr algn="ctr"/>
            <a:r>
              <a:rPr lang="en-US" sz="2000" dirty="0" smtClean="0"/>
              <a:t>this text”?</a:t>
            </a:r>
            <a:endParaRPr lang="en-US" sz="2000" dirty="0"/>
          </a:p>
        </p:txBody>
      </p:sp>
      <p:sp>
        <p:nvSpPr>
          <p:cNvPr id="2" name="Title 1"/>
          <p:cNvSpPr>
            <a:spLocks noGrp="1"/>
          </p:cNvSpPr>
          <p:nvPr>
            <p:ph type="title"/>
          </p:nvPr>
        </p:nvSpPr>
        <p:spPr/>
        <p:txBody>
          <a:bodyPr/>
          <a:lstStyle/>
          <a:p>
            <a:pPr algn="l"/>
            <a:r>
              <a:rPr lang="en-US" dirty="0" smtClean="0"/>
              <a:t>Remember - </a:t>
            </a:r>
            <a:endParaRPr lang="en-US" dirty="0"/>
          </a:p>
        </p:txBody>
      </p:sp>
      <p:sp>
        <p:nvSpPr>
          <p:cNvPr id="4" name="Rounded Rectangle 3"/>
          <p:cNvSpPr/>
          <p:nvPr/>
        </p:nvSpPr>
        <p:spPr>
          <a:xfrm>
            <a:off x="6019800" y="2819400"/>
            <a:ext cx="2667000" cy="1752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000" dirty="0" smtClean="0"/>
              <a:t>Set a purpose for reading the text</a:t>
            </a:r>
            <a:endParaRPr lang="en-US" sz="3000" dirty="0"/>
          </a:p>
        </p:txBody>
      </p:sp>
      <p:sp>
        <p:nvSpPr>
          <p:cNvPr id="6" name="Rounded Rectangle 5"/>
          <p:cNvSpPr/>
          <p:nvPr/>
        </p:nvSpPr>
        <p:spPr>
          <a:xfrm>
            <a:off x="609600" y="2819400"/>
            <a:ext cx="2667000" cy="1752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000" dirty="0"/>
              <a:t>T.H.I.E.V.V.E.S. with Snatches </a:t>
            </a:r>
          </a:p>
        </p:txBody>
      </p:sp>
      <p:sp>
        <p:nvSpPr>
          <p:cNvPr id="7" name="Right Arrow 6"/>
          <p:cNvSpPr/>
          <p:nvPr/>
        </p:nvSpPr>
        <p:spPr>
          <a:xfrm>
            <a:off x="3420374" y="2819400"/>
            <a:ext cx="2362200" cy="1752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Is done to help me have enough information to </a:t>
            </a:r>
            <a:endParaRPr lang="en-US" dirty="0"/>
          </a:p>
        </p:txBody>
      </p:sp>
    </p:spTree>
    <p:extLst>
      <p:ext uri="{BB962C8B-B14F-4D97-AF65-F5344CB8AC3E}">
        <p14:creationId xmlns:p14="http://schemas.microsoft.com/office/powerpoint/2010/main" val="27231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purpose will. . . </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endParaRPr lang="en-US" dirty="0" smtClean="0">
              <a:solidFill>
                <a:schemeClr val="accent6">
                  <a:lumMod val="75000"/>
                </a:schemeClr>
              </a:solidFill>
            </a:endParaRPr>
          </a:p>
          <a:p>
            <a:r>
              <a:rPr lang="en-US" sz="2800" dirty="0" smtClean="0">
                <a:solidFill>
                  <a:schemeClr val="accent6">
                    <a:lumMod val="75000"/>
                  </a:schemeClr>
                </a:solidFill>
              </a:rPr>
              <a:t>guide me through the text </a:t>
            </a:r>
          </a:p>
          <a:p>
            <a:pPr marL="0" indent="0">
              <a:buNone/>
            </a:pPr>
            <a:endParaRPr lang="en-US" dirty="0" smtClean="0">
              <a:solidFill>
                <a:schemeClr val="accent6">
                  <a:lumMod val="75000"/>
                </a:schemeClr>
              </a:solidFill>
            </a:endParaRPr>
          </a:p>
          <a:p>
            <a:endParaRPr lang="en-US" dirty="0" smtClean="0">
              <a:solidFill>
                <a:schemeClr val="accent6">
                  <a:lumMod val="75000"/>
                </a:schemeClr>
              </a:solidFill>
            </a:endParaRPr>
          </a:p>
          <a:p>
            <a:endParaRPr lang="en-US" sz="2800" dirty="0" smtClean="0">
              <a:solidFill>
                <a:schemeClr val="accent6">
                  <a:lumMod val="75000"/>
                </a:schemeClr>
              </a:solidFill>
            </a:endParaRPr>
          </a:p>
          <a:p>
            <a:r>
              <a:rPr lang="en-US" sz="2800" dirty="0" smtClean="0">
                <a:solidFill>
                  <a:schemeClr val="accent6">
                    <a:lumMod val="75000"/>
                  </a:schemeClr>
                </a:solidFill>
              </a:rPr>
              <a:t>help me decide where </a:t>
            </a:r>
            <a:r>
              <a:rPr lang="en-US" sz="2800" dirty="0">
                <a:solidFill>
                  <a:schemeClr val="accent6">
                    <a:lumMod val="75000"/>
                  </a:schemeClr>
                </a:solidFill>
              </a:rPr>
              <a:t>to </a:t>
            </a:r>
            <a:r>
              <a:rPr lang="en-US" sz="2800" dirty="0" smtClean="0">
                <a:solidFill>
                  <a:schemeClr val="accent6">
                    <a:lumMod val="75000"/>
                  </a:schemeClr>
                </a:solidFill>
              </a:rPr>
              <a:t>focus for careful study and what parts I can skim or even skip</a:t>
            </a:r>
            <a:endParaRPr lang="en-US" sz="2800" dirty="0">
              <a:solidFill>
                <a:schemeClr val="accent6">
                  <a:lumMod val="75000"/>
                </a:schemeClr>
              </a:solidFill>
            </a:endParaRPr>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12434">
            <a:off x="4479998" y="2073366"/>
            <a:ext cx="2678131" cy="192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228" y="4724400"/>
            <a:ext cx="1745669" cy="1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8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18337</TotalTime>
  <Words>2173</Words>
  <Application>Microsoft Office PowerPoint</Application>
  <PresentationFormat>On-screen Show (4:3)</PresentationFormat>
  <Paragraphs>182</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Launch and Met Purpose?</vt:lpstr>
      <vt:lpstr>PowerPoint Presentation</vt:lpstr>
      <vt:lpstr>PowerPoint Presentation</vt:lpstr>
      <vt:lpstr>PowerPoint Presentation</vt:lpstr>
      <vt:lpstr>PowerPoint Presentation</vt:lpstr>
      <vt:lpstr>PowerPoint Presentation</vt:lpstr>
      <vt:lpstr>PowerPoint Presentation</vt:lpstr>
      <vt:lpstr>Remember - </vt:lpstr>
      <vt:lpstr>A good purpose will. . . </vt:lpstr>
      <vt:lpstr>Here are some examples of useless purposes for reading “The Law of Increasing Disorder”: </vt:lpstr>
      <vt:lpstr>Good purposes can be stated as an action or a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Plummer</dc:creator>
  <cp:lastModifiedBy>Marné B. Isakson</cp:lastModifiedBy>
  <cp:revision>523</cp:revision>
  <dcterms:created xsi:type="dcterms:W3CDTF">2012-11-06T14:54:17Z</dcterms:created>
  <dcterms:modified xsi:type="dcterms:W3CDTF">2015-08-29T13:26:53Z</dcterms:modified>
</cp:coreProperties>
</file>