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4" r:id="rId7"/>
    <p:sldId id="287" r:id="rId8"/>
    <p:sldId id="266" r:id="rId9"/>
    <p:sldId id="267" r:id="rId10"/>
    <p:sldId id="262" r:id="rId11"/>
    <p:sldId id="269" r:id="rId12"/>
    <p:sldId id="270" r:id="rId13"/>
    <p:sldId id="272" r:id="rId14"/>
    <p:sldId id="273" r:id="rId15"/>
    <p:sldId id="271" r:id="rId16"/>
    <p:sldId id="274" r:id="rId17"/>
    <p:sldId id="268" r:id="rId18"/>
    <p:sldId id="263" r:id="rId19"/>
    <p:sldId id="276" r:id="rId20"/>
    <p:sldId id="277" r:id="rId21"/>
    <p:sldId id="278" r:id="rId22"/>
    <p:sldId id="279" r:id="rId23"/>
    <p:sldId id="280" r:id="rId24"/>
    <p:sldId id="281" r:id="rId25"/>
    <p:sldId id="282" r:id="rId26"/>
    <p:sldId id="283" r:id="rId27"/>
    <p:sldId id="284"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9" autoAdjust="0"/>
    <p:restoredTop sz="91297" autoAdjust="0"/>
  </p:normalViewPr>
  <p:slideViewPr>
    <p:cSldViewPr>
      <p:cViewPr>
        <p:scale>
          <a:sx n="84" d="100"/>
          <a:sy n="84" d="100"/>
        </p:scale>
        <p:origin x="-396" y="6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30FA3-5A5A-4CBD-950E-96CEA95D7787}" type="datetimeFigureOut">
              <a:rPr lang="en-US" smtClean="0"/>
              <a:t>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ECDBEA-D7BF-4115-A816-A699CF9BAA65}" type="slidenum">
              <a:rPr lang="en-US" smtClean="0"/>
              <a:t>‹#›</a:t>
            </a:fld>
            <a:endParaRPr lang="en-US"/>
          </a:p>
        </p:txBody>
      </p:sp>
    </p:spTree>
    <p:extLst>
      <p:ext uri="{BB962C8B-B14F-4D97-AF65-F5344CB8AC3E}">
        <p14:creationId xmlns:p14="http://schemas.microsoft.com/office/powerpoint/2010/main" val="3287667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Kenneth,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Thank you for the time and work put into this!!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typed right into the slides in “red” my suggested changes.</a:t>
            </a:r>
          </a:p>
          <a:p>
            <a:r>
              <a:rPr lang="en-US" sz="1200" kern="1200" dirty="0" smtClean="0">
                <a:solidFill>
                  <a:schemeClr val="tx1"/>
                </a:solidFill>
                <a:effectLst/>
                <a:latin typeface="+mn-lt"/>
                <a:ea typeface="+mn-ea"/>
                <a:cs typeface="+mn-cs"/>
              </a:rPr>
              <a:t>One place where there are three layers of quoting in one slide, I cut the middle quote, and suggested rewording in red; so there are only two layers now…..You’ll see.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Slides 3-5…I added #4, and you need to fix the flow…..sorry.</a:t>
            </a:r>
          </a:p>
          <a:p>
            <a:r>
              <a:rPr lang="en-US" sz="1200" kern="1200" dirty="0" smtClean="0">
                <a:solidFill>
                  <a:schemeClr val="tx1"/>
                </a:solidFill>
                <a:effectLst/>
                <a:latin typeface="+mn-lt"/>
                <a:ea typeface="+mn-ea"/>
                <a:cs typeface="+mn-cs"/>
              </a:rPr>
              <a:t>I was trying to show that “icons and pictures” help reinforce “memorable” but they do not replace the words.    Please fix my mess.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mentioned at the end that you had to “make changes” but none were made….HOWEVER, I found one place we could actually show making changes…… slide #18 is a copy of slide #17.  Make changes here on #18 (I put colored text to tell you what to do, cause I don’t know how to do it myself…)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happens now, is if we make this change,  you have to make more changes in the entire map to be applied throughout where there is “strength” and “weakness”……oh, dear!!!  And that “entire map” is what I talk about in the next paragraph……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next slide where you present your entire map, please delete her picture and her quote and the red line squaring of what we did together.  Just present the entire map without any comments,…and go on…      We can readily find and understand the section we did together,  you don’t need to point it out.</a:t>
            </a:r>
          </a:p>
          <a:p>
            <a:r>
              <a:rPr lang="en-US" sz="1200" kern="1200" dirty="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Thanks, Kenneth!!!</a:t>
            </a:r>
          </a:p>
          <a:p>
            <a:endParaRPr lang="en-US"/>
          </a:p>
        </p:txBody>
      </p:sp>
      <p:sp>
        <p:nvSpPr>
          <p:cNvPr id="4" name="Slide Number Placeholder 3"/>
          <p:cNvSpPr>
            <a:spLocks noGrp="1"/>
          </p:cNvSpPr>
          <p:nvPr>
            <p:ph type="sldNum" sz="quarter" idx="10"/>
          </p:nvPr>
        </p:nvSpPr>
        <p:spPr/>
        <p:txBody>
          <a:bodyPr/>
          <a:lstStyle/>
          <a:p>
            <a:fld id="{3CECDBEA-D7BF-4115-A816-A699CF9BAA65}" type="slidenum">
              <a:rPr lang="en-US" smtClean="0"/>
              <a:t>1</a:t>
            </a:fld>
            <a:endParaRPr lang="en-US"/>
          </a:p>
        </p:txBody>
      </p:sp>
    </p:spTree>
    <p:extLst>
      <p:ext uri="{BB962C8B-B14F-4D97-AF65-F5344CB8AC3E}">
        <p14:creationId xmlns:p14="http://schemas.microsoft.com/office/powerpoint/2010/main" val="238052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CDBEA-D7BF-4115-A816-A699CF9BAA65}" type="slidenum">
              <a:rPr lang="en-US" smtClean="0"/>
              <a:t>19</a:t>
            </a:fld>
            <a:endParaRPr lang="en-US"/>
          </a:p>
        </p:txBody>
      </p:sp>
    </p:spTree>
    <p:extLst>
      <p:ext uri="{BB962C8B-B14F-4D97-AF65-F5344CB8AC3E}">
        <p14:creationId xmlns:p14="http://schemas.microsoft.com/office/powerpoint/2010/main" val="2523896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CDBEA-D7BF-4115-A816-A699CF9BAA65}" type="slidenum">
              <a:rPr lang="en-US" smtClean="0"/>
              <a:t>24</a:t>
            </a:fld>
            <a:endParaRPr lang="en-US"/>
          </a:p>
        </p:txBody>
      </p:sp>
    </p:spTree>
    <p:extLst>
      <p:ext uri="{BB962C8B-B14F-4D97-AF65-F5344CB8AC3E}">
        <p14:creationId xmlns:p14="http://schemas.microsoft.com/office/powerpoint/2010/main" val="252389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CDBEA-D7BF-4115-A816-A699CF9BAA65}" type="slidenum">
              <a:rPr lang="en-US" smtClean="0"/>
              <a:t>28</a:t>
            </a:fld>
            <a:endParaRPr lang="en-US"/>
          </a:p>
        </p:txBody>
      </p:sp>
    </p:spTree>
    <p:extLst>
      <p:ext uri="{BB962C8B-B14F-4D97-AF65-F5344CB8AC3E}">
        <p14:creationId xmlns:p14="http://schemas.microsoft.com/office/powerpoint/2010/main" val="2958125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CDBEA-D7BF-4115-A816-A699CF9BAA65}" type="slidenum">
              <a:rPr lang="en-US" smtClean="0"/>
              <a:t>5</a:t>
            </a:fld>
            <a:endParaRPr lang="en-US"/>
          </a:p>
        </p:txBody>
      </p:sp>
    </p:spTree>
    <p:extLst>
      <p:ext uri="{BB962C8B-B14F-4D97-AF65-F5344CB8AC3E}">
        <p14:creationId xmlns:p14="http://schemas.microsoft.com/office/powerpoint/2010/main" val="3631426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CDBEA-D7BF-4115-A816-A699CF9BAA65}" type="slidenum">
              <a:rPr lang="en-US" smtClean="0"/>
              <a:t>7</a:t>
            </a:fld>
            <a:endParaRPr lang="en-US"/>
          </a:p>
        </p:txBody>
      </p:sp>
    </p:spTree>
    <p:extLst>
      <p:ext uri="{BB962C8B-B14F-4D97-AF65-F5344CB8AC3E}">
        <p14:creationId xmlns:p14="http://schemas.microsoft.com/office/powerpoint/2010/main" val="2145318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CDBEA-D7BF-4115-A816-A699CF9BAA65}" type="slidenum">
              <a:rPr lang="en-US" smtClean="0"/>
              <a:t>8</a:t>
            </a:fld>
            <a:endParaRPr lang="en-US"/>
          </a:p>
        </p:txBody>
      </p:sp>
    </p:spTree>
    <p:extLst>
      <p:ext uri="{BB962C8B-B14F-4D97-AF65-F5344CB8AC3E}">
        <p14:creationId xmlns:p14="http://schemas.microsoft.com/office/powerpoint/2010/main" val="128696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CDBEA-D7BF-4115-A816-A699CF9BAA65}" type="slidenum">
              <a:rPr lang="en-US" smtClean="0"/>
              <a:t>9</a:t>
            </a:fld>
            <a:endParaRPr lang="en-US"/>
          </a:p>
        </p:txBody>
      </p:sp>
    </p:spTree>
    <p:extLst>
      <p:ext uri="{BB962C8B-B14F-4D97-AF65-F5344CB8AC3E}">
        <p14:creationId xmlns:p14="http://schemas.microsoft.com/office/powerpoint/2010/main" val="1286961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CDBEA-D7BF-4115-A816-A699CF9BAA65}" type="slidenum">
              <a:rPr lang="en-US" smtClean="0"/>
              <a:t>10</a:t>
            </a:fld>
            <a:endParaRPr lang="en-US"/>
          </a:p>
        </p:txBody>
      </p:sp>
    </p:spTree>
    <p:extLst>
      <p:ext uri="{BB962C8B-B14F-4D97-AF65-F5344CB8AC3E}">
        <p14:creationId xmlns:p14="http://schemas.microsoft.com/office/powerpoint/2010/main" val="3631426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CDBEA-D7BF-4115-A816-A699CF9BAA65}" type="slidenum">
              <a:rPr lang="en-US" smtClean="0"/>
              <a:t>12</a:t>
            </a:fld>
            <a:endParaRPr lang="en-US"/>
          </a:p>
        </p:txBody>
      </p:sp>
    </p:spTree>
    <p:extLst>
      <p:ext uri="{BB962C8B-B14F-4D97-AF65-F5344CB8AC3E}">
        <p14:creationId xmlns:p14="http://schemas.microsoft.com/office/powerpoint/2010/main" val="265851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CECDBEA-D7BF-4115-A816-A699CF9BAA65}" type="slidenum">
              <a:rPr lang="en-US" smtClean="0"/>
              <a:t>16</a:t>
            </a:fld>
            <a:endParaRPr lang="en-US"/>
          </a:p>
        </p:txBody>
      </p:sp>
    </p:spTree>
    <p:extLst>
      <p:ext uri="{BB962C8B-B14F-4D97-AF65-F5344CB8AC3E}">
        <p14:creationId xmlns:p14="http://schemas.microsoft.com/office/powerpoint/2010/main" val="76274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CDBEA-D7BF-4115-A816-A699CF9BAA65}" type="slidenum">
              <a:rPr lang="en-US" smtClean="0"/>
              <a:t>18</a:t>
            </a:fld>
            <a:endParaRPr lang="en-US"/>
          </a:p>
        </p:txBody>
      </p:sp>
    </p:spTree>
    <p:extLst>
      <p:ext uri="{BB962C8B-B14F-4D97-AF65-F5344CB8AC3E}">
        <p14:creationId xmlns:p14="http://schemas.microsoft.com/office/powerpoint/2010/main" val="2362930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6987C3-490E-4244-B114-58991BBA7A47}"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273C2-7990-4CC9-B414-D458FA086699}" type="slidenum">
              <a:rPr lang="en-US" smtClean="0"/>
              <a:t>‹#›</a:t>
            </a:fld>
            <a:endParaRPr lang="en-US"/>
          </a:p>
        </p:txBody>
      </p:sp>
    </p:spTree>
    <p:extLst>
      <p:ext uri="{BB962C8B-B14F-4D97-AF65-F5344CB8AC3E}">
        <p14:creationId xmlns:p14="http://schemas.microsoft.com/office/powerpoint/2010/main" val="788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987C3-490E-4244-B114-58991BBA7A47}"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273C2-7990-4CC9-B414-D458FA086699}" type="slidenum">
              <a:rPr lang="en-US" smtClean="0"/>
              <a:t>‹#›</a:t>
            </a:fld>
            <a:endParaRPr lang="en-US"/>
          </a:p>
        </p:txBody>
      </p:sp>
    </p:spTree>
    <p:extLst>
      <p:ext uri="{BB962C8B-B14F-4D97-AF65-F5344CB8AC3E}">
        <p14:creationId xmlns:p14="http://schemas.microsoft.com/office/powerpoint/2010/main" val="222432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987C3-490E-4244-B114-58991BBA7A47}"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273C2-7990-4CC9-B414-D458FA086699}" type="slidenum">
              <a:rPr lang="en-US" smtClean="0"/>
              <a:t>‹#›</a:t>
            </a:fld>
            <a:endParaRPr lang="en-US"/>
          </a:p>
        </p:txBody>
      </p:sp>
    </p:spTree>
    <p:extLst>
      <p:ext uri="{BB962C8B-B14F-4D97-AF65-F5344CB8AC3E}">
        <p14:creationId xmlns:p14="http://schemas.microsoft.com/office/powerpoint/2010/main" val="347208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987C3-490E-4244-B114-58991BBA7A47}"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273C2-7990-4CC9-B414-D458FA086699}" type="slidenum">
              <a:rPr lang="en-US" smtClean="0"/>
              <a:t>‹#›</a:t>
            </a:fld>
            <a:endParaRPr lang="en-US"/>
          </a:p>
        </p:txBody>
      </p:sp>
    </p:spTree>
    <p:extLst>
      <p:ext uri="{BB962C8B-B14F-4D97-AF65-F5344CB8AC3E}">
        <p14:creationId xmlns:p14="http://schemas.microsoft.com/office/powerpoint/2010/main" val="148283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6987C3-490E-4244-B114-58991BBA7A47}"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273C2-7990-4CC9-B414-D458FA086699}" type="slidenum">
              <a:rPr lang="en-US" smtClean="0"/>
              <a:t>‹#›</a:t>
            </a:fld>
            <a:endParaRPr lang="en-US"/>
          </a:p>
        </p:txBody>
      </p:sp>
    </p:spTree>
    <p:extLst>
      <p:ext uri="{BB962C8B-B14F-4D97-AF65-F5344CB8AC3E}">
        <p14:creationId xmlns:p14="http://schemas.microsoft.com/office/powerpoint/2010/main" val="227755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6987C3-490E-4244-B114-58991BBA7A47}"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273C2-7990-4CC9-B414-D458FA086699}" type="slidenum">
              <a:rPr lang="en-US" smtClean="0"/>
              <a:t>‹#›</a:t>
            </a:fld>
            <a:endParaRPr lang="en-US"/>
          </a:p>
        </p:txBody>
      </p:sp>
    </p:spTree>
    <p:extLst>
      <p:ext uri="{BB962C8B-B14F-4D97-AF65-F5344CB8AC3E}">
        <p14:creationId xmlns:p14="http://schemas.microsoft.com/office/powerpoint/2010/main" val="704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6987C3-490E-4244-B114-58991BBA7A47}" type="datetimeFigureOut">
              <a:rPr lang="en-US" smtClean="0"/>
              <a:t>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273C2-7990-4CC9-B414-D458FA086699}" type="slidenum">
              <a:rPr lang="en-US" smtClean="0"/>
              <a:t>‹#›</a:t>
            </a:fld>
            <a:endParaRPr lang="en-US"/>
          </a:p>
        </p:txBody>
      </p:sp>
    </p:spTree>
    <p:extLst>
      <p:ext uri="{BB962C8B-B14F-4D97-AF65-F5344CB8AC3E}">
        <p14:creationId xmlns:p14="http://schemas.microsoft.com/office/powerpoint/2010/main" val="3537191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6987C3-490E-4244-B114-58991BBA7A47}" type="datetimeFigureOut">
              <a:rPr lang="en-US" smtClean="0"/>
              <a:t>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273C2-7990-4CC9-B414-D458FA086699}" type="slidenum">
              <a:rPr lang="en-US" smtClean="0"/>
              <a:t>‹#›</a:t>
            </a:fld>
            <a:endParaRPr lang="en-US"/>
          </a:p>
        </p:txBody>
      </p:sp>
    </p:spTree>
    <p:extLst>
      <p:ext uri="{BB962C8B-B14F-4D97-AF65-F5344CB8AC3E}">
        <p14:creationId xmlns:p14="http://schemas.microsoft.com/office/powerpoint/2010/main" val="384020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987C3-490E-4244-B114-58991BBA7A47}" type="datetimeFigureOut">
              <a:rPr lang="en-US" smtClean="0"/>
              <a:t>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273C2-7990-4CC9-B414-D458FA086699}" type="slidenum">
              <a:rPr lang="en-US" smtClean="0"/>
              <a:t>‹#›</a:t>
            </a:fld>
            <a:endParaRPr lang="en-US"/>
          </a:p>
        </p:txBody>
      </p:sp>
    </p:spTree>
    <p:extLst>
      <p:ext uri="{BB962C8B-B14F-4D97-AF65-F5344CB8AC3E}">
        <p14:creationId xmlns:p14="http://schemas.microsoft.com/office/powerpoint/2010/main" val="150527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987C3-490E-4244-B114-58991BBA7A47}"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273C2-7990-4CC9-B414-D458FA086699}" type="slidenum">
              <a:rPr lang="en-US" smtClean="0"/>
              <a:t>‹#›</a:t>
            </a:fld>
            <a:endParaRPr lang="en-US"/>
          </a:p>
        </p:txBody>
      </p:sp>
    </p:spTree>
    <p:extLst>
      <p:ext uri="{BB962C8B-B14F-4D97-AF65-F5344CB8AC3E}">
        <p14:creationId xmlns:p14="http://schemas.microsoft.com/office/powerpoint/2010/main" val="68049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987C3-490E-4244-B114-58991BBA7A47}"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273C2-7990-4CC9-B414-D458FA086699}" type="slidenum">
              <a:rPr lang="en-US" smtClean="0"/>
              <a:t>‹#›</a:t>
            </a:fld>
            <a:endParaRPr lang="en-US"/>
          </a:p>
        </p:txBody>
      </p:sp>
    </p:spTree>
    <p:extLst>
      <p:ext uri="{BB962C8B-B14F-4D97-AF65-F5344CB8AC3E}">
        <p14:creationId xmlns:p14="http://schemas.microsoft.com/office/powerpoint/2010/main" val="196585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987C3-490E-4244-B114-58991BBA7A47}" type="datetimeFigureOut">
              <a:rPr lang="en-US" smtClean="0"/>
              <a:t>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273C2-7990-4CC9-B414-D458FA086699}" type="slidenum">
              <a:rPr lang="en-US" smtClean="0"/>
              <a:t>‹#›</a:t>
            </a:fld>
            <a:endParaRPr lang="en-US"/>
          </a:p>
        </p:txBody>
      </p:sp>
    </p:spTree>
    <p:extLst>
      <p:ext uri="{BB962C8B-B14F-4D97-AF65-F5344CB8AC3E}">
        <p14:creationId xmlns:p14="http://schemas.microsoft.com/office/powerpoint/2010/main" val="829519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tmp"/><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5.tmp"/></Relationships>
</file>

<file path=ppt/slides/_rels/slide1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tmp"/><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tmp"/><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Create a Concept Map</a:t>
            </a:r>
            <a:endParaRPr lang="en-US" dirty="0"/>
          </a:p>
        </p:txBody>
      </p:sp>
      <p:sp>
        <p:nvSpPr>
          <p:cNvPr id="3" name="Subtitle 2"/>
          <p:cNvSpPr>
            <a:spLocks noGrp="1"/>
          </p:cNvSpPr>
          <p:nvPr>
            <p:ph type="subTitle" idx="1"/>
          </p:nvPr>
        </p:nvSpPr>
        <p:spPr/>
        <p:txBody>
          <a:bodyPr/>
          <a:lstStyle/>
          <a:p>
            <a:r>
              <a:rPr lang="en-US" dirty="0" smtClean="0"/>
              <a:t>Demo</a:t>
            </a:r>
            <a:endParaRPr lang="en-US" dirty="0"/>
          </a:p>
        </p:txBody>
      </p:sp>
    </p:spTree>
    <p:extLst>
      <p:ext uri="{BB962C8B-B14F-4D97-AF65-F5344CB8AC3E}">
        <p14:creationId xmlns:p14="http://schemas.microsoft.com/office/powerpoint/2010/main" val="2473199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725ED9-2FDA-47A1-93AD-1977F5CA94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590800"/>
            <a:ext cx="285929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Callout 12"/>
          <p:cNvSpPr/>
          <p:nvPr/>
        </p:nvSpPr>
        <p:spPr>
          <a:xfrm>
            <a:off x="2438400" y="1905000"/>
            <a:ext cx="5827506" cy="2057400"/>
          </a:xfrm>
          <a:prstGeom prst="wedgeEllipseCallout">
            <a:avLst>
              <a:gd name="adj1" fmla="val -45876"/>
              <a:gd name="adj2" fmla="val 4673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Now let’s look at some of the concepts from the textbook I will be </a:t>
            </a:r>
            <a:r>
              <a:rPr lang="en-US" sz="2400" b="1" i="1" dirty="0" smtClean="0"/>
              <a:t>putting into </a:t>
            </a:r>
            <a:r>
              <a:rPr lang="en-US" sz="2400" dirty="0" smtClean="0"/>
              <a:t>a semantic web.</a:t>
            </a:r>
            <a:endParaRPr lang="en-US" sz="2400" b="1" i="1" dirty="0"/>
          </a:p>
        </p:txBody>
      </p:sp>
    </p:spTree>
    <p:extLst>
      <p:ext uri="{BB962C8B-B14F-4D97-AF65-F5344CB8AC3E}">
        <p14:creationId xmlns:p14="http://schemas.microsoft.com/office/powerpoint/2010/main" val="39964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3294" y="0"/>
            <a:ext cx="7744906" cy="260068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114800" y="990601"/>
            <a:ext cx="33528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DA725ED9-2FDA-47A1-93AD-1977F5CA94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114800"/>
            <a:ext cx="1429647"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Callout 7"/>
          <p:cNvSpPr/>
          <p:nvPr/>
        </p:nvSpPr>
        <p:spPr>
          <a:xfrm>
            <a:off x="1201047" y="3598233"/>
            <a:ext cx="2304153" cy="1028700"/>
          </a:xfrm>
          <a:prstGeom prst="wedgeEllipseCallout">
            <a:avLst>
              <a:gd name="adj1" fmla="val -45876"/>
              <a:gd name="adj2" fmla="val 4673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I begin mapping</a:t>
            </a:r>
            <a:endParaRPr lang="en-US" sz="2400" b="1" i="1" dirty="0"/>
          </a:p>
        </p:txBody>
      </p:sp>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899" y="2743200"/>
            <a:ext cx="4953692" cy="2895600"/>
          </a:xfrm>
          <a:prstGeom prst="rect">
            <a:avLst/>
          </a:prstGeom>
        </p:spPr>
      </p:pic>
      <p:cxnSp>
        <p:nvCxnSpPr>
          <p:cNvPr id="3" name="Straight Connector 2"/>
          <p:cNvCxnSpPr/>
          <p:nvPr/>
        </p:nvCxnSpPr>
        <p:spPr>
          <a:xfrm>
            <a:off x="7043591" y="5071533"/>
            <a:ext cx="0" cy="567267"/>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5867401" y="5638800"/>
            <a:ext cx="117619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2089899" y="5638800"/>
            <a:ext cx="117619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911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31" y="285750"/>
            <a:ext cx="8229600" cy="1143000"/>
          </a:xfrm>
        </p:spPr>
        <p:txBody>
          <a:bodyPr/>
          <a:lstStyle/>
          <a:p>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48" y="152400"/>
            <a:ext cx="3938752" cy="6674349"/>
          </a:xfrm>
          <a:prstGeom prst="rect">
            <a:avLst/>
          </a:prstGeom>
          <a:ln>
            <a:noFill/>
          </a:ln>
          <a:effectLst>
            <a:outerShdw blurRad="292100" dist="139700" dir="2700000" algn="tl" rotWithShape="0">
              <a:srgbClr val="333333">
                <a:alpha val="65000"/>
              </a:srgbClr>
            </a:outerShdw>
          </a:effectLst>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531" y="1978231"/>
            <a:ext cx="4324954" cy="3343742"/>
          </a:xfrm>
          <a:prstGeom prst="rect">
            <a:avLst/>
          </a:prstGeom>
        </p:spPr>
      </p:pic>
      <p:sp>
        <p:nvSpPr>
          <p:cNvPr id="6" name="Rectangle 5"/>
          <p:cNvSpPr/>
          <p:nvPr/>
        </p:nvSpPr>
        <p:spPr>
          <a:xfrm>
            <a:off x="0" y="457200"/>
            <a:ext cx="3886200" cy="2667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3429000" y="990600"/>
            <a:ext cx="1174531" cy="990600"/>
          </a:xfrm>
          <a:prstGeom prst="straightConnector1">
            <a:avLst/>
          </a:prstGeom>
          <a:ln w="38100">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26" name="Rectangle 25"/>
          <p:cNvSpPr/>
          <p:nvPr/>
        </p:nvSpPr>
        <p:spPr>
          <a:xfrm>
            <a:off x="4495800" y="4196316"/>
            <a:ext cx="2743200" cy="190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696200" y="1447800"/>
            <a:ext cx="12192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00" y="1274969"/>
            <a:ext cx="12192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descr="DA725ED9-2FDA-47A1-93AD-1977F5CA94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644158"/>
            <a:ext cx="1429647"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Oval Callout 29"/>
          <p:cNvSpPr/>
          <p:nvPr/>
        </p:nvSpPr>
        <p:spPr>
          <a:xfrm>
            <a:off x="6458847" y="127591"/>
            <a:ext cx="2304153" cy="1028700"/>
          </a:xfrm>
          <a:prstGeom prst="wedgeEllipseCallout">
            <a:avLst>
              <a:gd name="adj1" fmla="val -45876"/>
              <a:gd name="adj2" fmla="val 4673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Read each boxed text.</a:t>
            </a:r>
            <a:endParaRPr lang="en-US" sz="2400" b="1" i="1" dirty="0"/>
          </a:p>
        </p:txBody>
      </p:sp>
      <p:sp>
        <p:nvSpPr>
          <p:cNvPr id="12" name="Rectangle 11"/>
          <p:cNvSpPr/>
          <p:nvPr/>
        </p:nvSpPr>
        <p:spPr>
          <a:xfrm>
            <a:off x="1066800" y="127590"/>
            <a:ext cx="2819400" cy="3269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723900"/>
            <a:ext cx="2895600" cy="2667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066800" y="454541"/>
            <a:ext cx="2819400" cy="2660"/>
          </a:xfrm>
          <a:prstGeom prst="line">
            <a:avLst/>
          </a:prstGeom>
          <a:ln w="76200">
            <a:solidFill>
              <a:schemeClr val="bg1"/>
            </a:solidFill>
          </a:ln>
          <a:effectLst/>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0" y="723900"/>
            <a:ext cx="2895600" cy="0"/>
          </a:xfrm>
          <a:prstGeom prst="line">
            <a:avLst/>
          </a:prstGeom>
          <a:ln w="57150">
            <a:solidFill>
              <a:schemeClr val="bg1"/>
            </a:solidFill>
          </a:ln>
          <a:effectLst/>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3886200" y="176765"/>
            <a:ext cx="0" cy="547135"/>
          </a:xfrm>
          <a:prstGeom prst="line">
            <a:avLst/>
          </a:prstGeom>
          <a:ln w="57150">
            <a:solidFill>
              <a:srgbClr val="FF0000"/>
            </a:solidFill>
          </a:ln>
          <a:effectLst/>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a:off x="0" y="442654"/>
            <a:ext cx="0" cy="547135"/>
          </a:xfrm>
          <a:prstGeom prst="line">
            <a:avLst/>
          </a:prstGeom>
          <a:ln w="57150">
            <a:solidFill>
              <a:srgbClr val="FF0000"/>
            </a:solidFill>
          </a:ln>
          <a:effectLst/>
        </p:spPr>
        <p:style>
          <a:lnRef idx="3">
            <a:schemeClr val="accent2"/>
          </a:lnRef>
          <a:fillRef idx="0">
            <a:schemeClr val="accent2"/>
          </a:fillRef>
          <a:effectRef idx="2">
            <a:schemeClr val="accent2"/>
          </a:effectRef>
          <a:fontRef idx="minor">
            <a:schemeClr val="tx1"/>
          </a:fontRef>
        </p:style>
      </p:cxnSp>
      <p:cxnSp>
        <p:nvCxnSpPr>
          <p:cNvPr id="40" name="Straight Connector 39"/>
          <p:cNvCxnSpPr/>
          <p:nvPr/>
        </p:nvCxnSpPr>
        <p:spPr>
          <a:xfrm>
            <a:off x="1066800" y="144532"/>
            <a:ext cx="0" cy="329611"/>
          </a:xfrm>
          <a:prstGeom prst="line">
            <a:avLst/>
          </a:prstGeom>
          <a:ln w="57150">
            <a:solidFill>
              <a:srgbClr val="FF0000"/>
            </a:solidFill>
          </a:ln>
          <a:effectLst/>
        </p:spPr>
        <p:style>
          <a:lnRef idx="3">
            <a:schemeClr val="accent2"/>
          </a:lnRef>
          <a:fillRef idx="0">
            <a:schemeClr val="accent2"/>
          </a:fillRef>
          <a:effectRef idx="2">
            <a:schemeClr val="accent2"/>
          </a:effectRef>
          <a:fontRef idx="minor">
            <a:schemeClr val="tx1"/>
          </a:fontRef>
        </p:style>
      </p:cxnSp>
      <p:cxnSp>
        <p:nvCxnSpPr>
          <p:cNvPr id="42" name="Straight Connector 41"/>
          <p:cNvCxnSpPr/>
          <p:nvPr/>
        </p:nvCxnSpPr>
        <p:spPr>
          <a:xfrm>
            <a:off x="2895600" y="692444"/>
            <a:ext cx="0" cy="298156"/>
          </a:xfrm>
          <a:prstGeom prst="line">
            <a:avLst/>
          </a:prstGeom>
          <a:ln w="57150">
            <a:solidFill>
              <a:srgbClr val="FF0000"/>
            </a:solidFill>
          </a:ln>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468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48" y="152400"/>
            <a:ext cx="3938752" cy="6674349"/>
          </a:xfrm>
          <a:prstGeom prst="rect">
            <a:avLst/>
          </a:prstGeom>
          <a:ln>
            <a:noFill/>
          </a:ln>
          <a:effectLst>
            <a:outerShdw blurRad="292100" dist="139700" dir="2700000" algn="tl" rotWithShape="0">
              <a:srgbClr val="333333">
                <a:alpha val="65000"/>
              </a:srgbClr>
            </a:outerShdw>
          </a:effec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531" y="1965298"/>
            <a:ext cx="4324954" cy="3343742"/>
          </a:xfrm>
          <a:prstGeom prst="rect">
            <a:avLst/>
          </a:prstGeom>
        </p:spPr>
      </p:pic>
      <p:sp>
        <p:nvSpPr>
          <p:cNvPr id="7" name="Rectangle 6"/>
          <p:cNvSpPr/>
          <p:nvPr/>
        </p:nvSpPr>
        <p:spPr>
          <a:xfrm>
            <a:off x="28903" y="4343400"/>
            <a:ext cx="3886200" cy="838199"/>
          </a:xfrm>
          <a:prstGeom prst="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3886200" y="4762500"/>
            <a:ext cx="587265" cy="0"/>
          </a:xfrm>
          <a:prstGeom prst="straightConnector1">
            <a:avLst/>
          </a:prstGeom>
          <a:ln w="38100">
            <a:solidFill>
              <a:srgbClr val="0000CC"/>
            </a:solidFill>
            <a:tailEnd type="arrow"/>
          </a:ln>
        </p:spPr>
        <p:style>
          <a:lnRef idx="3">
            <a:schemeClr val="accent2"/>
          </a:lnRef>
          <a:fillRef idx="0">
            <a:schemeClr val="accent2"/>
          </a:fillRef>
          <a:effectRef idx="2">
            <a:schemeClr val="accent2"/>
          </a:effectRef>
          <a:fontRef idx="minor">
            <a:schemeClr val="tx1"/>
          </a:fontRef>
        </p:style>
      </p:cxnSp>
      <p:sp>
        <p:nvSpPr>
          <p:cNvPr id="14" name="Rectangle 13"/>
          <p:cNvSpPr/>
          <p:nvPr/>
        </p:nvSpPr>
        <p:spPr>
          <a:xfrm>
            <a:off x="4603531" y="4343400"/>
            <a:ext cx="2406869" cy="981542"/>
          </a:xfrm>
          <a:prstGeom prst="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96200" y="1447800"/>
            <a:ext cx="12192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00" y="1274969"/>
            <a:ext cx="12192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71862" y="4267200"/>
            <a:ext cx="2667138"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03" y="5181599"/>
            <a:ext cx="2561897" cy="264721"/>
          </a:xfrm>
          <a:prstGeom prst="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9972" y="5174732"/>
            <a:ext cx="2540828" cy="6867"/>
          </a:xfrm>
          <a:prstGeom prst="line">
            <a:avLst/>
          </a:prstGeom>
          <a:ln w="76200">
            <a:solidFill>
              <a:schemeClr val="bg1"/>
            </a:solidFill>
          </a:ln>
          <a:effectLst/>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28903" y="4901165"/>
            <a:ext cx="0" cy="547135"/>
          </a:xfrm>
          <a:prstGeom prst="line">
            <a:avLst/>
          </a:prstGeom>
          <a:ln w="57150">
            <a:solidFill>
              <a:srgbClr val="0000CC"/>
            </a:solidFill>
          </a:ln>
          <a:effectLst/>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2590800" y="5174732"/>
            <a:ext cx="0" cy="139227"/>
          </a:xfrm>
          <a:prstGeom prst="line">
            <a:avLst/>
          </a:prstGeom>
          <a:ln w="57150">
            <a:solidFill>
              <a:srgbClr val="0000CC"/>
            </a:solidFill>
          </a:ln>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6304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48" y="152400"/>
            <a:ext cx="3938752" cy="6674349"/>
          </a:xfrm>
          <a:prstGeom prst="rect">
            <a:avLst/>
          </a:prstGeom>
          <a:ln>
            <a:noFill/>
          </a:ln>
          <a:effectLst>
            <a:outerShdw blurRad="292100" dist="139700" dir="2700000" algn="tl" rotWithShape="0">
              <a:srgbClr val="333333">
                <a:alpha val="65000"/>
              </a:srgbClr>
            </a:outerShdw>
          </a:effec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531" y="1905000"/>
            <a:ext cx="4324954" cy="3343742"/>
          </a:xfrm>
          <a:prstGeom prst="rect">
            <a:avLst/>
          </a:prstGeom>
        </p:spPr>
      </p:pic>
      <p:sp>
        <p:nvSpPr>
          <p:cNvPr id="8" name="Rectangle 7"/>
          <p:cNvSpPr/>
          <p:nvPr/>
        </p:nvSpPr>
        <p:spPr>
          <a:xfrm>
            <a:off x="28903" y="5410200"/>
            <a:ext cx="3886200" cy="13716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8534400" y="3733800"/>
            <a:ext cx="0" cy="2281472"/>
          </a:xfrm>
          <a:prstGeom prst="straightConnector1">
            <a:avLst/>
          </a:prstGeom>
          <a:ln w="38100">
            <a:solidFill>
              <a:srgbClr val="00B050"/>
            </a:solidFill>
            <a:tailEnd type="arrow"/>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4603531" y="6015271"/>
            <a:ext cx="3930869" cy="1"/>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sp>
        <p:nvSpPr>
          <p:cNvPr id="21" name="Rectangle 20"/>
          <p:cNvSpPr/>
          <p:nvPr/>
        </p:nvSpPr>
        <p:spPr>
          <a:xfrm>
            <a:off x="7620000" y="1905000"/>
            <a:ext cx="1308485" cy="16092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772400" y="1484243"/>
            <a:ext cx="12954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543800" y="1212355"/>
            <a:ext cx="1600200" cy="2364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458200" y="3770243"/>
            <a:ext cx="609600" cy="2364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03532" y="5248743"/>
            <a:ext cx="3927694" cy="1533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590800" y="5410200"/>
            <a:ext cx="1324303" cy="0"/>
          </a:xfrm>
          <a:prstGeom prst="line">
            <a:avLst/>
          </a:prstGeom>
          <a:ln w="57150">
            <a:solidFill>
              <a:schemeClr val="bg1"/>
            </a:solidFill>
          </a:ln>
          <a:effectLst/>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2590800" y="5181600"/>
            <a:ext cx="1324303" cy="0"/>
          </a:xfrm>
          <a:prstGeom prst="line">
            <a:avLst/>
          </a:prstGeom>
          <a:ln w="57150">
            <a:solidFill>
              <a:srgbClr val="00B050"/>
            </a:solidFill>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flipV="1">
            <a:off x="2590800" y="5181600"/>
            <a:ext cx="0" cy="228600"/>
          </a:xfrm>
          <a:prstGeom prst="line">
            <a:avLst/>
          </a:prstGeom>
          <a:ln w="57150">
            <a:solidFill>
              <a:srgbClr val="00B050"/>
            </a:solidFill>
          </a:ln>
        </p:spPr>
        <p:style>
          <a:lnRef idx="3">
            <a:schemeClr val="accent3"/>
          </a:lnRef>
          <a:fillRef idx="0">
            <a:schemeClr val="accent3"/>
          </a:fillRef>
          <a:effectRef idx="2">
            <a:schemeClr val="accent3"/>
          </a:effectRef>
          <a:fontRef idx="minor">
            <a:schemeClr val="tx1"/>
          </a:fontRef>
        </p:style>
      </p:cxnSp>
      <p:cxnSp>
        <p:nvCxnSpPr>
          <p:cNvPr id="27" name="Straight Connector 26"/>
          <p:cNvCxnSpPr/>
          <p:nvPr/>
        </p:nvCxnSpPr>
        <p:spPr>
          <a:xfrm flipV="1">
            <a:off x="3915103" y="5181600"/>
            <a:ext cx="0" cy="1600201"/>
          </a:xfrm>
          <a:prstGeom prst="line">
            <a:avLst/>
          </a:prstGeom>
          <a:ln w="57150">
            <a:solidFill>
              <a:srgbClr val="00B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6304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990600"/>
            <a:ext cx="6858000" cy="5302110"/>
          </a:xfrm>
          <a:prstGeom prst="rect">
            <a:avLst/>
          </a:prstGeom>
        </p:spPr>
      </p:pic>
    </p:spTree>
    <p:extLst>
      <p:ext uri="{BB962C8B-B14F-4D97-AF65-F5344CB8AC3E}">
        <p14:creationId xmlns:p14="http://schemas.microsoft.com/office/powerpoint/2010/main" val="1658407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725ED9-2FDA-47A1-93AD-1977F5CA94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590800"/>
            <a:ext cx="285929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p:cNvSpPr/>
          <p:nvPr/>
        </p:nvSpPr>
        <p:spPr>
          <a:xfrm>
            <a:off x="2859294" y="2133600"/>
            <a:ext cx="6132306" cy="2057400"/>
          </a:xfrm>
          <a:prstGeom prst="wedgeEllipseCallout">
            <a:avLst>
              <a:gd name="adj1" fmla="val -64617"/>
              <a:gd name="adj2" fmla="val 4001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I follow that </a:t>
            </a:r>
            <a:r>
              <a:rPr lang="en-US" sz="2400" b="1" i="1" dirty="0" smtClean="0"/>
              <a:t>same process </a:t>
            </a:r>
            <a:r>
              <a:rPr lang="en-US" sz="2400" dirty="0" smtClean="0"/>
              <a:t>with the other three sections of that chapter: </a:t>
            </a:r>
            <a:r>
              <a:rPr lang="en-US" sz="2400" i="1" dirty="0"/>
              <a:t>i</a:t>
            </a:r>
            <a:r>
              <a:rPr lang="en-US" sz="2400" i="1" dirty="0" smtClean="0"/>
              <a:t>ntuition</a:t>
            </a:r>
            <a:r>
              <a:rPr lang="en-US" sz="2400" dirty="0" smtClean="0"/>
              <a:t>, </a:t>
            </a:r>
            <a:r>
              <a:rPr lang="en-US" sz="2400" i="1" dirty="0"/>
              <a:t>r</a:t>
            </a:r>
            <a:r>
              <a:rPr lang="en-US" sz="2400" i="1" dirty="0" smtClean="0"/>
              <a:t>eason</a:t>
            </a:r>
            <a:r>
              <a:rPr lang="en-US" sz="2400" dirty="0" smtClean="0"/>
              <a:t> and </a:t>
            </a:r>
            <a:r>
              <a:rPr lang="en-US" sz="2400" i="1" dirty="0"/>
              <a:t>s</a:t>
            </a:r>
            <a:r>
              <a:rPr lang="en-US" sz="2400" i="1" dirty="0" smtClean="0"/>
              <a:t>ensory data</a:t>
            </a:r>
            <a:r>
              <a:rPr lang="en-US" sz="2400" dirty="0"/>
              <a:t>,</a:t>
            </a:r>
            <a:endParaRPr lang="en-US" sz="2400" b="1" i="1" dirty="0"/>
          </a:p>
        </p:txBody>
      </p:sp>
      <p:sp>
        <p:nvSpPr>
          <p:cNvPr id="6" name="Oval Callout 5"/>
          <p:cNvSpPr/>
          <p:nvPr/>
        </p:nvSpPr>
        <p:spPr>
          <a:xfrm>
            <a:off x="2839538" y="2133600"/>
            <a:ext cx="6132306" cy="2057400"/>
          </a:xfrm>
          <a:prstGeom prst="wedgeEllipseCallout">
            <a:avLst>
              <a:gd name="adj1" fmla="val -64617"/>
              <a:gd name="adj2" fmla="val 4001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 . . and come up with a </a:t>
            </a:r>
            <a:r>
              <a:rPr lang="en-US" sz="2400" b="1" i="1" dirty="0" smtClean="0"/>
              <a:t>semantic web </a:t>
            </a:r>
            <a:r>
              <a:rPr lang="en-US" sz="2400" dirty="0" smtClean="0"/>
              <a:t>for the entire chapter:</a:t>
            </a:r>
            <a:endParaRPr lang="en-US" sz="2400" dirty="0"/>
          </a:p>
        </p:txBody>
      </p:sp>
    </p:spTree>
    <p:extLst>
      <p:ext uri="{BB962C8B-B14F-4D97-AF65-F5344CB8AC3E}">
        <p14:creationId xmlns:p14="http://schemas.microsoft.com/office/powerpoint/2010/main" val="206576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77173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152400"/>
            <a:ext cx="4114800" cy="3048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DA725ED9-2FDA-47A1-93AD-1977F5CA94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67400"/>
            <a:ext cx="1429647"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p:cNvSpPr/>
          <p:nvPr/>
        </p:nvSpPr>
        <p:spPr>
          <a:xfrm>
            <a:off x="1810647" y="5638800"/>
            <a:ext cx="2304153" cy="1028700"/>
          </a:xfrm>
          <a:prstGeom prst="wedgeEllipseCallout">
            <a:avLst>
              <a:gd name="adj1" fmla="val -70333"/>
              <a:gd name="adj2" fmla="val 302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rgbClr val="FF0000"/>
                </a:solidFill>
              </a:rPr>
              <a:t>This is the one we did together.</a:t>
            </a:r>
            <a:endParaRPr lang="en-US" sz="2000" b="1" i="1" dirty="0">
              <a:solidFill>
                <a:srgbClr val="FF0000"/>
              </a:solidFill>
            </a:endParaRPr>
          </a:p>
        </p:txBody>
      </p:sp>
    </p:spTree>
    <p:extLst>
      <p:ext uri="{BB962C8B-B14F-4D97-AF65-F5344CB8AC3E}">
        <p14:creationId xmlns:p14="http://schemas.microsoft.com/office/powerpoint/2010/main" val="328602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 ThSh Create a Concept Map.pdf - Adobe Reader"/>
          <p:cNvPicPr>
            <a:picLocks noChangeAspect="1"/>
          </p:cNvPicPr>
          <p:nvPr/>
        </p:nvPicPr>
        <p:blipFill rotWithShape="1">
          <a:blip r:embed="rId3">
            <a:extLst>
              <a:ext uri="{28A0092B-C50C-407E-A947-70E740481C1C}">
                <a14:useLocalDpi xmlns:a14="http://schemas.microsoft.com/office/drawing/2010/main" val="0"/>
              </a:ext>
            </a:extLst>
          </a:blip>
          <a:srcRect l="6471" t="12303" r="19412"/>
          <a:stretch/>
        </p:blipFill>
        <p:spPr>
          <a:xfrm>
            <a:off x="318247" y="620889"/>
            <a:ext cx="9091620" cy="5791201"/>
          </a:xfrm>
          <a:prstGeom prst="rect">
            <a:avLst/>
          </a:prstGeom>
        </p:spPr>
      </p:pic>
      <p:pic>
        <p:nvPicPr>
          <p:cNvPr id="11" name="Picture 2" descr="DA725ED9-2FDA-47A1-93AD-1977F5CA94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276" y="4202206"/>
            <a:ext cx="1836302"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96857" y="1410128"/>
            <a:ext cx="8534400" cy="23952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Callout 14"/>
          <p:cNvSpPr/>
          <p:nvPr/>
        </p:nvSpPr>
        <p:spPr>
          <a:xfrm>
            <a:off x="2610828" y="4281352"/>
            <a:ext cx="2304153" cy="1028700"/>
          </a:xfrm>
          <a:prstGeom prst="wedgeEllipseCallout">
            <a:avLst>
              <a:gd name="adj1" fmla="val -70333"/>
              <a:gd name="adj2" fmla="val 302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tx1"/>
                </a:solidFill>
              </a:rPr>
              <a:t>I </a:t>
            </a:r>
            <a:r>
              <a:rPr lang="en-US" sz="2000" dirty="0">
                <a:solidFill>
                  <a:schemeClr val="tx1"/>
                </a:solidFill>
              </a:rPr>
              <a:t>r</a:t>
            </a:r>
            <a:r>
              <a:rPr lang="en-US" sz="2000" dirty="0" smtClean="0">
                <a:solidFill>
                  <a:schemeClr val="tx1"/>
                </a:solidFill>
              </a:rPr>
              <a:t>ead </a:t>
            </a:r>
            <a:r>
              <a:rPr lang="en-US" sz="2000" b="1" i="1" dirty="0" smtClean="0">
                <a:solidFill>
                  <a:schemeClr val="tx1"/>
                </a:solidFill>
              </a:rPr>
              <a:t>Step 4</a:t>
            </a:r>
            <a:endParaRPr lang="en-US" sz="2000" b="1" i="1" dirty="0">
              <a:solidFill>
                <a:schemeClr val="tx1"/>
              </a:solidFill>
            </a:endParaRPr>
          </a:p>
        </p:txBody>
      </p:sp>
      <p:sp>
        <p:nvSpPr>
          <p:cNvPr id="16" name="Oval Callout 15"/>
          <p:cNvSpPr/>
          <p:nvPr/>
        </p:nvSpPr>
        <p:spPr>
          <a:xfrm>
            <a:off x="2705100" y="3124200"/>
            <a:ext cx="5562600" cy="3086485"/>
          </a:xfrm>
          <a:prstGeom prst="wedgeEllipseCallout">
            <a:avLst>
              <a:gd name="adj1" fmla="val -61516"/>
              <a:gd name="adj2" fmla="val 15656"/>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US" sz="2000" dirty="0" smtClean="0">
                <a:solidFill>
                  <a:schemeClr val="tx1"/>
                </a:solidFill>
              </a:rPr>
              <a:t>Finally, I have it like I want it.  Do I have all the key elements?  I have the </a:t>
            </a:r>
            <a:r>
              <a:rPr lang="en-US" sz="2000" u="sng" dirty="0" smtClean="0">
                <a:solidFill>
                  <a:schemeClr val="tx1"/>
                </a:solidFill>
              </a:rPr>
              <a:t>main points</a:t>
            </a:r>
            <a:r>
              <a:rPr lang="en-US" sz="2000" dirty="0" smtClean="0">
                <a:solidFill>
                  <a:schemeClr val="tx1"/>
                </a:solidFill>
              </a:rPr>
              <a:t>, have made </a:t>
            </a:r>
            <a:r>
              <a:rPr lang="en-US" sz="2000" u="sng" dirty="0" smtClean="0">
                <a:solidFill>
                  <a:schemeClr val="tx1"/>
                </a:solidFill>
              </a:rPr>
              <a:t>connections</a:t>
            </a:r>
            <a:r>
              <a:rPr lang="en-US" sz="2000" dirty="0" smtClean="0">
                <a:solidFill>
                  <a:schemeClr val="tx1"/>
                </a:solidFill>
              </a:rPr>
              <a:t>, have put it onto </a:t>
            </a:r>
            <a:r>
              <a:rPr lang="en-US" sz="2000" u="sng" dirty="0" smtClean="0">
                <a:solidFill>
                  <a:schemeClr val="tx1"/>
                </a:solidFill>
              </a:rPr>
              <a:t>one  page</a:t>
            </a:r>
            <a:r>
              <a:rPr lang="en-US" sz="2000" dirty="0" smtClean="0">
                <a:solidFill>
                  <a:schemeClr val="tx1"/>
                </a:solidFill>
              </a:rPr>
              <a:t>, and have </a:t>
            </a:r>
            <a:r>
              <a:rPr lang="en-US" sz="2000" u="sng" dirty="0" smtClean="0">
                <a:solidFill>
                  <a:schemeClr val="tx1"/>
                </a:solidFill>
              </a:rPr>
              <a:t>organized it visually</a:t>
            </a:r>
            <a:r>
              <a:rPr lang="en-US" sz="2000" dirty="0">
                <a:solidFill>
                  <a:schemeClr val="tx1"/>
                </a:solidFill>
              </a:rPr>
              <a:t>.</a:t>
            </a:r>
            <a:endParaRPr lang="en-US" sz="2000" dirty="0" smtClean="0">
              <a:solidFill>
                <a:schemeClr val="tx1"/>
              </a:solidFill>
            </a:endParaRPr>
          </a:p>
          <a:p>
            <a:pPr>
              <a:defRPr/>
            </a:pPr>
            <a:endParaRPr lang="en-US" sz="1000" dirty="0">
              <a:solidFill>
                <a:schemeClr val="tx1"/>
              </a:solidFill>
            </a:endParaRPr>
          </a:p>
          <a:p>
            <a:pPr algn="ctr">
              <a:defRPr/>
            </a:pPr>
            <a:r>
              <a:rPr lang="en-US" sz="2000" dirty="0" smtClean="0">
                <a:solidFill>
                  <a:schemeClr val="tx1"/>
                </a:solidFill>
              </a:rPr>
              <a:t>I check the boxes and answer the question.</a:t>
            </a:r>
            <a:endParaRPr lang="en-US" sz="2000" dirty="0">
              <a:solidFill>
                <a:schemeClr val="tx1"/>
              </a:solidFill>
            </a:endParaRPr>
          </a:p>
        </p:txBody>
      </p:sp>
      <p:sp>
        <p:nvSpPr>
          <p:cNvPr id="17" name="Oval Callout 16"/>
          <p:cNvSpPr/>
          <p:nvPr/>
        </p:nvSpPr>
        <p:spPr>
          <a:xfrm>
            <a:off x="2280000" y="3030548"/>
            <a:ext cx="4756956" cy="3356162"/>
          </a:xfrm>
          <a:prstGeom prst="wedgeEllipseCallout">
            <a:avLst>
              <a:gd name="adj1" fmla="val -58507"/>
              <a:gd name="adj2" fmla="val 904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US" sz="2000" dirty="0" smtClean="0">
                <a:solidFill>
                  <a:schemeClr val="tx1"/>
                </a:solidFill>
              </a:rPr>
              <a:t>I thought I knew the material well, but I realize I am learning the material even better as I try to organize the concepts.  </a:t>
            </a:r>
            <a:r>
              <a:rPr lang="en-US" sz="2000" i="1" dirty="0" smtClean="0">
                <a:solidFill>
                  <a:schemeClr val="tx1"/>
                </a:solidFill>
              </a:rPr>
              <a:t>Creating a Concept Map </a:t>
            </a:r>
            <a:r>
              <a:rPr lang="en-US" sz="2000" dirty="0" smtClean="0">
                <a:solidFill>
                  <a:schemeClr val="tx1"/>
                </a:solidFill>
              </a:rPr>
              <a:t>is not just a review strategy; it is also a learning strategy.</a:t>
            </a:r>
            <a:endParaRPr lang="en-US" sz="2000" b="1" i="1" dirty="0">
              <a:solidFill>
                <a:schemeClr val="tx1"/>
              </a:solidFill>
            </a:endParaRPr>
          </a:p>
        </p:txBody>
      </p:sp>
      <p:sp>
        <p:nvSpPr>
          <p:cNvPr id="18" name="TextBox 17"/>
          <p:cNvSpPr txBox="1"/>
          <p:nvPr/>
        </p:nvSpPr>
        <p:spPr>
          <a:xfrm>
            <a:off x="8480612" y="2176790"/>
            <a:ext cx="304800" cy="261610"/>
          </a:xfrm>
          <a:prstGeom prst="rect">
            <a:avLst/>
          </a:prstGeom>
          <a:noFill/>
        </p:spPr>
        <p:txBody>
          <a:bodyPr wrap="square" rtlCol="0">
            <a:spAutoFit/>
          </a:bodyPr>
          <a:lstStyle/>
          <a:p>
            <a:r>
              <a:rPr lang="en-US" sz="1100" b="1" dirty="0" smtClean="0">
                <a:solidFill>
                  <a:srgbClr val="C00000"/>
                </a:solidFill>
                <a:sym typeface="Symbol"/>
              </a:rPr>
              <a:t></a:t>
            </a:r>
            <a:endParaRPr lang="en-US" sz="1100" b="1" dirty="0">
              <a:solidFill>
                <a:srgbClr val="C00000"/>
              </a:solidFill>
            </a:endParaRPr>
          </a:p>
        </p:txBody>
      </p:sp>
      <p:sp>
        <p:nvSpPr>
          <p:cNvPr id="19" name="TextBox 18"/>
          <p:cNvSpPr txBox="1"/>
          <p:nvPr/>
        </p:nvSpPr>
        <p:spPr>
          <a:xfrm>
            <a:off x="8489576" y="2395101"/>
            <a:ext cx="425824" cy="261610"/>
          </a:xfrm>
          <a:prstGeom prst="rect">
            <a:avLst/>
          </a:prstGeom>
          <a:noFill/>
        </p:spPr>
        <p:txBody>
          <a:bodyPr wrap="square" rtlCol="0">
            <a:spAutoFit/>
          </a:bodyPr>
          <a:lstStyle/>
          <a:p>
            <a:r>
              <a:rPr lang="en-US" sz="1100" b="1" dirty="0" smtClean="0">
                <a:solidFill>
                  <a:srgbClr val="C00000"/>
                </a:solidFill>
                <a:sym typeface="Symbol"/>
              </a:rPr>
              <a:t></a:t>
            </a:r>
            <a:endParaRPr lang="en-US" sz="1100" b="1" dirty="0">
              <a:solidFill>
                <a:srgbClr val="C00000"/>
              </a:solidFill>
            </a:endParaRPr>
          </a:p>
        </p:txBody>
      </p:sp>
      <p:sp>
        <p:nvSpPr>
          <p:cNvPr id="20" name="TextBox 19"/>
          <p:cNvSpPr txBox="1"/>
          <p:nvPr/>
        </p:nvSpPr>
        <p:spPr>
          <a:xfrm>
            <a:off x="8489576" y="2595461"/>
            <a:ext cx="304800" cy="261610"/>
          </a:xfrm>
          <a:prstGeom prst="rect">
            <a:avLst/>
          </a:prstGeom>
          <a:noFill/>
        </p:spPr>
        <p:txBody>
          <a:bodyPr wrap="square" rtlCol="0">
            <a:spAutoFit/>
          </a:bodyPr>
          <a:lstStyle/>
          <a:p>
            <a:r>
              <a:rPr lang="en-US" sz="1100" b="1" dirty="0" smtClean="0">
                <a:solidFill>
                  <a:srgbClr val="C00000"/>
                </a:solidFill>
                <a:sym typeface="Symbol"/>
              </a:rPr>
              <a:t></a:t>
            </a:r>
            <a:endParaRPr lang="en-US" sz="1100" b="1" dirty="0">
              <a:solidFill>
                <a:srgbClr val="C00000"/>
              </a:solidFill>
            </a:endParaRPr>
          </a:p>
        </p:txBody>
      </p:sp>
      <p:sp>
        <p:nvSpPr>
          <p:cNvPr id="22" name="TextBox 21"/>
          <p:cNvSpPr txBox="1"/>
          <p:nvPr/>
        </p:nvSpPr>
        <p:spPr>
          <a:xfrm>
            <a:off x="8480612" y="3030548"/>
            <a:ext cx="304800" cy="261610"/>
          </a:xfrm>
          <a:prstGeom prst="rect">
            <a:avLst/>
          </a:prstGeom>
          <a:noFill/>
        </p:spPr>
        <p:txBody>
          <a:bodyPr wrap="square" rtlCol="0">
            <a:spAutoFit/>
          </a:bodyPr>
          <a:lstStyle/>
          <a:p>
            <a:r>
              <a:rPr lang="en-US" sz="1100" b="1" dirty="0" smtClean="0">
                <a:solidFill>
                  <a:srgbClr val="C00000"/>
                </a:solidFill>
                <a:sym typeface="Symbol"/>
              </a:rPr>
              <a:t></a:t>
            </a:r>
            <a:endParaRPr lang="en-US" sz="1100" b="1" dirty="0">
              <a:solidFill>
                <a:srgbClr val="C00000"/>
              </a:solidFill>
            </a:endParaRPr>
          </a:p>
        </p:txBody>
      </p:sp>
      <p:sp>
        <p:nvSpPr>
          <p:cNvPr id="23" name="TextBox 22"/>
          <p:cNvSpPr txBox="1"/>
          <p:nvPr/>
        </p:nvSpPr>
        <p:spPr>
          <a:xfrm>
            <a:off x="6019800" y="3505200"/>
            <a:ext cx="1981200" cy="261610"/>
          </a:xfrm>
          <a:prstGeom prst="rect">
            <a:avLst/>
          </a:prstGeom>
          <a:noFill/>
        </p:spPr>
        <p:txBody>
          <a:bodyPr wrap="square" rtlCol="0">
            <a:spAutoFit/>
          </a:bodyPr>
          <a:lstStyle/>
          <a:p>
            <a:r>
              <a:rPr lang="en-US" sz="1100" b="1" dirty="0" smtClean="0">
                <a:solidFill>
                  <a:srgbClr val="C00000"/>
                </a:solidFill>
                <a:sym typeface="Symbol"/>
              </a:rPr>
              <a:t>25 minutes – but worth it!</a:t>
            </a:r>
            <a:endParaRPr lang="en-US" sz="1100" b="1" dirty="0">
              <a:solidFill>
                <a:srgbClr val="C00000"/>
              </a:solidFill>
            </a:endParaRPr>
          </a:p>
        </p:txBody>
      </p:sp>
      <p:sp>
        <p:nvSpPr>
          <p:cNvPr id="24" name="Oval Callout 23"/>
          <p:cNvSpPr/>
          <p:nvPr/>
        </p:nvSpPr>
        <p:spPr>
          <a:xfrm>
            <a:off x="2551635" y="4154021"/>
            <a:ext cx="4067624" cy="2153770"/>
          </a:xfrm>
          <a:prstGeom prst="wedgeEllipseCallout">
            <a:avLst>
              <a:gd name="adj1" fmla="val -73228"/>
              <a:gd name="adj2" fmla="val -722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tx1"/>
                </a:solidFill>
              </a:rPr>
              <a:t>A semantic web is fairly basic but still requires thought to figure </a:t>
            </a:r>
            <a:r>
              <a:rPr lang="en-US" sz="2000" dirty="0">
                <a:solidFill>
                  <a:schemeClr val="tx1"/>
                </a:solidFill>
              </a:rPr>
              <a:t>out how I want to organize it. </a:t>
            </a:r>
          </a:p>
        </p:txBody>
      </p:sp>
      <p:sp>
        <p:nvSpPr>
          <p:cNvPr id="31" name="Oval Callout 30"/>
          <p:cNvSpPr/>
          <p:nvPr/>
        </p:nvSpPr>
        <p:spPr>
          <a:xfrm>
            <a:off x="2876423" y="2559411"/>
            <a:ext cx="6553200" cy="4216061"/>
          </a:xfrm>
          <a:prstGeom prst="wedgeEllipseCallout">
            <a:avLst>
              <a:gd name="adj1" fmla="val -67630"/>
              <a:gd name="adj2" fmla="val 996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solidFill>
                  <a:schemeClr val="tx1"/>
                </a:solidFill>
              </a:rPr>
              <a:t>I fiddle with different arrangements usually in one of three ways</a:t>
            </a:r>
            <a:r>
              <a:rPr lang="en-US" sz="2000" dirty="0" smtClean="0">
                <a:solidFill>
                  <a:schemeClr val="tx1"/>
                </a:solidFill>
              </a:rPr>
              <a:t>:</a:t>
            </a:r>
          </a:p>
          <a:p>
            <a:pPr marL="285750" indent="-285750">
              <a:buFont typeface="Arial" panose="020B0604020202020204" pitchFamily="34" charset="0"/>
              <a:buChar char="•"/>
            </a:pPr>
            <a:r>
              <a:rPr lang="en-US" dirty="0"/>
              <a:t>Paper and pencil </a:t>
            </a:r>
            <a:r>
              <a:rPr lang="en-US" sz="1100" dirty="0"/>
              <a:t>–easiest but </a:t>
            </a:r>
            <a:r>
              <a:rPr lang="en-US" sz="1100" dirty="0" smtClean="0"/>
              <a:t>messy, for me lots of erasing.</a:t>
            </a:r>
          </a:p>
          <a:p>
            <a:pPr marL="285750" indent="-285750">
              <a:buFont typeface="Arial" panose="020B0604020202020204" pitchFamily="34" charset="0"/>
              <a:buChar char="•"/>
            </a:pPr>
            <a:r>
              <a:rPr lang="en-US" dirty="0" smtClean="0"/>
              <a:t>Small </a:t>
            </a:r>
            <a:r>
              <a:rPr lang="en-US" dirty="0"/>
              <a:t>sticky tabs with a concept on each </a:t>
            </a:r>
            <a:r>
              <a:rPr lang="en-US" sz="1100" dirty="0"/>
              <a:t>–easy to move ideas </a:t>
            </a:r>
            <a:r>
              <a:rPr lang="en-US" sz="1100" dirty="0" smtClean="0"/>
              <a:t>around.</a:t>
            </a:r>
            <a:endParaRPr lang="en-US" sz="1100" dirty="0" smtClean="0"/>
          </a:p>
          <a:p>
            <a:pPr marL="285750" indent="-285750">
              <a:buFont typeface="Arial" panose="020B0604020202020204" pitchFamily="34" charset="0"/>
              <a:buChar char="•"/>
            </a:pPr>
            <a:r>
              <a:rPr lang="en-US" dirty="0" smtClean="0">
                <a:solidFill>
                  <a:schemeClr val="tx1"/>
                </a:solidFill>
              </a:rPr>
              <a:t>A </a:t>
            </a:r>
            <a:r>
              <a:rPr lang="en-US" dirty="0">
                <a:solidFill>
                  <a:schemeClr val="tx1"/>
                </a:solidFill>
              </a:rPr>
              <a:t>software </a:t>
            </a:r>
            <a:r>
              <a:rPr lang="en-US" dirty="0" smtClean="0">
                <a:solidFill>
                  <a:schemeClr val="tx1"/>
                </a:solidFill>
              </a:rPr>
              <a:t>program: </a:t>
            </a:r>
            <a:r>
              <a:rPr lang="en-US" i="1" dirty="0" smtClean="0">
                <a:solidFill>
                  <a:schemeClr val="tx1"/>
                </a:solidFill>
              </a:rPr>
              <a:t>Inspiration </a:t>
            </a:r>
            <a:r>
              <a:rPr lang="en-US" dirty="0" smtClean="0">
                <a:solidFill>
                  <a:schemeClr val="tx1"/>
                </a:solidFill>
              </a:rPr>
              <a:t>or other similar program </a:t>
            </a:r>
            <a:r>
              <a:rPr lang="en-US" sz="1100" dirty="0" smtClean="0">
                <a:solidFill>
                  <a:schemeClr val="tx1"/>
                </a:solidFill>
              </a:rPr>
              <a:t>–fun </a:t>
            </a:r>
            <a:r>
              <a:rPr lang="en-US" sz="1100" dirty="0">
                <a:solidFill>
                  <a:schemeClr val="tx1"/>
                </a:solidFill>
              </a:rPr>
              <a:t>to use, easy to move concepts, can be saved </a:t>
            </a:r>
            <a:r>
              <a:rPr lang="en-US" sz="1100" dirty="0" smtClean="0">
                <a:solidFill>
                  <a:schemeClr val="tx1"/>
                </a:solidFill>
              </a:rPr>
              <a:t>electronically, finished product looks </a:t>
            </a:r>
            <a:r>
              <a:rPr lang="en-US" sz="1100" dirty="0">
                <a:solidFill>
                  <a:schemeClr val="tx1"/>
                </a:solidFill>
              </a:rPr>
              <a:t>good, </a:t>
            </a:r>
            <a:r>
              <a:rPr lang="en-US" sz="1100" dirty="0" smtClean="0">
                <a:solidFill>
                  <a:schemeClr val="tx1"/>
                </a:solidFill>
              </a:rPr>
              <a:t>but I </a:t>
            </a:r>
            <a:r>
              <a:rPr lang="en-US" sz="1100" dirty="0">
                <a:solidFill>
                  <a:schemeClr val="tx1"/>
                </a:solidFill>
              </a:rPr>
              <a:t>can’t be as creative, must use their designs</a:t>
            </a:r>
            <a:r>
              <a:rPr lang="en-US" sz="1100" dirty="0" smtClean="0">
                <a:solidFill>
                  <a:schemeClr val="tx1"/>
                </a:solidFill>
              </a:rPr>
              <a:t>.</a:t>
            </a:r>
            <a:endParaRPr lang="en-US" sz="2000" dirty="0">
              <a:solidFill>
                <a:schemeClr val="tx1"/>
              </a:solidFill>
            </a:endParaRPr>
          </a:p>
        </p:txBody>
      </p:sp>
      <p:sp>
        <p:nvSpPr>
          <p:cNvPr id="32" name="Oval Callout 31"/>
          <p:cNvSpPr/>
          <p:nvPr/>
        </p:nvSpPr>
        <p:spPr>
          <a:xfrm>
            <a:off x="2632841" y="3636005"/>
            <a:ext cx="4902073" cy="2367562"/>
          </a:xfrm>
          <a:prstGeom prst="wedgeEllipseCallout">
            <a:avLst>
              <a:gd name="adj1" fmla="val -68516"/>
              <a:gd name="adj2" fmla="val 1133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tx1"/>
                </a:solidFill>
              </a:rPr>
              <a:t>Another tip:</a:t>
            </a:r>
          </a:p>
          <a:p>
            <a:r>
              <a:rPr lang="en-US" dirty="0" smtClean="0"/>
              <a:t>Use your Download Patterns (mini-Concept Maps made along the way) to help you decide what to put onto your one page Concept Map of the entire chapter. </a:t>
            </a:r>
            <a:r>
              <a:rPr lang="en-US" sz="11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408612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p:bldP spid="19" grpId="0"/>
      <p:bldP spid="20" grpId="0"/>
      <p:bldP spid="22" grpId="0"/>
      <p:bldP spid="23" grpId="0"/>
      <p:bldP spid="24" grpId="0" animBg="1"/>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 ThSh Create a Concept Map.pdf - Adobe Reader"/>
          <p:cNvPicPr>
            <a:picLocks noChangeAspect="1"/>
          </p:cNvPicPr>
          <p:nvPr/>
        </p:nvPicPr>
        <p:blipFill rotWithShape="1">
          <a:blip r:embed="rId3">
            <a:extLst>
              <a:ext uri="{28A0092B-C50C-407E-A947-70E740481C1C}">
                <a14:useLocalDpi xmlns:a14="http://schemas.microsoft.com/office/drawing/2010/main" val="0"/>
              </a:ext>
            </a:extLst>
          </a:blip>
          <a:srcRect l="5833" t="12302" r="19412"/>
          <a:stretch/>
        </p:blipFill>
        <p:spPr>
          <a:xfrm>
            <a:off x="-1" y="152400"/>
            <a:ext cx="9144001" cy="5774915"/>
          </a:xfrm>
          <a:prstGeom prst="rect">
            <a:avLst/>
          </a:prstGeom>
        </p:spPr>
      </p:pic>
      <p:pic>
        <p:nvPicPr>
          <p:cNvPr id="8" name="Picture 2" descr="DA725ED9-2FDA-47A1-93AD-1977F5CA94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824" y="1402976"/>
            <a:ext cx="1686424" cy="126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Callout 13"/>
          <p:cNvSpPr/>
          <p:nvPr/>
        </p:nvSpPr>
        <p:spPr>
          <a:xfrm>
            <a:off x="2696022" y="1062038"/>
            <a:ext cx="3751953" cy="1604962"/>
          </a:xfrm>
          <a:prstGeom prst="wedgeEllipseCallout">
            <a:avLst>
              <a:gd name="adj1" fmla="val -67108"/>
              <a:gd name="adj2" fmla="val 2307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tx1"/>
                </a:solidFill>
              </a:rPr>
              <a:t>I now read </a:t>
            </a:r>
            <a:r>
              <a:rPr lang="en-US" sz="2000" b="1" i="1" dirty="0" smtClean="0">
                <a:solidFill>
                  <a:schemeClr val="tx1"/>
                </a:solidFill>
              </a:rPr>
              <a:t>Step 5</a:t>
            </a:r>
            <a:r>
              <a:rPr lang="en-US" sz="2000" dirty="0" smtClean="0">
                <a:solidFill>
                  <a:schemeClr val="tx1"/>
                </a:solidFill>
              </a:rPr>
              <a:t>.</a:t>
            </a:r>
            <a:endParaRPr lang="en-US" sz="2000" b="1" i="1" dirty="0">
              <a:solidFill>
                <a:schemeClr val="tx1"/>
              </a:solidFill>
            </a:endParaRPr>
          </a:p>
        </p:txBody>
      </p:sp>
      <p:sp>
        <p:nvSpPr>
          <p:cNvPr id="15" name="Rectangle 14"/>
          <p:cNvSpPr/>
          <p:nvPr/>
        </p:nvSpPr>
        <p:spPr>
          <a:xfrm>
            <a:off x="381000" y="3334870"/>
            <a:ext cx="8458200" cy="12371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2476500" y="301012"/>
            <a:ext cx="4267200" cy="3127014"/>
          </a:xfrm>
          <a:prstGeom prst="wedgeEllipseCallout">
            <a:avLst>
              <a:gd name="adj1" fmla="val -62315"/>
              <a:gd name="adj2" fmla="val 1435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tx1"/>
                </a:solidFill>
              </a:rPr>
              <a:t>Okay, my </a:t>
            </a:r>
          </a:p>
          <a:p>
            <a:pPr algn="ctr"/>
            <a:r>
              <a:rPr lang="en-US" sz="2000" b="1" i="1" dirty="0" smtClean="0">
                <a:solidFill>
                  <a:schemeClr val="tx1"/>
                </a:solidFill>
              </a:rPr>
              <a:t>Concept Map</a:t>
            </a:r>
            <a:r>
              <a:rPr lang="en-US" sz="2000" dirty="0" smtClean="0">
                <a:solidFill>
                  <a:schemeClr val="tx1"/>
                </a:solidFill>
              </a:rPr>
              <a:t> has the author’s information that will trigger my memory.</a:t>
            </a:r>
          </a:p>
          <a:p>
            <a:pPr algn="ctr"/>
            <a:endParaRPr lang="en-US" sz="2000" dirty="0">
              <a:solidFill>
                <a:schemeClr val="tx1"/>
              </a:solidFill>
            </a:endParaRPr>
          </a:p>
          <a:p>
            <a:pPr algn="ctr"/>
            <a:r>
              <a:rPr lang="en-US" sz="2000" dirty="0" smtClean="0">
                <a:solidFill>
                  <a:schemeClr val="tx1"/>
                </a:solidFill>
              </a:rPr>
              <a:t>Now, I will add </a:t>
            </a:r>
            <a:r>
              <a:rPr lang="en-US" sz="2000" u="sng" dirty="0" smtClean="0">
                <a:solidFill>
                  <a:schemeClr val="tx1"/>
                </a:solidFill>
              </a:rPr>
              <a:t>myself</a:t>
            </a:r>
            <a:r>
              <a:rPr lang="en-US" sz="2000" dirty="0" smtClean="0">
                <a:solidFill>
                  <a:schemeClr val="tx1"/>
                </a:solidFill>
              </a:rPr>
              <a:t> to the map for deeper learning and stronger memory. </a:t>
            </a:r>
            <a:endParaRPr lang="en-US" sz="2000" b="1" i="1" dirty="0">
              <a:solidFill>
                <a:schemeClr val="tx1"/>
              </a:solidFill>
            </a:endParaRPr>
          </a:p>
        </p:txBody>
      </p:sp>
      <p:pic>
        <p:nvPicPr>
          <p:cNvPr id="3" name="Picture 2" descr="19 ThSh Create a Concept Map 2.pdf - Adobe Reader"/>
          <p:cNvPicPr>
            <a:picLocks noChangeAspect="1"/>
          </p:cNvPicPr>
          <p:nvPr/>
        </p:nvPicPr>
        <p:blipFill rotWithShape="1">
          <a:blip r:embed="rId5">
            <a:extLst>
              <a:ext uri="{28A0092B-C50C-407E-A947-70E740481C1C}">
                <a14:useLocalDpi xmlns:a14="http://schemas.microsoft.com/office/drawing/2010/main" val="0"/>
              </a:ext>
            </a:extLst>
          </a:blip>
          <a:srcRect l="8551" t="54478" r="9300" b="21722"/>
          <a:stretch/>
        </p:blipFill>
        <p:spPr>
          <a:xfrm>
            <a:off x="228600" y="4629318"/>
            <a:ext cx="8305800" cy="1238082"/>
          </a:xfrm>
          <a:prstGeom prst="rect">
            <a:avLst/>
          </a:prstGeom>
        </p:spPr>
      </p:pic>
    </p:spTree>
    <p:extLst>
      <p:ext uri="{BB962C8B-B14F-4D97-AF65-F5344CB8AC3E}">
        <p14:creationId xmlns:p14="http://schemas.microsoft.com/office/powerpoint/2010/main" val="47975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725ED9-2FDA-47A1-93AD-1977F5CA9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90800"/>
            <a:ext cx="285929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Callout 3"/>
          <p:cNvSpPr/>
          <p:nvPr/>
        </p:nvSpPr>
        <p:spPr>
          <a:xfrm>
            <a:off x="2590800" y="1349022"/>
            <a:ext cx="5410200" cy="2819400"/>
          </a:xfrm>
          <a:prstGeom prst="wedgeEllipseCallout">
            <a:avLst>
              <a:gd name="adj1" fmla="val -60084"/>
              <a:gd name="adj2" fmla="val 4714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Welcome to this demo of </a:t>
            </a:r>
            <a:r>
              <a:rPr lang="en-US" sz="2400" b="1" i="1" dirty="0" smtClean="0"/>
              <a:t>Create a Concept Map. </a:t>
            </a:r>
            <a:r>
              <a:rPr lang="en-US" sz="2400" dirty="0"/>
              <a:t>When considering Layered Reading, </a:t>
            </a:r>
            <a:r>
              <a:rPr lang="en-US" sz="2400" dirty="0" smtClean="0"/>
              <a:t>this </a:t>
            </a:r>
            <a:r>
              <a:rPr lang="en-US" sz="2400" dirty="0" smtClean="0"/>
              <a:t>is a powerful strategy for reviewing AFTER you have read a text.</a:t>
            </a:r>
            <a:endParaRPr lang="en-US" sz="2400" b="1" i="1" dirty="0"/>
          </a:p>
        </p:txBody>
      </p:sp>
      <p:sp>
        <p:nvSpPr>
          <p:cNvPr id="6" name="Oval Callout 5"/>
          <p:cNvSpPr/>
          <p:nvPr/>
        </p:nvSpPr>
        <p:spPr>
          <a:xfrm>
            <a:off x="2514600" y="1219200"/>
            <a:ext cx="5827506" cy="3124200"/>
          </a:xfrm>
          <a:prstGeom prst="wedgeEllipseCallout">
            <a:avLst>
              <a:gd name="adj1" fmla="val -59640"/>
              <a:gd name="adj2" fmla="val 4147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i="1" dirty="0" smtClean="0"/>
              <a:t>Read</a:t>
            </a:r>
            <a:r>
              <a:rPr lang="en-US" sz="2400" dirty="0" smtClean="0"/>
              <a:t> </a:t>
            </a:r>
            <a:r>
              <a:rPr lang="en-US" sz="2400" dirty="0"/>
              <a:t>about REVIEW and </a:t>
            </a:r>
            <a:r>
              <a:rPr lang="en-US" sz="2400" i="1" dirty="0" smtClean="0"/>
              <a:t>Create a Concept Map </a:t>
            </a:r>
            <a:r>
              <a:rPr lang="en-US" sz="2400" dirty="0" smtClean="0"/>
              <a:t>in </a:t>
            </a:r>
            <a:r>
              <a:rPr lang="en-US" sz="2400" dirty="0"/>
              <a:t>the </a:t>
            </a:r>
            <a:r>
              <a:rPr lang="en-US" sz="2400" dirty="0" smtClean="0"/>
              <a:t>Handbook and make sure you </a:t>
            </a:r>
            <a:r>
              <a:rPr lang="en-US" sz="2400" b="1" i="1" dirty="0" smtClean="0"/>
              <a:t>understand</a:t>
            </a:r>
            <a:r>
              <a:rPr lang="en-US" sz="2400" dirty="0" smtClean="0"/>
              <a:t> what it is, why it is a useful strategy, and how to create a concept map.</a:t>
            </a:r>
            <a:endParaRPr lang="en-US" sz="2400" b="1" i="1" dirty="0"/>
          </a:p>
        </p:txBody>
      </p:sp>
    </p:spTree>
    <p:extLst>
      <p:ext uri="{BB962C8B-B14F-4D97-AF65-F5344CB8AC3E}">
        <p14:creationId xmlns:p14="http://schemas.microsoft.com/office/powerpoint/2010/main" val="117847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77173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DA725ED9-2FDA-47A1-93AD-1977F5CA94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67400"/>
            <a:ext cx="1429647"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p:cNvSpPr/>
          <p:nvPr/>
        </p:nvSpPr>
        <p:spPr>
          <a:xfrm>
            <a:off x="1810647" y="5867400"/>
            <a:ext cx="5504553" cy="800100"/>
          </a:xfrm>
          <a:prstGeom prst="wedgeEllipseCallout">
            <a:avLst>
              <a:gd name="adj1" fmla="val -59130"/>
              <a:gd name="adj2" fmla="val 2503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rgbClr val="FF0000"/>
                </a:solidFill>
              </a:rPr>
              <a:t>I am going to fill this in with some </a:t>
            </a:r>
            <a:r>
              <a:rPr lang="en-US" sz="2000" b="1" i="1" dirty="0" smtClean="0">
                <a:solidFill>
                  <a:srgbClr val="FF0000"/>
                </a:solidFill>
              </a:rPr>
              <a:t>examples</a:t>
            </a:r>
            <a:endParaRPr lang="en-US" sz="2000" b="1" i="1" dirty="0">
              <a:solidFill>
                <a:srgbClr val="FF0000"/>
              </a:solidFill>
            </a:endParaRPr>
          </a:p>
        </p:txBody>
      </p:sp>
    </p:spTree>
    <p:extLst>
      <p:ext uri="{BB962C8B-B14F-4D97-AF65-F5344CB8AC3E}">
        <p14:creationId xmlns:p14="http://schemas.microsoft.com/office/powerpoint/2010/main" val="2037586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44" y="838200"/>
            <a:ext cx="877173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00600" y="6204098"/>
            <a:ext cx="1219200" cy="6096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solidFill>
                  <a:srgbClr val="FF0000"/>
                </a:solidFill>
                <a:latin typeface="Lucida Calligraphy" pitchFamily="66" charset="0"/>
              </a:rPr>
              <a:t>Ventriloquist</a:t>
            </a:r>
            <a:endParaRPr lang="en-US" sz="1100" b="1" dirty="0">
              <a:solidFill>
                <a:srgbClr val="FF0000"/>
              </a:solidFill>
              <a:latin typeface="Lucida Calligraphy" pitchFamily="66" charset="0"/>
            </a:endParaRPr>
          </a:p>
        </p:txBody>
      </p:sp>
      <p:sp>
        <p:nvSpPr>
          <p:cNvPr id="9" name="Rectangle 8"/>
          <p:cNvSpPr/>
          <p:nvPr/>
        </p:nvSpPr>
        <p:spPr>
          <a:xfrm>
            <a:off x="1981200" y="0"/>
            <a:ext cx="1219200" cy="685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solidFill>
                  <a:srgbClr val="FF0000"/>
                </a:solidFill>
                <a:latin typeface="Lucida Calligraphy" pitchFamily="66" charset="0"/>
              </a:rPr>
              <a:t>Different philosophical camps</a:t>
            </a:r>
            <a:endParaRPr lang="en-US" sz="1100" b="1" dirty="0">
              <a:solidFill>
                <a:srgbClr val="FF0000"/>
              </a:solidFill>
              <a:latin typeface="Lucida Calligraphy" pitchFamily="66" charset="0"/>
            </a:endParaRPr>
          </a:p>
        </p:txBody>
      </p:sp>
      <p:cxnSp>
        <p:nvCxnSpPr>
          <p:cNvPr id="4" name="Straight Connector 3"/>
          <p:cNvCxnSpPr/>
          <p:nvPr/>
        </p:nvCxnSpPr>
        <p:spPr>
          <a:xfrm>
            <a:off x="2743200" y="609600"/>
            <a:ext cx="3810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403998" y="6016699"/>
            <a:ext cx="76200" cy="3747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419600" y="129396"/>
            <a:ext cx="1219200" cy="685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solidFill>
                  <a:srgbClr val="FF0000"/>
                </a:solidFill>
                <a:latin typeface="Lucida Calligraphy" pitchFamily="66" charset="0"/>
              </a:rPr>
              <a:t>Even the Delusional can claim it</a:t>
            </a:r>
            <a:endParaRPr lang="en-US" sz="1100" b="1" dirty="0">
              <a:solidFill>
                <a:srgbClr val="FF0000"/>
              </a:solidFill>
              <a:latin typeface="Lucida Calligraphy" pitchFamily="66" charset="0"/>
            </a:endParaRPr>
          </a:p>
        </p:txBody>
      </p:sp>
      <p:cxnSp>
        <p:nvCxnSpPr>
          <p:cNvPr id="8" name="Straight Connector 7"/>
          <p:cNvCxnSpPr/>
          <p:nvPr/>
        </p:nvCxnSpPr>
        <p:spPr>
          <a:xfrm>
            <a:off x="5203501" y="723900"/>
            <a:ext cx="1905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33600" y="5861198"/>
            <a:ext cx="1219200" cy="685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solidFill>
                  <a:srgbClr val="FF0000"/>
                </a:solidFill>
                <a:latin typeface="Lucida Calligraphy" pitchFamily="66" charset="0"/>
              </a:rPr>
              <a:t>How do you validate the existence of an </a:t>
            </a:r>
            <a:r>
              <a:rPr lang="en-US" sz="1100" b="1" dirty="0" smtClean="0">
                <a:solidFill>
                  <a:srgbClr val="FF0000"/>
                </a:solidFill>
                <a:latin typeface="High Tower Text" pitchFamily="18" charset="0"/>
              </a:rPr>
              <a:t>IQ</a:t>
            </a:r>
            <a:r>
              <a:rPr lang="en-US" sz="1100" b="1" dirty="0" smtClean="0">
                <a:solidFill>
                  <a:srgbClr val="FF0000"/>
                </a:solidFill>
                <a:latin typeface="Lucida Calligraphy" pitchFamily="66" charset="0"/>
              </a:rPr>
              <a:t>?</a:t>
            </a:r>
            <a:endParaRPr lang="en-US" sz="1100" b="1" dirty="0">
              <a:solidFill>
                <a:srgbClr val="FF0000"/>
              </a:solidFill>
              <a:latin typeface="Lucida Calligraphy" pitchFamily="66" charset="0"/>
            </a:endParaRPr>
          </a:p>
        </p:txBody>
      </p:sp>
      <p:cxnSp>
        <p:nvCxnSpPr>
          <p:cNvPr id="12" name="Straight Connector 11"/>
          <p:cNvCxnSpPr/>
          <p:nvPr/>
        </p:nvCxnSpPr>
        <p:spPr>
          <a:xfrm flipH="1">
            <a:off x="3276600" y="5792207"/>
            <a:ext cx="228600" cy="93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23358" y="3574191"/>
            <a:ext cx="1219200" cy="685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solidFill>
                  <a:srgbClr val="FF0000"/>
                </a:solidFill>
                <a:latin typeface="Lucida Calligraphy" pitchFamily="66" charset="0"/>
              </a:rPr>
              <a:t>Notion of Higher Education</a:t>
            </a:r>
            <a:endParaRPr lang="en-US" sz="1100" b="1" dirty="0">
              <a:solidFill>
                <a:srgbClr val="FF0000"/>
              </a:solidFill>
              <a:latin typeface="Lucida Calligraphy" pitchFamily="66" charset="0"/>
            </a:endParaRPr>
          </a:p>
        </p:txBody>
      </p:sp>
      <p:cxnSp>
        <p:nvCxnSpPr>
          <p:cNvPr id="14" name="Straight Connector 13"/>
          <p:cNvCxnSpPr/>
          <p:nvPr/>
        </p:nvCxnSpPr>
        <p:spPr>
          <a:xfrm flipH="1" flipV="1">
            <a:off x="1194758" y="3558643"/>
            <a:ext cx="228600" cy="989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8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44" y="838200"/>
            <a:ext cx="877173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00600" y="6204098"/>
            <a:ext cx="1219200" cy="6096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solidFill>
                  <a:srgbClr val="FF0000"/>
                </a:solidFill>
                <a:latin typeface="Lucida Calligraphy" pitchFamily="66" charset="0"/>
              </a:rPr>
              <a:t>Ventriloquist</a:t>
            </a:r>
            <a:endParaRPr lang="en-US" sz="1100" b="1" dirty="0">
              <a:solidFill>
                <a:srgbClr val="FF0000"/>
              </a:solidFill>
              <a:latin typeface="Lucida Calligraphy" pitchFamily="66" charset="0"/>
            </a:endParaRPr>
          </a:p>
        </p:txBody>
      </p:sp>
      <p:sp>
        <p:nvSpPr>
          <p:cNvPr id="9" name="Rectangle 8"/>
          <p:cNvSpPr/>
          <p:nvPr/>
        </p:nvSpPr>
        <p:spPr>
          <a:xfrm>
            <a:off x="1981200" y="152400"/>
            <a:ext cx="1219200" cy="685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smtClean="0">
                <a:solidFill>
                  <a:srgbClr val="FF0000"/>
                </a:solidFill>
                <a:latin typeface="Lucida Calligraphy" pitchFamily="66" charset="0"/>
              </a:rPr>
              <a:t>Different philosophical camps</a:t>
            </a:r>
            <a:endParaRPr lang="en-US" sz="1100" dirty="0">
              <a:solidFill>
                <a:srgbClr val="FF0000"/>
              </a:solidFill>
              <a:latin typeface="Lucida Calligraphy" pitchFamily="66" charset="0"/>
            </a:endParaRPr>
          </a:p>
        </p:txBody>
      </p:sp>
      <p:cxnSp>
        <p:nvCxnSpPr>
          <p:cNvPr id="4" name="Straight Connector 3"/>
          <p:cNvCxnSpPr/>
          <p:nvPr/>
        </p:nvCxnSpPr>
        <p:spPr>
          <a:xfrm>
            <a:off x="2933700" y="723900"/>
            <a:ext cx="190500" cy="1143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403998" y="6016699"/>
            <a:ext cx="76200" cy="3747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2" descr="DA725ED9-2FDA-47A1-93AD-1977F5CA94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67400"/>
            <a:ext cx="1429647"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419600" y="129396"/>
            <a:ext cx="1219200" cy="685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smtClean="0">
                <a:solidFill>
                  <a:srgbClr val="FF0000"/>
                </a:solidFill>
                <a:latin typeface="Lucida Calligraphy" pitchFamily="66" charset="0"/>
              </a:rPr>
              <a:t>Even the Delusional can claim it</a:t>
            </a:r>
            <a:endParaRPr lang="en-US" sz="1100" dirty="0">
              <a:solidFill>
                <a:srgbClr val="FF0000"/>
              </a:solidFill>
              <a:latin typeface="Lucida Calligraphy" pitchFamily="66" charset="0"/>
            </a:endParaRPr>
          </a:p>
        </p:txBody>
      </p:sp>
      <p:cxnSp>
        <p:nvCxnSpPr>
          <p:cNvPr id="12" name="Straight Connector 11"/>
          <p:cNvCxnSpPr/>
          <p:nvPr/>
        </p:nvCxnSpPr>
        <p:spPr>
          <a:xfrm>
            <a:off x="5203501" y="723900"/>
            <a:ext cx="1905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133600" y="5861198"/>
            <a:ext cx="1219200" cy="685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smtClean="0">
                <a:solidFill>
                  <a:srgbClr val="FF0000"/>
                </a:solidFill>
                <a:latin typeface="Lucida Calligraphy" pitchFamily="66" charset="0"/>
              </a:rPr>
              <a:t>How do you validate the existence of an </a:t>
            </a:r>
            <a:r>
              <a:rPr lang="en-US" sz="1100" dirty="0" smtClean="0">
                <a:solidFill>
                  <a:srgbClr val="FF0000"/>
                </a:solidFill>
                <a:latin typeface="High Tower Text" pitchFamily="18" charset="0"/>
              </a:rPr>
              <a:t>IQ</a:t>
            </a:r>
            <a:r>
              <a:rPr lang="en-US" sz="1100" dirty="0" smtClean="0">
                <a:solidFill>
                  <a:srgbClr val="FF0000"/>
                </a:solidFill>
                <a:latin typeface="Lucida Calligraphy" pitchFamily="66" charset="0"/>
              </a:rPr>
              <a:t>?</a:t>
            </a:r>
            <a:endParaRPr lang="en-US" sz="1100" dirty="0">
              <a:solidFill>
                <a:srgbClr val="FF0000"/>
              </a:solidFill>
              <a:latin typeface="Lucida Calligraphy" pitchFamily="66" charset="0"/>
            </a:endParaRPr>
          </a:p>
        </p:txBody>
      </p:sp>
      <p:cxnSp>
        <p:nvCxnSpPr>
          <p:cNvPr id="14" name="Straight Connector 13"/>
          <p:cNvCxnSpPr/>
          <p:nvPr/>
        </p:nvCxnSpPr>
        <p:spPr>
          <a:xfrm flipH="1">
            <a:off x="3276600" y="5792207"/>
            <a:ext cx="228600" cy="93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Callout 7"/>
          <p:cNvSpPr/>
          <p:nvPr/>
        </p:nvSpPr>
        <p:spPr>
          <a:xfrm>
            <a:off x="1810647" y="5867400"/>
            <a:ext cx="5504553" cy="800100"/>
          </a:xfrm>
          <a:prstGeom prst="wedgeEllipseCallout">
            <a:avLst>
              <a:gd name="adj1" fmla="val -59130"/>
              <a:gd name="adj2" fmla="val 2503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rgbClr val="0000CC"/>
                </a:solidFill>
              </a:rPr>
              <a:t>And also some connections.</a:t>
            </a:r>
            <a:endParaRPr lang="en-US" sz="2000" b="1" i="1" dirty="0">
              <a:solidFill>
                <a:srgbClr val="0000CC"/>
              </a:solidFill>
            </a:endParaRPr>
          </a:p>
        </p:txBody>
      </p:sp>
      <p:sp>
        <p:nvSpPr>
          <p:cNvPr id="15" name="Rectangle 14"/>
          <p:cNvSpPr/>
          <p:nvPr/>
        </p:nvSpPr>
        <p:spPr>
          <a:xfrm>
            <a:off x="1423358" y="3574191"/>
            <a:ext cx="1219200" cy="685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smtClean="0">
                <a:solidFill>
                  <a:srgbClr val="FF0000"/>
                </a:solidFill>
                <a:latin typeface="Lucida Calligraphy" pitchFamily="66" charset="0"/>
              </a:rPr>
              <a:t>Notion of Higher Education</a:t>
            </a:r>
            <a:endParaRPr lang="en-US" sz="1100" dirty="0">
              <a:solidFill>
                <a:srgbClr val="FF0000"/>
              </a:solidFill>
              <a:latin typeface="Lucida Calligraphy" pitchFamily="66" charset="0"/>
            </a:endParaRPr>
          </a:p>
        </p:txBody>
      </p:sp>
      <p:cxnSp>
        <p:nvCxnSpPr>
          <p:cNvPr id="16" name="Straight Connector 15"/>
          <p:cNvCxnSpPr/>
          <p:nvPr/>
        </p:nvCxnSpPr>
        <p:spPr>
          <a:xfrm flipH="1" flipV="1">
            <a:off x="1194758" y="3558643"/>
            <a:ext cx="228600" cy="989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249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44" y="838200"/>
            <a:ext cx="877173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00600" y="6204098"/>
            <a:ext cx="1219200" cy="6096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smtClean="0">
                <a:solidFill>
                  <a:srgbClr val="FF0000"/>
                </a:solidFill>
                <a:latin typeface="Lucida Calligraphy" pitchFamily="66" charset="0"/>
              </a:rPr>
              <a:t>Ventriloquist</a:t>
            </a:r>
            <a:endParaRPr lang="en-US" sz="1100" dirty="0">
              <a:solidFill>
                <a:srgbClr val="FF0000"/>
              </a:solidFill>
              <a:latin typeface="Lucida Calligraphy" pitchFamily="66" charset="0"/>
            </a:endParaRPr>
          </a:p>
        </p:txBody>
      </p:sp>
      <p:sp>
        <p:nvSpPr>
          <p:cNvPr id="9" name="Rectangle 8"/>
          <p:cNvSpPr/>
          <p:nvPr/>
        </p:nvSpPr>
        <p:spPr>
          <a:xfrm>
            <a:off x="4419600" y="129396"/>
            <a:ext cx="1219200" cy="685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smtClean="0">
                <a:solidFill>
                  <a:srgbClr val="FF0000"/>
                </a:solidFill>
                <a:latin typeface="Lucida Calligraphy" pitchFamily="66" charset="0"/>
              </a:rPr>
              <a:t>Even the Delusional can claim it</a:t>
            </a:r>
            <a:endParaRPr lang="en-US" sz="1100" dirty="0">
              <a:solidFill>
                <a:srgbClr val="FF0000"/>
              </a:solidFill>
              <a:latin typeface="Lucida Calligraphy" pitchFamily="66" charset="0"/>
            </a:endParaRPr>
          </a:p>
        </p:txBody>
      </p:sp>
      <p:cxnSp>
        <p:nvCxnSpPr>
          <p:cNvPr id="4" name="Straight Connector 3"/>
          <p:cNvCxnSpPr/>
          <p:nvPr/>
        </p:nvCxnSpPr>
        <p:spPr>
          <a:xfrm>
            <a:off x="5203501" y="723900"/>
            <a:ext cx="1905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403998" y="6016699"/>
            <a:ext cx="76200" cy="3747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981200" y="304800"/>
            <a:ext cx="1219200" cy="685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smtClean="0">
                <a:solidFill>
                  <a:srgbClr val="FF0000"/>
                </a:solidFill>
                <a:latin typeface="Lucida Calligraphy" pitchFamily="66" charset="0"/>
              </a:rPr>
              <a:t>Different philosophical camps</a:t>
            </a:r>
            <a:endParaRPr lang="en-US" sz="1100" dirty="0">
              <a:solidFill>
                <a:srgbClr val="FF0000"/>
              </a:solidFill>
              <a:latin typeface="Lucida Calligraphy" pitchFamily="66" charset="0"/>
            </a:endParaRPr>
          </a:p>
        </p:txBody>
      </p:sp>
      <p:cxnSp>
        <p:nvCxnSpPr>
          <p:cNvPr id="15" name="Straight Connector 14"/>
          <p:cNvCxnSpPr/>
          <p:nvPr/>
        </p:nvCxnSpPr>
        <p:spPr>
          <a:xfrm>
            <a:off x="2933700" y="808726"/>
            <a:ext cx="190500" cy="1143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133600" y="5861198"/>
            <a:ext cx="1219200" cy="685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smtClean="0">
                <a:solidFill>
                  <a:srgbClr val="FF0000"/>
                </a:solidFill>
                <a:latin typeface="Lucida Calligraphy" pitchFamily="66" charset="0"/>
              </a:rPr>
              <a:t>How do you validate the existence of an </a:t>
            </a:r>
            <a:r>
              <a:rPr lang="en-US" sz="1100" dirty="0" smtClean="0">
                <a:solidFill>
                  <a:srgbClr val="FF0000"/>
                </a:solidFill>
                <a:latin typeface="High Tower Text" pitchFamily="18" charset="0"/>
              </a:rPr>
              <a:t>IQ</a:t>
            </a:r>
            <a:r>
              <a:rPr lang="en-US" sz="1100" dirty="0" smtClean="0">
                <a:solidFill>
                  <a:srgbClr val="FF0000"/>
                </a:solidFill>
                <a:latin typeface="Lucida Calligraphy" pitchFamily="66" charset="0"/>
              </a:rPr>
              <a:t>?</a:t>
            </a:r>
            <a:endParaRPr lang="en-US" sz="1100" dirty="0">
              <a:solidFill>
                <a:srgbClr val="FF0000"/>
              </a:solidFill>
              <a:latin typeface="Lucida Calligraphy" pitchFamily="66" charset="0"/>
            </a:endParaRPr>
          </a:p>
        </p:txBody>
      </p:sp>
      <p:cxnSp>
        <p:nvCxnSpPr>
          <p:cNvPr id="18" name="Straight Connector 17"/>
          <p:cNvCxnSpPr/>
          <p:nvPr/>
        </p:nvCxnSpPr>
        <p:spPr>
          <a:xfrm flipH="1">
            <a:off x="3276600" y="5792207"/>
            <a:ext cx="228600" cy="93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423358" y="3574191"/>
            <a:ext cx="1219200" cy="685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smtClean="0">
                <a:solidFill>
                  <a:srgbClr val="FF0000"/>
                </a:solidFill>
                <a:latin typeface="Lucida Calligraphy" pitchFamily="66" charset="0"/>
              </a:rPr>
              <a:t>Notion of Higher Education</a:t>
            </a:r>
            <a:endParaRPr lang="en-US" sz="1100" dirty="0">
              <a:solidFill>
                <a:srgbClr val="FF0000"/>
              </a:solidFill>
              <a:latin typeface="Lucida Calligraphy" pitchFamily="66" charset="0"/>
            </a:endParaRPr>
          </a:p>
        </p:txBody>
      </p:sp>
      <p:cxnSp>
        <p:nvCxnSpPr>
          <p:cNvPr id="20" name="Straight Connector 19"/>
          <p:cNvCxnSpPr/>
          <p:nvPr/>
        </p:nvCxnSpPr>
        <p:spPr>
          <a:xfrm flipH="1" flipV="1">
            <a:off x="1194758" y="3558643"/>
            <a:ext cx="228600" cy="989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315200" y="771436"/>
            <a:ext cx="1447800" cy="600164"/>
          </a:xfrm>
          <a:prstGeom prst="rect">
            <a:avLst/>
          </a:prstGeom>
          <a:noFill/>
        </p:spPr>
        <p:txBody>
          <a:bodyPr wrap="square" rtlCol="0">
            <a:spAutoFit/>
          </a:bodyPr>
          <a:lstStyle/>
          <a:p>
            <a:r>
              <a:rPr lang="en-US" sz="1050" b="1" dirty="0" smtClean="0">
                <a:solidFill>
                  <a:srgbClr val="0000CC"/>
                </a:solidFill>
                <a:latin typeface="Lucida Calligraphy" panose="03010101010101010101" pitchFamily="66" charset="0"/>
              </a:rPr>
              <a:t>When I felt my son was in trouble.  He was</a:t>
            </a:r>
            <a:r>
              <a:rPr lang="en-US" sz="1100" b="1" dirty="0" smtClean="0">
                <a:solidFill>
                  <a:srgbClr val="0000CC"/>
                </a:solidFill>
                <a:latin typeface="Lucida Calligraphy" panose="03010101010101010101" pitchFamily="66" charset="0"/>
              </a:rPr>
              <a:t>.</a:t>
            </a:r>
            <a:endParaRPr lang="en-US" sz="1100" b="1" dirty="0">
              <a:solidFill>
                <a:srgbClr val="0000CC"/>
              </a:solidFill>
              <a:latin typeface="Lucida Calligraphy" panose="03010101010101010101" pitchFamily="66" charset="0"/>
            </a:endParaRPr>
          </a:p>
        </p:txBody>
      </p:sp>
      <p:sp>
        <p:nvSpPr>
          <p:cNvPr id="35" name="TextBox 34"/>
          <p:cNvSpPr txBox="1"/>
          <p:nvPr/>
        </p:nvSpPr>
        <p:spPr>
          <a:xfrm>
            <a:off x="7124700" y="5922137"/>
            <a:ext cx="1447800" cy="900246"/>
          </a:xfrm>
          <a:prstGeom prst="rect">
            <a:avLst/>
          </a:prstGeom>
          <a:noFill/>
        </p:spPr>
        <p:txBody>
          <a:bodyPr wrap="square" rtlCol="0">
            <a:spAutoFit/>
          </a:bodyPr>
          <a:lstStyle/>
          <a:p>
            <a:r>
              <a:rPr lang="en-US" sz="1050" b="1" dirty="0" smtClean="0">
                <a:solidFill>
                  <a:srgbClr val="0000CC"/>
                </a:solidFill>
                <a:latin typeface="Lucida Calligraphy" panose="03010101010101010101" pitchFamily="66" charset="0"/>
              </a:rPr>
              <a:t>Babies want to put things into their mouths to learn about them. </a:t>
            </a:r>
            <a:endParaRPr lang="en-US" sz="1050" b="1" dirty="0">
              <a:solidFill>
                <a:srgbClr val="0000CC"/>
              </a:solidFill>
              <a:latin typeface="Lucida Calligraphy" panose="03010101010101010101" pitchFamily="66" charset="0"/>
            </a:endParaRPr>
          </a:p>
        </p:txBody>
      </p:sp>
      <p:sp>
        <p:nvSpPr>
          <p:cNvPr id="36" name="TextBox 35"/>
          <p:cNvSpPr txBox="1"/>
          <p:nvPr/>
        </p:nvSpPr>
        <p:spPr>
          <a:xfrm>
            <a:off x="381000" y="5791200"/>
            <a:ext cx="1447800" cy="900246"/>
          </a:xfrm>
          <a:prstGeom prst="rect">
            <a:avLst/>
          </a:prstGeom>
          <a:noFill/>
        </p:spPr>
        <p:txBody>
          <a:bodyPr wrap="square" rtlCol="0">
            <a:spAutoFit/>
          </a:bodyPr>
          <a:lstStyle/>
          <a:p>
            <a:r>
              <a:rPr lang="en-US" sz="1050" b="1" dirty="0" smtClean="0">
                <a:solidFill>
                  <a:srgbClr val="0000CC"/>
                </a:solidFill>
                <a:latin typeface="Lucida Calligraphy" panose="03010101010101010101" pitchFamily="66" charset="0"/>
              </a:rPr>
              <a:t>The time I stayed after school  3 hrs. to reason through one proof.</a:t>
            </a:r>
            <a:endParaRPr lang="en-US" sz="1050" b="1" dirty="0">
              <a:solidFill>
                <a:srgbClr val="0000CC"/>
              </a:solidFill>
              <a:latin typeface="Lucida Calligraphy" panose="03010101010101010101" pitchFamily="66" charset="0"/>
            </a:endParaRPr>
          </a:p>
        </p:txBody>
      </p:sp>
    </p:spTree>
    <p:extLst>
      <p:ext uri="{BB962C8B-B14F-4D97-AF65-F5344CB8AC3E}">
        <p14:creationId xmlns:p14="http://schemas.microsoft.com/office/powerpoint/2010/main" val="278325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 ThSh Create a Concept Map.pdf - Adobe Reader"/>
          <p:cNvPicPr>
            <a:picLocks noChangeAspect="1"/>
          </p:cNvPicPr>
          <p:nvPr/>
        </p:nvPicPr>
        <p:blipFill rotWithShape="1">
          <a:blip r:embed="rId3">
            <a:extLst>
              <a:ext uri="{28A0092B-C50C-407E-A947-70E740481C1C}">
                <a14:useLocalDpi xmlns:a14="http://schemas.microsoft.com/office/drawing/2010/main" val="0"/>
              </a:ext>
            </a:extLst>
          </a:blip>
          <a:srcRect l="6087" t="14332" r="22071" b="2137"/>
          <a:stretch/>
        </p:blipFill>
        <p:spPr>
          <a:xfrm>
            <a:off x="342205" y="609600"/>
            <a:ext cx="8268395" cy="5537200"/>
          </a:xfrm>
          <a:prstGeom prst="rect">
            <a:avLst/>
          </a:prstGeom>
        </p:spPr>
      </p:pic>
      <p:pic>
        <p:nvPicPr>
          <p:cNvPr id="23" name="Picture 2" descr="DA725ED9-2FDA-47A1-93AD-1977F5CA94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4548" y="1105969"/>
            <a:ext cx="1676027" cy="125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Callout 23"/>
          <p:cNvSpPr/>
          <p:nvPr/>
        </p:nvSpPr>
        <p:spPr>
          <a:xfrm>
            <a:off x="2743200" y="833438"/>
            <a:ext cx="3751953" cy="1604962"/>
          </a:xfrm>
          <a:prstGeom prst="wedgeEllipseCallout">
            <a:avLst>
              <a:gd name="adj1" fmla="val 68539"/>
              <a:gd name="adj2" fmla="val 1819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tx1"/>
                </a:solidFill>
              </a:rPr>
              <a:t>I answer the question on </a:t>
            </a:r>
            <a:r>
              <a:rPr lang="en-US" sz="2000" b="1" i="1" dirty="0" smtClean="0">
                <a:solidFill>
                  <a:schemeClr val="tx1"/>
                </a:solidFill>
              </a:rPr>
              <a:t>Step 5</a:t>
            </a:r>
            <a:r>
              <a:rPr lang="en-US" sz="2000" dirty="0" smtClean="0">
                <a:solidFill>
                  <a:schemeClr val="tx1"/>
                </a:solidFill>
              </a:rPr>
              <a:t>.</a:t>
            </a:r>
            <a:endParaRPr lang="en-US" sz="2000" b="1" i="1" dirty="0">
              <a:solidFill>
                <a:schemeClr val="tx1"/>
              </a:solidFill>
            </a:endParaRPr>
          </a:p>
        </p:txBody>
      </p:sp>
      <p:sp>
        <p:nvSpPr>
          <p:cNvPr id="25" name="Oval Callout 24"/>
          <p:cNvSpPr/>
          <p:nvPr/>
        </p:nvSpPr>
        <p:spPr>
          <a:xfrm>
            <a:off x="2621844" y="779204"/>
            <a:ext cx="3962400" cy="1713430"/>
          </a:xfrm>
          <a:prstGeom prst="wedgeEllipseCallout">
            <a:avLst>
              <a:gd name="adj1" fmla="val 66484"/>
              <a:gd name="adj2" fmla="val 1855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tx1"/>
                </a:solidFill>
              </a:rPr>
              <a:t>I read </a:t>
            </a:r>
            <a:r>
              <a:rPr lang="en-US" sz="2000" b="1" i="1" dirty="0">
                <a:solidFill>
                  <a:schemeClr val="tx1"/>
                </a:solidFill>
              </a:rPr>
              <a:t>Step </a:t>
            </a:r>
            <a:r>
              <a:rPr lang="en-US" sz="2000" b="1" i="1" dirty="0" smtClean="0">
                <a:solidFill>
                  <a:schemeClr val="tx1"/>
                </a:solidFill>
              </a:rPr>
              <a:t>6 .</a:t>
            </a:r>
          </a:p>
          <a:p>
            <a:pPr algn="ctr"/>
            <a:endParaRPr lang="en-US" sz="2000" dirty="0" smtClean="0">
              <a:solidFill>
                <a:schemeClr val="tx1"/>
              </a:solidFill>
            </a:endParaRPr>
          </a:p>
          <a:p>
            <a:pPr algn="ctr"/>
            <a:r>
              <a:rPr lang="en-US" sz="2000" dirty="0" smtClean="0">
                <a:solidFill>
                  <a:schemeClr val="tx1"/>
                </a:solidFill>
              </a:rPr>
              <a:t>Then read my answers  to the questions.</a:t>
            </a:r>
            <a:endParaRPr lang="en-US" sz="2000" b="1" i="1" dirty="0">
              <a:solidFill>
                <a:schemeClr val="tx1"/>
              </a:solidFill>
            </a:endParaRPr>
          </a:p>
        </p:txBody>
      </p:sp>
      <p:sp>
        <p:nvSpPr>
          <p:cNvPr id="29" name="TextBox 28"/>
          <p:cNvSpPr txBox="1"/>
          <p:nvPr/>
        </p:nvSpPr>
        <p:spPr>
          <a:xfrm>
            <a:off x="5216774" y="4544133"/>
            <a:ext cx="2396765" cy="261610"/>
          </a:xfrm>
          <a:prstGeom prst="rect">
            <a:avLst/>
          </a:prstGeom>
          <a:noFill/>
        </p:spPr>
        <p:txBody>
          <a:bodyPr wrap="square" rtlCol="0">
            <a:spAutoFit/>
          </a:bodyPr>
          <a:lstStyle/>
          <a:p>
            <a:r>
              <a:rPr lang="en-US" sz="1100" b="1" dirty="0" smtClean="0">
                <a:solidFill>
                  <a:srgbClr val="C00000"/>
                </a:solidFill>
              </a:rPr>
              <a:t>Examples, Connections</a:t>
            </a:r>
            <a:endParaRPr lang="en-US" sz="1100" b="1" dirty="0">
              <a:solidFill>
                <a:srgbClr val="C00000"/>
              </a:solidFill>
            </a:endParaRPr>
          </a:p>
        </p:txBody>
      </p:sp>
      <p:sp>
        <p:nvSpPr>
          <p:cNvPr id="30" name="Rectangle 29"/>
          <p:cNvSpPr/>
          <p:nvPr/>
        </p:nvSpPr>
        <p:spPr>
          <a:xfrm>
            <a:off x="609600" y="3657600"/>
            <a:ext cx="8001000" cy="12584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09600" y="4876800"/>
            <a:ext cx="8001000" cy="13831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931816" y="5005279"/>
            <a:ext cx="621384" cy="215444"/>
          </a:xfrm>
          <a:prstGeom prst="rect">
            <a:avLst/>
          </a:prstGeom>
          <a:noFill/>
        </p:spPr>
        <p:txBody>
          <a:bodyPr wrap="square" rtlCol="0">
            <a:spAutoFit/>
          </a:bodyPr>
          <a:lstStyle/>
          <a:p>
            <a:r>
              <a:rPr lang="en-US" sz="800" dirty="0" smtClean="0">
                <a:solidFill>
                  <a:srgbClr val="FF0000"/>
                </a:solidFill>
              </a:rPr>
              <a:t>Yes</a:t>
            </a:r>
            <a:endParaRPr lang="en-US" sz="800" dirty="0">
              <a:solidFill>
                <a:srgbClr val="FF0000"/>
              </a:solidFill>
            </a:endParaRPr>
          </a:p>
        </p:txBody>
      </p:sp>
      <p:sp>
        <p:nvSpPr>
          <p:cNvPr id="34" name="TextBox 33"/>
          <p:cNvSpPr txBox="1"/>
          <p:nvPr/>
        </p:nvSpPr>
        <p:spPr>
          <a:xfrm>
            <a:off x="2362200" y="5210145"/>
            <a:ext cx="996492" cy="200055"/>
          </a:xfrm>
          <a:prstGeom prst="rect">
            <a:avLst/>
          </a:prstGeom>
          <a:noFill/>
        </p:spPr>
        <p:txBody>
          <a:bodyPr wrap="square" rtlCol="0">
            <a:spAutoFit/>
          </a:bodyPr>
          <a:lstStyle/>
          <a:p>
            <a:pPr algn="ctr"/>
            <a:r>
              <a:rPr lang="en-US" sz="700" dirty="0" smtClean="0">
                <a:solidFill>
                  <a:srgbClr val="FF0000"/>
                </a:solidFill>
              </a:rPr>
              <a:t>Semantic Web</a:t>
            </a:r>
            <a:endParaRPr lang="en-US" sz="700" dirty="0">
              <a:solidFill>
                <a:srgbClr val="FF0000"/>
              </a:solidFill>
            </a:endParaRPr>
          </a:p>
        </p:txBody>
      </p:sp>
      <p:sp>
        <p:nvSpPr>
          <p:cNvPr id="35" name="TextBox 34"/>
          <p:cNvSpPr txBox="1"/>
          <p:nvPr/>
        </p:nvSpPr>
        <p:spPr>
          <a:xfrm>
            <a:off x="5334000" y="5137048"/>
            <a:ext cx="3224064" cy="273152"/>
          </a:xfrm>
          <a:prstGeom prst="rect">
            <a:avLst/>
          </a:prstGeom>
          <a:noFill/>
        </p:spPr>
        <p:txBody>
          <a:bodyPr wrap="square" rtlCol="0">
            <a:spAutoFit/>
          </a:bodyPr>
          <a:lstStyle/>
          <a:p>
            <a:pPr>
              <a:lnSpc>
                <a:spcPts val="700"/>
              </a:lnSpc>
            </a:pPr>
            <a:r>
              <a:rPr lang="en-US" sz="700" dirty="0" smtClean="0">
                <a:solidFill>
                  <a:srgbClr val="FF0000"/>
                </a:solidFill>
              </a:rPr>
              <a:t>Shows the key concepts on one page and how they relate to each other.  Allows  me to add my examples and connect to things not in the </a:t>
            </a:r>
            <a:r>
              <a:rPr lang="en-US" sz="700" dirty="0">
                <a:solidFill>
                  <a:srgbClr val="FF0000"/>
                </a:solidFill>
              </a:rPr>
              <a:t>text.  </a:t>
            </a:r>
          </a:p>
        </p:txBody>
      </p:sp>
      <p:sp>
        <p:nvSpPr>
          <p:cNvPr id="36" name="TextBox 35"/>
          <p:cNvSpPr txBox="1"/>
          <p:nvPr/>
        </p:nvSpPr>
        <p:spPr>
          <a:xfrm>
            <a:off x="6051134" y="5410200"/>
            <a:ext cx="502066" cy="215444"/>
          </a:xfrm>
          <a:prstGeom prst="rect">
            <a:avLst/>
          </a:prstGeom>
          <a:noFill/>
        </p:spPr>
        <p:txBody>
          <a:bodyPr wrap="square" rtlCol="0">
            <a:spAutoFit/>
          </a:bodyPr>
          <a:lstStyle/>
          <a:p>
            <a:r>
              <a:rPr lang="en-US" sz="800" dirty="0" smtClean="0">
                <a:solidFill>
                  <a:srgbClr val="FF0000"/>
                </a:solidFill>
              </a:rPr>
              <a:t>Yes</a:t>
            </a:r>
            <a:endParaRPr lang="en-US" sz="800" dirty="0">
              <a:solidFill>
                <a:srgbClr val="FF0000"/>
              </a:solidFill>
            </a:endParaRPr>
          </a:p>
        </p:txBody>
      </p:sp>
      <p:pic>
        <p:nvPicPr>
          <p:cNvPr id="5" name="Picture 4" descr="19 ThSh Create a Concept Map 3 [Compatibility Mode] - Microsoft Word"/>
          <p:cNvPicPr>
            <a:picLocks noChangeAspect="1"/>
          </p:cNvPicPr>
          <p:nvPr/>
        </p:nvPicPr>
        <p:blipFill rotWithShape="1">
          <a:blip r:embed="rId5">
            <a:extLst>
              <a:ext uri="{28A0092B-C50C-407E-A947-70E740481C1C}">
                <a14:useLocalDpi xmlns:a14="http://schemas.microsoft.com/office/drawing/2010/main" val="0"/>
              </a:ext>
            </a:extLst>
          </a:blip>
          <a:srcRect l="35679" t="67807" r="22840" b="29074"/>
          <a:stretch/>
        </p:blipFill>
        <p:spPr>
          <a:xfrm>
            <a:off x="2338536" y="5562600"/>
            <a:ext cx="6195864" cy="250791"/>
          </a:xfrm>
          <a:prstGeom prst="rect">
            <a:avLst/>
          </a:prstGeom>
        </p:spPr>
      </p:pic>
      <p:sp>
        <p:nvSpPr>
          <p:cNvPr id="41" name="TextBox 40"/>
          <p:cNvSpPr txBox="1"/>
          <p:nvPr/>
        </p:nvSpPr>
        <p:spPr>
          <a:xfrm>
            <a:off x="7239000" y="5391090"/>
            <a:ext cx="1435255" cy="297517"/>
          </a:xfrm>
          <a:prstGeom prst="rect">
            <a:avLst/>
          </a:prstGeom>
          <a:noFill/>
        </p:spPr>
        <p:txBody>
          <a:bodyPr wrap="square" rtlCol="0">
            <a:spAutoFit/>
          </a:bodyPr>
          <a:lstStyle/>
          <a:p>
            <a:pPr>
              <a:lnSpc>
                <a:spcPts val="800"/>
              </a:lnSpc>
            </a:pPr>
            <a:r>
              <a:rPr lang="en-US" sz="700" dirty="0" smtClean="0">
                <a:solidFill>
                  <a:srgbClr val="FF0000"/>
                </a:solidFill>
              </a:rPr>
              <a:t>Because it is such a </a:t>
            </a:r>
            <a:r>
              <a:rPr lang="en-US" sz="700" dirty="0" err="1" smtClean="0">
                <a:solidFill>
                  <a:srgbClr val="FF0000"/>
                </a:solidFill>
              </a:rPr>
              <a:t>usefui</a:t>
            </a:r>
            <a:r>
              <a:rPr lang="en-US" sz="700" dirty="0" smtClean="0">
                <a:solidFill>
                  <a:srgbClr val="FF0000"/>
                </a:solidFill>
              </a:rPr>
              <a:t> product for review, and I can keep it.</a:t>
            </a:r>
            <a:endParaRPr lang="en-US" sz="700" dirty="0">
              <a:solidFill>
                <a:srgbClr val="FF0000"/>
              </a:solidFill>
            </a:endParaRPr>
          </a:p>
        </p:txBody>
      </p:sp>
      <p:sp>
        <p:nvSpPr>
          <p:cNvPr id="42" name="TextBox 41"/>
          <p:cNvSpPr txBox="1"/>
          <p:nvPr/>
        </p:nvSpPr>
        <p:spPr>
          <a:xfrm>
            <a:off x="2338536" y="5562600"/>
            <a:ext cx="6119664" cy="707886"/>
          </a:xfrm>
          <a:prstGeom prst="rect">
            <a:avLst/>
          </a:prstGeom>
          <a:noFill/>
        </p:spPr>
        <p:txBody>
          <a:bodyPr wrap="square" rtlCol="0">
            <a:spAutoFit/>
          </a:bodyPr>
          <a:lstStyle/>
          <a:p>
            <a:r>
              <a:rPr lang="en-US" sz="800" dirty="0" smtClean="0">
                <a:solidFill>
                  <a:srgbClr val="FF0000"/>
                </a:solidFill>
              </a:rPr>
              <a:t>                                                                                                                                               		I will                                                 </a:t>
            </a:r>
          </a:p>
          <a:p>
            <a:r>
              <a:rPr lang="en-US" sz="800" dirty="0">
                <a:solidFill>
                  <a:srgbClr val="FF0000"/>
                </a:solidFill>
              </a:rPr>
              <a:t>l</a:t>
            </a:r>
            <a:r>
              <a:rPr lang="en-US" sz="800" dirty="0" smtClean="0">
                <a:solidFill>
                  <a:srgbClr val="FF0000"/>
                </a:solidFill>
              </a:rPr>
              <a:t>ook at it and talk through it, telling myself </a:t>
            </a:r>
            <a:r>
              <a:rPr lang="en-US" sz="800" u="sng" dirty="0" smtClean="0">
                <a:solidFill>
                  <a:srgbClr val="FF0000"/>
                </a:solidFill>
              </a:rPr>
              <a:t>wha</a:t>
            </a:r>
            <a:r>
              <a:rPr lang="en-US" sz="800" dirty="0" smtClean="0">
                <a:solidFill>
                  <a:srgbClr val="FF0000"/>
                </a:solidFill>
              </a:rPr>
              <a:t>t I know about each concept including as many details as I can remember, </a:t>
            </a:r>
            <a:r>
              <a:rPr lang="en-US" sz="800" u="sng" dirty="0" smtClean="0">
                <a:solidFill>
                  <a:srgbClr val="FF0000"/>
                </a:solidFill>
              </a:rPr>
              <a:t>why</a:t>
            </a:r>
            <a:r>
              <a:rPr lang="en-US" sz="800" dirty="0" smtClean="0">
                <a:solidFill>
                  <a:srgbClr val="FF0000"/>
                </a:solidFill>
              </a:rPr>
              <a:t> it is an important source the knowledge, and </a:t>
            </a:r>
            <a:r>
              <a:rPr lang="en-US" sz="800" u="sng" dirty="0" smtClean="0">
                <a:solidFill>
                  <a:srgbClr val="FF0000"/>
                </a:solidFill>
              </a:rPr>
              <a:t>how</a:t>
            </a:r>
            <a:r>
              <a:rPr lang="en-US" sz="800" dirty="0" smtClean="0">
                <a:solidFill>
                  <a:srgbClr val="FF0000"/>
                </a:solidFill>
              </a:rPr>
              <a:t> the sources of knowledge are distinguished from each other.  If the concept map does not trigger my memory for what I need to know, I will return to the text and probably add another node to the map.  I will review the map until the ideas are solidly in mind</a:t>
            </a:r>
            <a:r>
              <a:rPr lang="en-US" sz="800" dirty="0">
                <a:solidFill>
                  <a:srgbClr val="FF0000"/>
                </a:solidFill>
              </a:rPr>
              <a:t>, then on my morning </a:t>
            </a:r>
            <a:r>
              <a:rPr lang="en-US" sz="800" dirty="0" smtClean="0">
                <a:solidFill>
                  <a:srgbClr val="FF0000"/>
                </a:solidFill>
              </a:rPr>
              <a:t>walk I will retell from memory the whole concept map because I can picture it in my mind.. </a:t>
            </a:r>
            <a:endParaRPr lang="en-US" sz="800" dirty="0">
              <a:solidFill>
                <a:srgbClr val="FF0000"/>
              </a:solidFill>
            </a:endParaRPr>
          </a:p>
        </p:txBody>
      </p:sp>
    </p:spTree>
    <p:extLst>
      <p:ext uri="{BB962C8B-B14F-4D97-AF65-F5344CB8AC3E}">
        <p14:creationId xmlns:p14="http://schemas.microsoft.com/office/powerpoint/2010/main" val="198705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9" grpId="0"/>
      <p:bldP spid="30" grpId="0" animBg="1"/>
      <p:bldP spid="32" grpId="0" animBg="1"/>
      <p:bldP spid="33" grpId="0"/>
      <p:bldP spid="34" grpId="0"/>
      <p:bldP spid="35" grpId="0"/>
      <p:bldP spid="36" grpId="0"/>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A725ED9-2FDA-47A1-93AD-1977F5CA94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775676"/>
            <a:ext cx="2193274" cy="164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p:cNvSpPr/>
          <p:nvPr/>
        </p:nvSpPr>
        <p:spPr>
          <a:xfrm>
            <a:off x="3352800" y="1400175"/>
            <a:ext cx="5029200" cy="3431382"/>
          </a:xfrm>
          <a:prstGeom prst="wedgeEllipseCallout">
            <a:avLst>
              <a:gd name="adj1" fmla="val -81041"/>
              <a:gd name="adj2" fmla="val 13176"/>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tx1"/>
                </a:solidFill>
              </a:rPr>
              <a:t>Here are two examples of the </a:t>
            </a:r>
          </a:p>
          <a:p>
            <a:pPr algn="ctr"/>
            <a:r>
              <a:rPr lang="en-US" sz="2000" b="1" i="1" dirty="0" smtClean="0">
                <a:solidFill>
                  <a:schemeClr val="tx1"/>
                </a:solidFill>
              </a:rPr>
              <a:t>Nodes and Arrows</a:t>
            </a:r>
            <a:r>
              <a:rPr lang="en-US" sz="2000" dirty="0" smtClean="0">
                <a:solidFill>
                  <a:schemeClr val="tx1"/>
                </a:solidFill>
              </a:rPr>
              <a:t> Concept Map.  They were great reviews for me on other texts.  </a:t>
            </a:r>
          </a:p>
          <a:p>
            <a:pPr algn="ctr"/>
            <a:r>
              <a:rPr lang="en-US" sz="2000" dirty="0" smtClean="0">
                <a:solidFill>
                  <a:schemeClr val="tx1"/>
                </a:solidFill>
              </a:rPr>
              <a:t>They really congealed and deepened my learning  </a:t>
            </a:r>
          </a:p>
          <a:p>
            <a:pPr algn="ctr"/>
            <a:endParaRPr lang="en-US" sz="2000" dirty="0">
              <a:solidFill>
                <a:schemeClr val="tx1"/>
              </a:solidFill>
            </a:endParaRPr>
          </a:p>
          <a:p>
            <a:pPr algn="ctr"/>
            <a:r>
              <a:rPr lang="en-US" sz="2000" dirty="0" smtClean="0">
                <a:solidFill>
                  <a:schemeClr val="tx1"/>
                </a:solidFill>
              </a:rPr>
              <a:t>The first is from a </a:t>
            </a:r>
            <a:r>
              <a:rPr lang="en-US" sz="2000" b="1" dirty="0" smtClean="0">
                <a:solidFill>
                  <a:schemeClr val="tx1"/>
                </a:solidFill>
              </a:rPr>
              <a:t>Statistics text </a:t>
            </a:r>
            <a:r>
              <a:rPr lang="en-US" sz="2000" dirty="0" smtClean="0">
                <a:solidFill>
                  <a:schemeClr val="tx1"/>
                </a:solidFill>
              </a:rPr>
              <a:t>on </a:t>
            </a:r>
            <a:r>
              <a:rPr lang="en-US" sz="2000" b="1" i="1" dirty="0">
                <a:solidFill>
                  <a:schemeClr val="tx1"/>
                </a:solidFill>
              </a:rPr>
              <a:t>Effect </a:t>
            </a:r>
            <a:r>
              <a:rPr lang="en-US" sz="2000" b="1" i="1" dirty="0" smtClean="0">
                <a:solidFill>
                  <a:schemeClr val="tx1"/>
                </a:solidFill>
              </a:rPr>
              <a:t>Size</a:t>
            </a:r>
            <a:r>
              <a:rPr lang="en-US" sz="2000" dirty="0" smtClean="0">
                <a:solidFill>
                  <a:schemeClr val="tx1"/>
                </a:solidFill>
              </a:rPr>
              <a:t>.</a:t>
            </a:r>
            <a:endParaRPr lang="en-US" sz="2000" b="1" i="1" dirty="0">
              <a:solidFill>
                <a:schemeClr val="tx1"/>
              </a:solidFill>
            </a:endParaRPr>
          </a:p>
        </p:txBody>
      </p:sp>
    </p:spTree>
    <p:extLst>
      <p:ext uri="{BB962C8B-B14F-4D97-AF65-F5344CB8AC3E}">
        <p14:creationId xmlns:p14="http://schemas.microsoft.com/office/powerpoint/2010/main" val="2592974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Content Placeholder 9"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52400"/>
            <a:ext cx="8401150" cy="6477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88187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1023" y="1425781"/>
            <a:ext cx="7661861" cy="5432219"/>
          </a:xfrm>
        </p:spPr>
      </p:pic>
      <p:pic>
        <p:nvPicPr>
          <p:cNvPr id="5" name="Picture 2" descr="DA725ED9-2FDA-47A1-93AD-1977F5CA94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94605"/>
            <a:ext cx="1429647"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p:cNvSpPr/>
          <p:nvPr/>
        </p:nvSpPr>
        <p:spPr>
          <a:xfrm>
            <a:off x="2362200" y="30126"/>
            <a:ext cx="6629400" cy="1271727"/>
          </a:xfrm>
          <a:prstGeom prst="wedgeEllipseCallout">
            <a:avLst>
              <a:gd name="adj1" fmla="val -65696"/>
              <a:gd name="adj2" fmla="val 4847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tx1"/>
                </a:solidFill>
              </a:rPr>
              <a:t>Here is a Nodes and Arrows map on an article about the </a:t>
            </a:r>
            <a:r>
              <a:rPr lang="en-US" sz="2000" b="1" i="1" dirty="0" smtClean="0">
                <a:solidFill>
                  <a:schemeClr val="tx1"/>
                </a:solidFill>
              </a:rPr>
              <a:t>Watergate Scandal</a:t>
            </a:r>
            <a:r>
              <a:rPr lang="en-US" sz="2000" dirty="0" smtClean="0">
                <a:solidFill>
                  <a:schemeClr val="tx1"/>
                </a:solidFill>
              </a:rPr>
              <a:t>.</a:t>
            </a:r>
            <a:endParaRPr lang="en-US" sz="2000" b="1" i="1" dirty="0">
              <a:solidFill>
                <a:schemeClr val="tx1"/>
              </a:solidFill>
            </a:endParaRPr>
          </a:p>
        </p:txBody>
      </p:sp>
    </p:spTree>
    <p:extLst>
      <p:ext uri="{BB962C8B-B14F-4D97-AF65-F5344CB8AC3E}">
        <p14:creationId xmlns:p14="http://schemas.microsoft.com/office/powerpoint/2010/main" val="43042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A725ED9-2FDA-47A1-93AD-1977F5CA94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53" y="2362200"/>
            <a:ext cx="325324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p:cNvSpPr/>
          <p:nvPr/>
        </p:nvSpPr>
        <p:spPr>
          <a:xfrm>
            <a:off x="3048000" y="3810000"/>
            <a:ext cx="5557604" cy="2067563"/>
          </a:xfrm>
          <a:prstGeom prst="wedgeEllipseCallout">
            <a:avLst>
              <a:gd name="adj1" fmla="val -67093"/>
              <a:gd name="adj2" fmla="val -4098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tx1"/>
                </a:solidFill>
              </a:rPr>
              <a:t>Now practice on your own text and </a:t>
            </a:r>
            <a:r>
              <a:rPr lang="en-US" sz="2000" b="1" i="1" dirty="0" smtClean="0">
                <a:solidFill>
                  <a:schemeClr val="tx1"/>
                </a:solidFill>
              </a:rPr>
              <a:t>use the </a:t>
            </a:r>
            <a:r>
              <a:rPr lang="en-US" sz="2000" b="1" i="1" dirty="0" err="1" smtClean="0">
                <a:solidFill>
                  <a:schemeClr val="tx1"/>
                </a:solidFill>
              </a:rPr>
              <a:t>ThinkSheet</a:t>
            </a:r>
            <a:r>
              <a:rPr lang="en-US" sz="2000" dirty="0" smtClean="0">
                <a:solidFill>
                  <a:schemeClr val="tx1"/>
                </a:solidFill>
              </a:rPr>
              <a:t> to guide you through the process.</a:t>
            </a:r>
          </a:p>
          <a:p>
            <a:pPr algn="ctr"/>
            <a:endParaRPr lang="en-US" sz="1100" dirty="0">
              <a:solidFill>
                <a:schemeClr val="tx1"/>
              </a:solidFill>
            </a:endParaRPr>
          </a:p>
          <a:p>
            <a:pPr algn="ctr"/>
            <a:r>
              <a:rPr lang="en-US" sz="2000" dirty="0" smtClean="0">
                <a:solidFill>
                  <a:schemeClr val="tx1"/>
                </a:solidFill>
              </a:rPr>
              <a:t>Happy Creating!</a:t>
            </a:r>
          </a:p>
        </p:txBody>
      </p:sp>
      <p:sp>
        <p:nvSpPr>
          <p:cNvPr id="7" name="Oval Callout 6"/>
          <p:cNvSpPr/>
          <p:nvPr/>
        </p:nvSpPr>
        <p:spPr>
          <a:xfrm>
            <a:off x="2819400" y="1295400"/>
            <a:ext cx="5710004" cy="2719527"/>
          </a:xfrm>
          <a:prstGeom prst="wedgeEllipseCallout">
            <a:avLst>
              <a:gd name="adj1" fmla="val -65696"/>
              <a:gd name="adj2" fmla="val 4847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tx1"/>
                </a:solidFill>
              </a:rPr>
              <a:t>Go </a:t>
            </a:r>
            <a:r>
              <a:rPr lang="en-US" sz="2000" dirty="0" smtClean="0">
                <a:solidFill>
                  <a:schemeClr val="tx1"/>
                </a:solidFill>
              </a:rPr>
              <a:t>back to </a:t>
            </a:r>
            <a:r>
              <a:rPr lang="en-US" sz="2000" dirty="0" smtClean="0">
                <a:solidFill>
                  <a:schemeClr val="tx1"/>
                </a:solidFill>
              </a:rPr>
              <a:t>the Handbook and </a:t>
            </a:r>
            <a:r>
              <a:rPr lang="en-US" sz="2000" dirty="0" smtClean="0">
                <a:solidFill>
                  <a:schemeClr val="tx1"/>
                </a:solidFill>
              </a:rPr>
              <a:t>review the </a:t>
            </a:r>
            <a:r>
              <a:rPr lang="en-US" sz="2000" b="1" i="1" dirty="0" smtClean="0">
                <a:solidFill>
                  <a:schemeClr val="tx1"/>
                </a:solidFill>
              </a:rPr>
              <a:t>other </a:t>
            </a:r>
            <a:r>
              <a:rPr lang="en-US" sz="2000" b="1" i="1" dirty="0" smtClean="0">
                <a:solidFill>
                  <a:schemeClr val="tx1"/>
                </a:solidFill>
              </a:rPr>
              <a:t>examples </a:t>
            </a:r>
            <a:r>
              <a:rPr lang="en-US" sz="2000" dirty="0" smtClean="0">
                <a:solidFill>
                  <a:schemeClr val="tx1"/>
                </a:solidFill>
              </a:rPr>
              <a:t>of concept maps including a matrix, flow chart, story map, herringbone, etc.  Choose the approach that will work </a:t>
            </a:r>
            <a:r>
              <a:rPr lang="en-US" sz="2000" b="1" i="1" dirty="0" smtClean="0">
                <a:solidFill>
                  <a:schemeClr val="tx1"/>
                </a:solidFill>
              </a:rPr>
              <a:t>best for your purpose</a:t>
            </a:r>
            <a:r>
              <a:rPr lang="en-US" sz="2000" dirty="0" smtClean="0">
                <a:solidFill>
                  <a:schemeClr val="tx1"/>
                </a:solidFill>
              </a:rPr>
              <a:t>.</a:t>
            </a:r>
          </a:p>
        </p:txBody>
      </p:sp>
    </p:spTree>
    <p:extLst>
      <p:ext uri="{BB962C8B-B14F-4D97-AF65-F5344CB8AC3E}">
        <p14:creationId xmlns:p14="http://schemas.microsoft.com/office/powerpoint/2010/main" val="312665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725ED9-2FDA-47A1-93AD-1977F5CA9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705" y="2743200"/>
            <a:ext cx="285929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Callout 3"/>
          <p:cNvSpPr/>
          <p:nvPr/>
        </p:nvSpPr>
        <p:spPr>
          <a:xfrm>
            <a:off x="2065310" y="2438400"/>
            <a:ext cx="4455906" cy="1524000"/>
          </a:xfrm>
          <a:prstGeom prst="wedgeEllipseCallout">
            <a:avLst>
              <a:gd name="adj1" fmla="val 58468"/>
              <a:gd name="adj2" fmla="val 3809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The </a:t>
            </a:r>
            <a:r>
              <a:rPr lang="en-US" sz="2400" b="1" i="1" dirty="0" smtClean="0"/>
              <a:t>purpose</a:t>
            </a:r>
            <a:r>
              <a:rPr lang="en-US" sz="2400" dirty="0" smtClean="0"/>
              <a:t> in creating a concept map is to . . .</a:t>
            </a:r>
            <a:endParaRPr lang="en-US" sz="2400" b="1" i="1" dirty="0"/>
          </a:p>
        </p:txBody>
      </p:sp>
      <p:sp>
        <p:nvSpPr>
          <p:cNvPr id="7" name="Oval Callout 6"/>
          <p:cNvSpPr/>
          <p:nvPr/>
        </p:nvSpPr>
        <p:spPr>
          <a:xfrm>
            <a:off x="1676400" y="1752600"/>
            <a:ext cx="4724400" cy="2519362"/>
          </a:xfrm>
          <a:prstGeom prst="wedgeEllipseCallout">
            <a:avLst>
              <a:gd name="adj1" fmla="val 59591"/>
              <a:gd name="adj2" fmla="val 3912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smtClean="0"/>
          </a:p>
          <a:p>
            <a:pPr algn="ctr"/>
            <a:r>
              <a:rPr lang="en-US" sz="2400" dirty="0" smtClean="0"/>
              <a:t>organize</a:t>
            </a:r>
            <a:r>
              <a:rPr lang="en-US" sz="2400" b="1" dirty="0" smtClean="0"/>
              <a:t> </a:t>
            </a:r>
            <a:r>
              <a:rPr lang="en-US" sz="2400" dirty="0" smtClean="0"/>
              <a:t>the </a:t>
            </a:r>
            <a:r>
              <a:rPr lang="en-US" sz="2400" b="1" i="1" dirty="0" smtClean="0"/>
              <a:t>key concepts</a:t>
            </a:r>
            <a:r>
              <a:rPr lang="en-US" sz="2400" i="1" dirty="0" smtClean="0"/>
              <a:t> </a:t>
            </a:r>
          </a:p>
          <a:p>
            <a:pPr algn="ctr"/>
            <a:r>
              <a:rPr lang="en-US" sz="2400" dirty="0" smtClean="0"/>
              <a:t>and most important </a:t>
            </a:r>
            <a:r>
              <a:rPr lang="en-US" sz="2400" b="1" i="1" dirty="0" smtClean="0"/>
              <a:t>details</a:t>
            </a:r>
            <a:r>
              <a:rPr lang="en-US" sz="2400" dirty="0" smtClean="0"/>
              <a:t> </a:t>
            </a:r>
          </a:p>
          <a:p>
            <a:pPr algn="ctr"/>
            <a:r>
              <a:rPr lang="en-US" sz="2400" dirty="0" smtClean="0">
                <a:solidFill>
                  <a:schemeClr val="bg1"/>
                </a:solidFill>
              </a:rPr>
              <a:t>in </a:t>
            </a:r>
            <a:r>
              <a:rPr lang="en-US" sz="2400" dirty="0">
                <a:solidFill>
                  <a:schemeClr val="bg1"/>
                </a:solidFill>
              </a:rPr>
              <a:t>a </a:t>
            </a:r>
            <a:r>
              <a:rPr lang="en-US" sz="2400" b="1" i="1" dirty="0">
                <a:solidFill>
                  <a:schemeClr val="bg1"/>
                </a:solidFill>
              </a:rPr>
              <a:t>visually</a:t>
            </a:r>
            <a:r>
              <a:rPr lang="en-US" sz="2400" dirty="0">
                <a:solidFill>
                  <a:schemeClr val="bg1"/>
                </a:solidFill>
              </a:rPr>
              <a:t> memorable way</a:t>
            </a:r>
            <a:r>
              <a:rPr lang="en-US" sz="2400" dirty="0" smtClean="0">
                <a:solidFill>
                  <a:schemeClr val="bg1"/>
                </a:solidFill>
              </a:rPr>
              <a:t>.</a:t>
            </a:r>
            <a:endParaRPr lang="en-US" sz="2400" b="1" dirty="0">
              <a:solidFill>
                <a:schemeClr val="bg1"/>
              </a:solidFill>
            </a:endParaRPr>
          </a:p>
        </p:txBody>
      </p:sp>
      <p:sp>
        <p:nvSpPr>
          <p:cNvPr id="5" name="Oval 4"/>
          <p:cNvSpPr/>
          <p:nvPr/>
        </p:nvSpPr>
        <p:spPr>
          <a:xfrm>
            <a:off x="-103322" y="4490634"/>
            <a:ext cx="1371600" cy="914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Concept “A”</a:t>
            </a:r>
            <a:endParaRPr lang="en-US" dirty="0"/>
          </a:p>
        </p:txBody>
      </p:sp>
      <p:sp>
        <p:nvSpPr>
          <p:cNvPr id="9" name="Oval 8"/>
          <p:cNvSpPr/>
          <p:nvPr/>
        </p:nvSpPr>
        <p:spPr>
          <a:xfrm>
            <a:off x="2683790" y="4490634"/>
            <a:ext cx="1371600" cy="914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Concept “B”</a:t>
            </a:r>
            <a:endParaRPr lang="en-US" dirty="0"/>
          </a:p>
        </p:txBody>
      </p:sp>
      <p:sp>
        <p:nvSpPr>
          <p:cNvPr id="10" name="Oval 9"/>
          <p:cNvSpPr/>
          <p:nvPr/>
        </p:nvSpPr>
        <p:spPr>
          <a:xfrm>
            <a:off x="1260529" y="6019800"/>
            <a:ext cx="1371600" cy="914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Concept “C”</a:t>
            </a:r>
            <a:endParaRPr lang="en-US" dirty="0"/>
          </a:p>
        </p:txBody>
      </p:sp>
      <p:cxnSp>
        <p:nvCxnSpPr>
          <p:cNvPr id="11" name="Straight Arrow Connector 10"/>
          <p:cNvCxnSpPr/>
          <p:nvPr/>
        </p:nvCxnSpPr>
        <p:spPr>
          <a:xfrm flipV="1">
            <a:off x="2240796" y="5181600"/>
            <a:ext cx="883404" cy="1066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a:off x="1066800" y="5029200"/>
            <a:ext cx="1837841"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a:off x="914400" y="5107983"/>
            <a:ext cx="762000" cy="11404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Rectangle 16"/>
          <p:cNvSpPr/>
          <p:nvPr/>
        </p:nvSpPr>
        <p:spPr>
          <a:xfrm>
            <a:off x="2240796" y="5553559"/>
            <a:ext cx="1084881" cy="381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relationship between</a:t>
            </a:r>
            <a:endParaRPr lang="en-US" sz="1200" dirty="0"/>
          </a:p>
        </p:txBody>
      </p:sp>
      <p:sp>
        <p:nvSpPr>
          <p:cNvPr id="19" name="Rectangle 18"/>
          <p:cNvSpPr/>
          <p:nvPr/>
        </p:nvSpPr>
        <p:spPr>
          <a:xfrm>
            <a:off x="718088" y="5524500"/>
            <a:ext cx="1084881" cy="381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relationship between</a:t>
            </a:r>
            <a:endParaRPr lang="en-US" sz="1200" dirty="0"/>
          </a:p>
        </p:txBody>
      </p:sp>
      <p:sp>
        <p:nvSpPr>
          <p:cNvPr id="26" name="Rectangle 25"/>
          <p:cNvSpPr/>
          <p:nvPr/>
        </p:nvSpPr>
        <p:spPr>
          <a:xfrm>
            <a:off x="1494295" y="4838700"/>
            <a:ext cx="1084881" cy="381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relationship between</a:t>
            </a:r>
            <a:endParaRPr lang="en-US" sz="1200" dirty="0"/>
          </a:p>
        </p:txBody>
      </p:sp>
      <p:cxnSp>
        <p:nvCxnSpPr>
          <p:cNvPr id="27" name="Straight Arrow Connector 26"/>
          <p:cNvCxnSpPr/>
          <p:nvPr/>
        </p:nvCxnSpPr>
        <p:spPr>
          <a:xfrm>
            <a:off x="3962400" y="5107983"/>
            <a:ext cx="838200" cy="4165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0" name="Rounded Rectangle 29"/>
          <p:cNvSpPr/>
          <p:nvPr/>
        </p:nvSpPr>
        <p:spPr>
          <a:xfrm>
            <a:off x="4724400" y="5529020"/>
            <a:ext cx="1066800" cy="53081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Example</a:t>
            </a:r>
            <a:endParaRPr lang="en-US" dirty="0"/>
          </a:p>
        </p:txBody>
      </p:sp>
      <p:sp>
        <p:nvSpPr>
          <p:cNvPr id="31" name="Rounded Rectangle 30"/>
          <p:cNvSpPr/>
          <p:nvPr/>
        </p:nvSpPr>
        <p:spPr>
          <a:xfrm>
            <a:off x="4055390" y="6327183"/>
            <a:ext cx="1066800" cy="53081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Example</a:t>
            </a:r>
            <a:endParaRPr lang="en-US" dirty="0"/>
          </a:p>
        </p:txBody>
      </p:sp>
      <p:cxnSp>
        <p:nvCxnSpPr>
          <p:cNvPr id="32" name="Straight Arrow Connector 31"/>
          <p:cNvCxnSpPr/>
          <p:nvPr/>
        </p:nvCxnSpPr>
        <p:spPr>
          <a:xfrm>
            <a:off x="3217190" y="5934236"/>
            <a:ext cx="838200" cy="4165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4757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subTnLst>
                                    <p:set>
                                      <p:cBhvr override="childStyle">
                                        <p:cTn dur="1" fill="hold" display="0" masterRel="nextClick" afterEffect="1"/>
                                        <p:tgtEl>
                                          <p:spTgt spid="7">
                                            <p:txEl>
                                              <p:pRg st="3" end="3"/>
                                            </p:txEl>
                                          </p:spTgt>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9" grpId="0" animBg="1"/>
      <p:bldP spid="10" grpId="0" animBg="1"/>
      <p:bldP spid="17" grpId="0" animBg="1"/>
      <p:bldP spid="19" grpId="0" animBg="1"/>
      <p:bldP spid="26"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Arrow Connector 31"/>
          <p:cNvCxnSpPr/>
          <p:nvPr/>
        </p:nvCxnSpPr>
        <p:spPr>
          <a:xfrm>
            <a:off x="2682498" y="5652662"/>
            <a:ext cx="1372892" cy="6980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026" name="Picture 2" descr="DA725ED9-2FDA-47A1-93AD-1977F5CA9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705" y="2743200"/>
            <a:ext cx="285929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flipV="1">
            <a:off x="2240796" y="5181600"/>
            <a:ext cx="883404" cy="1066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a:off x="914400" y="5029200"/>
            <a:ext cx="199024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a:off x="914400" y="5107983"/>
            <a:ext cx="762000" cy="11404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Rectangle 16"/>
          <p:cNvSpPr/>
          <p:nvPr/>
        </p:nvSpPr>
        <p:spPr>
          <a:xfrm>
            <a:off x="1985719" y="5553559"/>
            <a:ext cx="1084881" cy="381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relationship between</a:t>
            </a:r>
            <a:endParaRPr lang="en-US" sz="1200" dirty="0"/>
          </a:p>
        </p:txBody>
      </p:sp>
      <p:sp>
        <p:nvSpPr>
          <p:cNvPr id="19" name="Rectangle 18"/>
          <p:cNvSpPr/>
          <p:nvPr/>
        </p:nvSpPr>
        <p:spPr>
          <a:xfrm>
            <a:off x="718088" y="5524500"/>
            <a:ext cx="1084881" cy="381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relationship between</a:t>
            </a:r>
            <a:endParaRPr lang="en-US" sz="1200" dirty="0"/>
          </a:p>
        </p:txBody>
      </p:sp>
      <p:sp>
        <p:nvSpPr>
          <p:cNvPr id="26" name="Rectangle 25"/>
          <p:cNvSpPr/>
          <p:nvPr/>
        </p:nvSpPr>
        <p:spPr>
          <a:xfrm>
            <a:off x="1354848" y="4838700"/>
            <a:ext cx="1084881" cy="381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relationship between</a:t>
            </a:r>
            <a:endParaRPr lang="en-US" sz="1200" dirty="0"/>
          </a:p>
        </p:txBody>
      </p:sp>
      <p:cxnSp>
        <p:nvCxnSpPr>
          <p:cNvPr id="27" name="Straight Arrow Connector 26"/>
          <p:cNvCxnSpPr/>
          <p:nvPr/>
        </p:nvCxnSpPr>
        <p:spPr>
          <a:xfrm>
            <a:off x="3733800" y="5079246"/>
            <a:ext cx="1066800" cy="4452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2" name="Picture 21" descr="C:\Users\kjp6\AppData\Local\Microsoft\Windows\Temporary Internet Files\Content.IE5\GPLWHNJV\MP900401794[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692" y="6059837"/>
            <a:ext cx="948055" cy="952817"/>
          </a:xfrm>
          <a:prstGeom prst="rect">
            <a:avLst/>
          </a:prstGeom>
          <a:noFill/>
          <a:ln>
            <a:noFill/>
          </a:ln>
        </p:spPr>
      </p:pic>
      <p:pic>
        <p:nvPicPr>
          <p:cNvPr id="20" name="Picture 19" descr="C:\Users\kjp6\AppData\Local\Microsoft\Windows\Temporary Internet Files\Content.IE5\UWBFRAC9\MP900341699[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490633"/>
            <a:ext cx="777264" cy="873959"/>
          </a:xfrm>
          <a:prstGeom prst="rect">
            <a:avLst/>
          </a:prstGeom>
          <a:noFill/>
          <a:ln>
            <a:noFill/>
          </a:ln>
        </p:spPr>
      </p:pic>
      <p:pic>
        <p:nvPicPr>
          <p:cNvPr id="21" name="Picture 20" descr="C:\Users\kjp6\AppData\Local\Microsoft\Windows\Temporary Internet Files\Content.IE5\YZ7AW31F\MP910216383[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4671" y="4414434"/>
            <a:ext cx="1585810" cy="1329625"/>
          </a:xfrm>
          <a:prstGeom prst="rect">
            <a:avLst/>
          </a:prstGeom>
          <a:noFill/>
          <a:ln>
            <a:noFill/>
          </a:ln>
        </p:spPr>
      </p:pic>
      <p:pic>
        <p:nvPicPr>
          <p:cNvPr id="24" name="Picture 23" descr="C:\Users\kjp6\AppData\Local\Microsoft\Windows\Temporary Internet Files\Content.IE5\GPLWHNJV\MC900023498[1].wm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3183" y="5406282"/>
            <a:ext cx="914400" cy="492760"/>
          </a:xfrm>
          <a:prstGeom prst="rect">
            <a:avLst/>
          </a:prstGeom>
          <a:noFill/>
          <a:ln>
            <a:noFill/>
          </a:ln>
        </p:spPr>
      </p:pic>
      <p:pic>
        <p:nvPicPr>
          <p:cNvPr id="25" name="Picture 24" descr="C:\Users\kjp6\AppData\Local\Microsoft\Windows\Temporary Internet Files\Content.IE5\UWBFRAC9\MP900400654[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55390" y="6248400"/>
            <a:ext cx="885190" cy="461962"/>
          </a:xfrm>
          <a:prstGeom prst="rect">
            <a:avLst/>
          </a:prstGeom>
          <a:noFill/>
          <a:ln>
            <a:noFill/>
          </a:ln>
        </p:spPr>
      </p:pic>
      <p:sp>
        <p:nvSpPr>
          <p:cNvPr id="28" name="Oval Callout 27"/>
          <p:cNvSpPr/>
          <p:nvPr/>
        </p:nvSpPr>
        <p:spPr>
          <a:xfrm>
            <a:off x="1851473" y="1676400"/>
            <a:ext cx="4724400" cy="2519362"/>
          </a:xfrm>
          <a:prstGeom prst="wedgeEllipseCallout">
            <a:avLst>
              <a:gd name="adj1" fmla="val 59591"/>
              <a:gd name="adj2" fmla="val 3912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bg1">
                    <a:lumMod val="65000"/>
                  </a:schemeClr>
                </a:solidFill>
              </a:rPr>
              <a:t>o</a:t>
            </a:r>
            <a:r>
              <a:rPr lang="en-US" sz="2400" dirty="0" smtClean="0">
                <a:solidFill>
                  <a:schemeClr val="bg1">
                    <a:lumMod val="65000"/>
                  </a:schemeClr>
                </a:solidFill>
              </a:rPr>
              <a:t>rganize</a:t>
            </a:r>
            <a:r>
              <a:rPr lang="en-US" sz="2400" b="1" dirty="0" smtClean="0">
                <a:solidFill>
                  <a:schemeClr val="bg1">
                    <a:lumMod val="65000"/>
                  </a:schemeClr>
                </a:solidFill>
              </a:rPr>
              <a:t> </a:t>
            </a:r>
            <a:r>
              <a:rPr lang="en-US" sz="2400" dirty="0" smtClean="0">
                <a:solidFill>
                  <a:schemeClr val="bg1">
                    <a:lumMod val="65000"/>
                  </a:schemeClr>
                </a:solidFill>
              </a:rPr>
              <a:t>the </a:t>
            </a:r>
            <a:r>
              <a:rPr lang="en-US" sz="2400" b="1" i="1" dirty="0" smtClean="0">
                <a:solidFill>
                  <a:schemeClr val="bg1">
                    <a:lumMod val="65000"/>
                  </a:schemeClr>
                </a:solidFill>
              </a:rPr>
              <a:t>key concepts</a:t>
            </a:r>
            <a:r>
              <a:rPr lang="en-US" sz="2400" i="1" dirty="0" smtClean="0">
                <a:solidFill>
                  <a:schemeClr val="bg1">
                    <a:lumMod val="65000"/>
                  </a:schemeClr>
                </a:solidFill>
              </a:rPr>
              <a:t> </a:t>
            </a:r>
          </a:p>
          <a:p>
            <a:pPr algn="ctr"/>
            <a:r>
              <a:rPr lang="en-US" sz="2400" dirty="0" smtClean="0">
                <a:solidFill>
                  <a:schemeClr val="bg1">
                    <a:lumMod val="65000"/>
                  </a:schemeClr>
                </a:solidFill>
              </a:rPr>
              <a:t>and most important </a:t>
            </a:r>
            <a:r>
              <a:rPr lang="en-US" sz="2400" b="1" i="1" dirty="0" smtClean="0">
                <a:solidFill>
                  <a:schemeClr val="bg1">
                    <a:lumMod val="65000"/>
                  </a:schemeClr>
                </a:solidFill>
              </a:rPr>
              <a:t>details</a:t>
            </a:r>
            <a:r>
              <a:rPr lang="en-US" sz="2400" dirty="0" smtClean="0">
                <a:solidFill>
                  <a:schemeClr val="bg1">
                    <a:lumMod val="65000"/>
                  </a:schemeClr>
                </a:solidFill>
              </a:rPr>
              <a:t> </a:t>
            </a:r>
          </a:p>
          <a:p>
            <a:pPr algn="ctr"/>
            <a:r>
              <a:rPr lang="en-US" sz="2400" dirty="0" smtClean="0">
                <a:solidFill>
                  <a:schemeClr val="tx1"/>
                </a:solidFill>
              </a:rPr>
              <a:t>in </a:t>
            </a:r>
            <a:r>
              <a:rPr lang="en-US" sz="2400" dirty="0">
                <a:solidFill>
                  <a:schemeClr val="tx1"/>
                </a:solidFill>
              </a:rPr>
              <a:t>a </a:t>
            </a:r>
            <a:r>
              <a:rPr lang="en-US" sz="2400" b="1" i="1" dirty="0">
                <a:solidFill>
                  <a:schemeClr val="tx1"/>
                </a:solidFill>
              </a:rPr>
              <a:t>visually</a:t>
            </a:r>
            <a:r>
              <a:rPr lang="en-US" sz="2400" dirty="0">
                <a:solidFill>
                  <a:schemeClr val="tx1"/>
                </a:solidFill>
              </a:rPr>
              <a:t> memorable way</a:t>
            </a:r>
            <a:r>
              <a:rPr lang="en-US" sz="2400" dirty="0" smtClean="0">
                <a:solidFill>
                  <a:schemeClr val="tx1"/>
                </a:solidFill>
              </a:rPr>
              <a:t>.</a:t>
            </a:r>
            <a:endParaRPr lang="en-US" sz="2400" b="1" dirty="0">
              <a:solidFill>
                <a:schemeClr val="tx1"/>
              </a:solidFill>
            </a:endParaRPr>
          </a:p>
        </p:txBody>
      </p:sp>
      <p:sp>
        <p:nvSpPr>
          <p:cNvPr id="18" name="Rectangle 17"/>
          <p:cNvSpPr/>
          <p:nvPr/>
        </p:nvSpPr>
        <p:spPr>
          <a:xfrm>
            <a:off x="3855700" y="5181600"/>
            <a:ext cx="947484" cy="22262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a:t>e</a:t>
            </a:r>
            <a:r>
              <a:rPr lang="en-US" sz="1200" dirty="0" smtClean="0"/>
              <a:t>xample of</a:t>
            </a:r>
            <a:endParaRPr lang="en-US" sz="1200" dirty="0"/>
          </a:p>
        </p:txBody>
      </p:sp>
      <p:sp>
        <p:nvSpPr>
          <p:cNvPr id="23" name="Rectangle 22"/>
          <p:cNvSpPr/>
          <p:nvPr/>
        </p:nvSpPr>
        <p:spPr>
          <a:xfrm>
            <a:off x="3187576" y="5973319"/>
            <a:ext cx="947484" cy="22262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a:t>e</a:t>
            </a:r>
            <a:r>
              <a:rPr lang="en-US" sz="1200" dirty="0" smtClean="0"/>
              <a:t>xample of</a:t>
            </a:r>
            <a:endParaRPr lang="en-US" sz="1200" dirty="0"/>
          </a:p>
        </p:txBody>
      </p:sp>
      <p:sp>
        <p:nvSpPr>
          <p:cNvPr id="30" name="Oval Callout 29"/>
          <p:cNvSpPr/>
          <p:nvPr/>
        </p:nvSpPr>
        <p:spPr>
          <a:xfrm>
            <a:off x="1120164" y="1680758"/>
            <a:ext cx="5827506" cy="2510242"/>
          </a:xfrm>
          <a:prstGeom prst="wedgeEllipseCallout">
            <a:avLst>
              <a:gd name="adj1" fmla="val 52399"/>
              <a:gd name="adj2" fmla="val 3861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Plus, </a:t>
            </a:r>
            <a:r>
              <a:rPr lang="en-US" sz="2400" dirty="0" smtClean="0"/>
              <a:t>you are to put all of this onto</a:t>
            </a:r>
            <a:r>
              <a:rPr lang="en-US" sz="2400" b="1" dirty="0" smtClean="0"/>
              <a:t> ONE </a:t>
            </a:r>
            <a:r>
              <a:rPr lang="en-US" sz="2400" dirty="0" smtClean="0"/>
              <a:t>page--the entire text, </a:t>
            </a:r>
            <a:endParaRPr lang="en-US" sz="2400" b="1" dirty="0"/>
          </a:p>
          <a:p>
            <a:pPr algn="ctr"/>
            <a:r>
              <a:rPr lang="en-US" sz="2400" dirty="0" smtClean="0"/>
              <a:t>whether a one-page short story, a 1000-page novel, or a 40-page trigonometry chapter.</a:t>
            </a:r>
            <a:endParaRPr lang="en-US" sz="2400" dirty="0"/>
          </a:p>
        </p:txBody>
      </p:sp>
    </p:spTree>
    <p:extLst>
      <p:ext uri="{BB962C8B-B14F-4D97-AF65-F5344CB8AC3E}">
        <p14:creationId xmlns:p14="http://schemas.microsoft.com/office/powerpoint/2010/main" val="313442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6" grpId="0" animBg="1"/>
      <p:bldP spid="18" grpId="0" animBg="1"/>
      <p:bldP spid="23"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725ED9-2FDA-47A1-93AD-1977F5CA94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590800"/>
            <a:ext cx="285929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p:cNvSpPr/>
          <p:nvPr/>
        </p:nvSpPr>
        <p:spPr>
          <a:xfrm>
            <a:off x="2667000" y="1752600"/>
            <a:ext cx="5827506" cy="2057400"/>
          </a:xfrm>
          <a:prstGeom prst="wedgeEllipseCallout">
            <a:avLst>
              <a:gd name="adj1" fmla="val -45876"/>
              <a:gd name="adj2" fmla="val 4673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Let’s bring in the </a:t>
            </a:r>
            <a:r>
              <a:rPr lang="en-US" sz="2400" b="1" i="1" dirty="0" err="1" smtClean="0"/>
              <a:t>ThinkSheet</a:t>
            </a:r>
            <a:endParaRPr lang="en-US" sz="2400" b="1" i="1" dirty="0"/>
          </a:p>
        </p:txBody>
      </p:sp>
      <p:sp>
        <p:nvSpPr>
          <p:cNvPr id="6" name="Oval Callout 5"/>
          <p:cNvSpPr/>
          <p:nvPr/>
        </p:nvSpPr>
        <p:spPr>
          <a:xfrm>
            <a:off x="1584479" y="761998"/>
            <a:ext cx="4953000" cy="2770125"/>
          </a:xfrm>
          <a:prstGeom prst="wedgeEllipseCallout">
            <a:avLst>
              <a:gd name="adj1" fmla="val -40024"/>
              <a:gd name="adj2" fmla="val 5528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Let’s imagine that I am preparing for an </a:t>
            </a:r>
            <a:r>
              <a:rPr lang="en-US" sz="2400" b="1" i="1" dirty="0" smtClean="0"/>
              <a:t>exam </a:t>
            </a:r>
            <a:r>
              <a:rPr lang="en-US" sz="2400" dirty="0" smtClean="0"/>
              <a:t>in a science course. </a:t>
            </a:r>
            <a:endParaRPr lang="en-US" sz="2400" dirty="0"/>
          </a:p>
        </p:txBody>
      </p:sp>
    </p:spTree>
    <p:extLst>
      <p:ext uri="{BB962C8B-B14F-4D97-AF65-F5344CB8AC3E}">
        <p14:creationId xmlns:p14="http://schemas.microsoft.com/office/powerpoint/2010/main" val="382457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9 ThSh Create a Concept Map.pdf - Adobe Acrobat Pro"/>
          <p:cNvPicPr>
            <a:picLocks noGrp="1" noChangeAspect="1"/>
          </p:cNvPicPr>
          <p:nvPr>
            <p:ph idx="1"/>
          </p:nvPr>
        </p:nvPicPr>
        <p:blipFill rotWithShape="1">
          <a:blip r:embed="rId2">
            <a:extLst>
              <a:ext uri="{28A0092B-C50C-407E-A947-70E740481C1C}">
                <a14:useLocalDpi xmlns:a14="http://schemas.microsoft.com/office/drawing/2010/main" val="0"/>
              </a:ext>
            </a:extLst>
          </a:blip>
          <a:srcRect l="7852" t="14731" r="5189"/>
          <a:stretch/>
        </p:blipFill>
        <p:spPr>
          <a:xfrm>
            <a:off x="152400" y="304800"/>
            <a:ext cx="8382000" cy="6119113"/>
          </a:xfrm>
        </p:spPr>
      </p:pic>
      <p:pic>
        <p:nvPicPr>
          <p:cNvPr id="9" name="Picture 2" descr="DA725ED9-2FDA-47A1-93AD-1977F5CA94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578522"/>
            <a:ext cx="1752600" cy="131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Callout 9"/>
          <p:cNvSpPr/>
          <p:nvPr/>
        </p:nvSpPr>
        <p:spPr>
          <a:xfrm>
            <a:off x="2971800" y="3130433"/>
            <a:ext cx="4343400" cy="2808153"/>
          </a:xfrm>
          <a:prstGeom prst="wedgeEllipseCallout">
            <a:avLst>
              <a:gd name="adj1" fmla="val -60255"/>
              <a:gd name="adj2" fmla="val -789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I read information in </a:t>
            </a:r>
            <a:r>
              <a:rPr lang="en-US" sz="2400" b="1" i="1" dirty="0" smtClean="0"/>
              <a:t>Step 1.</a:t>
            </a:r>
          </a:p>
          <a:p>
            <a:pPr algn="ctr"/>
            <a:endParaRPr lang="en-US" sz="2400" dirty="0"/>
          </a:p>
        </p:txBody>
      </p:sp>
      <p:sp>
        <p:nvSpPr>
          <p:cNvPr id="11" name="Rectangle 10"/>
          <p:cNvSpPr/>
          <p:nvPr/>
        </p:nvSpPr>
        <p:spPr>
          <a:xfrm>
            <a:off x="380999" y="1219200"/>
            <a:ext cx="8077201" cy="13738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14600" y="2362200"/>
            <a:ext cx="6324600" cy="461665"/>
          </a:xfrm>
          <a:prstGeom prst="rect">
            <a:avLst/>
          </a:prstGeom>
          <a:noFill/>
        </p:spPr>
        <p:txBody>
          <a:bodyPr wrap="square" rtlCol="0">
            <a:spAutoFit/>
          </a:bodyPr>
          <a:lstStyle/>
          <a:p>
            <a:r>
              <a:rPr lang="en-US" sz="1200" dirty="0" smtClean="0">
                <a:solidFill>
                  <a:srgbClr val="C00000"/>
                </a:solidFill>
              </a:rPr>
              <a:t>I do not have a good grasp of the information in the “Sources of Knowledge” section. </a:t>
            </a:r>
          </a:p>
          <a:p>
            <a:r>
              <a:rPr lang="en-US" sz="1200" dirty="0" smtClean="0">
                <a:solidFill>
                  <a:srgbClr val="C00000"/>
                </a:solidFill>
              </a:rPr>
              <a:t>I need to know this chapter well for class discussion, a test, and as background for later.</a:t>
            </a:r>
            <a:endParaRPr lang="en-US" sz="1200" dirty="0">
              <a:solidFill>
                <a:srgbClr val="C00000"/>
              </a:solidFill>
            </a:endParaRPr>
          </a:p>
        </p:txBody>
      </p:sp>
      <p:sp>
        <p:nvSpPr>
          <p:cNvPr id="12" name="Oval Callout 11"/>
          <p:cNvSpPr/>
          <p:nvPr/>
        </p:nvSpPr>
        <p:spPr>
          <a:xfrm>
            <a:off x="2882900" y="3130432"/>
            <a:ext cx="4480278" cy="2808153"/>
          </a:xfrm>
          <a:prstGeom prst="wedgeEllipseCallout">
            <a:avLst>
              <a:gd name="adj1" fmla="val -60255"/>
              <a:gd name="adj2" fmla="val -789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I know the chapter </a:t>
            </a:r>
            <a:r>
              <a:rPr lang="en-US" sz="2000" dirty="0" smtClean="0"/>
              <a:t>is one I </a:t>
            </a:r>
            <a:r>
              <a:rPr lang="en-US" sz="2000" dirty="0" smtClean="0"/>
              <a:t>need to know well, “Knowledge, Science, and the Universe.”</a:t>
            </a:r>
          </a:p>
          <a:p>
            <a:pPr algn="ctr"/>
            <a:endParaRPr lang="en-US" sz="1100" dirty="0"/>
          </a:p>
          <a:p>
            <a:pPr algn="ctr"/>
            <a:r>
              <a:rPr lang="en-US" sz="2000" dirty="0" smtClean="0"/>
              <a:t>I answer the question.</a:t>
            </a:r>
            <a:endParaRPr lang="en-US" sz="2000" dirty="0"/>
          </a:p>
        </p:txBody>
      </p:sp>
    </p:spTree>
    <p:extLst>
      <p:ext uri="{BB962C8B-B14F-4D97-AF65-F5344CB8AC3E}">
        <p14:creationId xmlns:p14="http://schemas.microsoft.com/office/powerpoint/2010/main" val="287516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 ThSh Create a Concept Map.pdf - Adobe Acrobat Pro"/>
          <p:cNvPicPr>
            <a:picLocks noChangeAspect="1"/>
          </p:cNvPicPr>
          <p:nvPr/>
        </p:nvPicPr>
        <p:blipFill rotWithShape="1">
          <a:blip r:embed="rId3">
            <a:extLst>
              <a:ext uri="{28A0092B-C50C-407E-A947-70E740481C1C}">
                <a14:useLocalDpi xmlns:a14="http://schemas.microsoft.com/office/drawing/2010/main" val="0"/>
              </a:ext>
            </a:extLst>
          </a:blip>
          <a:srcRect l="8334" t="14882" r="4791" b="1450"/>
          <a:stretch/>
        </p:blipFill>
        <p:spPr>
          <a:xfrm>
            <a:off x="762000" y="381000"/>
            <a:ext cx="7943850" cy="5695951"/>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704867"/>
            <a:ext cx="4636961" cy="315313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Picture 2" descr="DA725ED9-2FDA-47A1-93AD-1977F5CA94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2961" y="1490249"/>
            <a:ext cx="1752600" cy="131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Callout 10"/>
          <p:cNvSpPr/>
          <p:nvPr/>
        </p:nvSpPr>
        <p:spPr>
          <a:xfrm>
            <a:off x="1295400" y="762000"/>
            <a:ext cx="4953000" cy="2770125"/>
          </a:xfrm>
          <a:prstGeom prst="wedgeEllipseCallout">
            <a:avLst>
              <a:gd name="adj1" fmla="val 67105"/>
              <a:gd name="adj2" fmla="val 1589"/>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I want to create a Concept Map of the </a:t>
            </a:r>
            <a:r>
              <a:rPr lang="en-US" sz="2400" dirty="0"/>
              <a:t>basic concepts </a:t>
            </a:r>
            <a:r>
              <a:rPr lang="en-US" sz="2400" dirty="0" smtClean="0"/>
              <a:t>learned </a:t>
            </a:r>
            <a:r>
              <a:rPr lang="en-US" sz="2400" dirty="0"/>
              <a:t>in </a:t>
            </a:r>
            <a:r>
              <a:rPr lang="en-US" sz="2400" dirty="0" smtClean="0"/>
              <a:t>this section.</a:t>
            </a:r>
            <a:endParaRPr lang="en-US" sz="2400" dirty="0"/>
          </a:p>
        </p:txBody>
      </p:sp>
    </p:spTree>
    <p:extLst>
      <p:ext uri="{BB962C8B-B14F-4D97-AF65-F5344CB8AC3E}">
        <p14:creationId xmlns:p14="http://schemas.microsoft.com/office/powerpoint/2010/main" val="412726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 ThSh Create a Concept Map.pdf - Adobe Reader"/>
          <p:cNvPicPr>
            <a:picLocks noChangeAspect="1"/>
          </p:cNvPicPr>
          <p:nvPr/>
        </p:nvPicPr>
        <p:blipFill rotWithShape="1">
          <a:blip r:embed="rId3">
            <a:extLst>
              <a:ext uri="{28A0092B-C50C-407E-A947-70E740481C1C}">
                <a14:useLocalDpi xmlns:a14="http://schemas.microsoft.com/office/drawing/2010/main" val="0"/>
              </a:ext>
            </a:extLst>
          </a:blip>
          <a:srcRect l="6765" t="13122" r="19632"/>
          <a:stretch/>
        </p:blipFill>
        <p:spPr>
          <a:xfrm>
            <a:off x="76200" y="304686"/>
            <a:ext cx="8634161" cy="5486514"/>
          </a:xfrm>
          <a:prstGeom prst="rect">
            <a:avLst/>
          </a:prstGeom>
        </p:spPr>
      </p:pic>
      <p:pic>
        <p:nvPicPr>
          <p:cNvPr id="11" name="Picture 2" descr="DA725ED9-2FDA-47A1-93AD-1977F5CA94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8139" y="4488238"/>
            <a:ext cx="2202973" cy="165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Callout 11"/>
          <p:cNvSpPr/>
          <p:nvPr/>
        </p:nvSpPr>
        <p:spPr>
          <a:xfrm>
            <a:off x="2929293" y="4488238"/>
            <a:ext cx="3306818" cy="1988759"/>
          </a:xfrm>
          <a:prstGeom prst="wedgeEllipseCallout">
            <a:avLst>
              <a:gd name="adj1" fmla="val 67604"/>
              <a:gd name="adj2" fmla="val 6366"/>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I read </a:t>
            </a:r>
            <a:r>
              <a:rPr lang="en-US" sz="2400" b="1" i="1" dirty="0" smtClean="0"/>
              <a:t>Step 2</a:t>
            </a:r>
            <a:r>
              <a:rPr lang="en-US" sz="2400" dirty="0" smtClean="0"/>
              <a:t> </a:t>
            </a:r>
            <a:r>
              <a:rPr lang="en-US" sz="2400" i="1" dirty="0" smtClean="0"/>
              <a:t>(above)</a:t>
            </a:r>
            <a:endParaRPr lang="en-US" sz="2400" dirty="0"/>
          </a:p>
        </p:txBody>
      </p:sp>
      <p:sp>
        <p:nvSpPr>
          <p:cNvPr id="13" name="Rectangle 12"/>
          <p:cNvSpPr/>
          <p:nvPr/>
        </p:nvSpPr>
        <p:spPr>
          <a:xfrm>
            <a:off x="266700" y="2622014"/>
            <a:ext cx="8191500" cy="152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848600" y="2719445"/>
            <a:ext cx="609600" cy="369332"/>
          </a:xfrm>
          <a:prstGeom prst="rect">
            <a:avLst/>
          </a:prstGeom>
          <a:noFill/>
        </p:spPr>
        <p:txBody>
          <a:bodyPr wrap="square" rtlCol="0">
            <a:spAutoFit/>
          </a:bodyPr>
          <a:lstStyle/>
          <a:p>
            <a:r>
              <a:rPr lang="en-US" b="1" dirty="0" smtClean="0">
                <a:solidFill>
                  <a:srgbClr val="C00000"/>
                </a:solidFill>
                <a:sym typeface="Symbol"/>
              </a:rPr>
              <a:t></a:t>
            </a:r>
            <a:endParaRPr lang="en-US" b="1" dirty="0">
              <a:solidFill>
                <a:srgbClr val="C00000"/>
              </a:solidFill>
            </a:endParaRPr>
          </a:p>
        </p:txBody>
      </p:sp>
      <p:sp>
        <p:nvSpPr>
          <p:cNvPr id="17" name="TextBox 16"/>
          <p:cNvSpPr txBox="1"/>
          <p:nvPr/>
        </p:nvSpPr>
        <p:spPr>
          <a:xfrm>
            <a:off x="4038600" y="3715127"/>
            <a:ext cx="3657600" cy="430887"/>
          </a:xfrm>
          <a:prstGeom prst="rect">
            <a:avLst/>
          </a:prstGeom>
          <a:noFill/>
        </p:spPr>
        <p:txBody>
          <a:bodyPr wrap="square" rtlCol="0">
            <a:spAutoFit/>
          </a:bodyPr>
          <a:lstStyle/>
          <a:p>
            <a:r>
              <a:rPr lang="en-US" sz="1100" dirty="0" smtClean="0">
                <a:solidFill>
                  <a:srgbClr val="C00000"/>
                </a:solidFill>
              </a:rPr>
              <a:t>State the sources of knowledge and give examples of knowledge that can come from each type of source. </a:t>
            </a:r>
            <a:endParaRPr lang="en-US" sz="1100" dirty="0">
              <a:solidFill>
                <a:srgbClr val="C00000"/>
              </a:solidFill>
            </a:endParaRPr>
          </a:p>
        </p:txBody>
      </p:sp>
      <p:sp>
        <p:nvSpPr>
          <p:cNvPr id="18" name="Oval Callout 17"/>
          <p:cNvSpPr/>
          <p:nvPr/>
        </p:nvSpPr>
        <p:spPr>
          <a:xfrm>
            <a:off x="2622755" y="4144297"/>
            <a:ext cx="3919893" cy="2458858"/>
          </a:xfrm>
          <a:prstGeom prst="wedgeEllipseCallout">
            <a:avLst>
              <a:gd name="adj1" fmla="val 61514"/>
              <a:gd name="adj2" fmla="val 64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I did a </a:t>
            </a:r>
            <a:r>
              <a:rPr lang="en-US" sz="2400" i="1" dirty="0" smtClean="0"/>
              <a:t>Postview</a:t>
            </a:r>
            <a:r>
              <a:rPr lang="en-US" sz="2400" dirty="0" smtClean="0"/>
              <a:t> of the chapter and thought about my purpose.  I checked the box.</a:t>
            </a:r>
            <a:endParaRPr lang="en-US" sz="2400" dirty="0"/>
          </a:p>
        </p:txBody>
      </p:sp>
      <p:sp>
        <p:nvSpPr>
          <p:cNvPr id="19" name="Oval Callout 18"/>
          <p:cNvSpPr/>
          <p:nvPr/>
        </p:nvSpPr>
        <p:spPr>
          <a:xfrm>
            <a:off x="2514600" y="4146014"/>
            <a:ext cx="4222955" cy="2493223"/>
          </a:xfrm>
          <a:prstGeom prst="wedgeEllipseCallout">
            <a:avLst>
              <a:gd name="adj1" fmla="val 60534"/>
              <a:gd name="adj2" fmla="val 703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I think about my purpose and realize what I want to be able to do.  I fill in the blank.</a:t>
            </a:r>
            <a:endParaRPr lang="en-US" sz="2400" dirty="0"/>
          </a:p>
        </p:txBody>
      </p:sp>
    </p:spTree>
    <p:extLst>
      <p:ext uri="{BB962C8B-B14F-4D97-AF65-F5344CB8AC3E}">
        <p14:creationId xmlns:p14="http://schemas.microsoft.com/office/powerpoint/2010/main" val="134043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 ThSh Create a Concept Map.pdf - Adobe Reader"/>
          <p:cNvPicPr>
            <a:picLocks noChangeAspect="1"/>
          </p:cNvPicPr>
          <p:nvPr/>
        </p:nvPicPr>
        <p:blipFill rotWithShape="1">
          <a:blip r:embed="rId3">
            <a:extLst>
              <a:ext uri="{28A0092B-C50C-407E-A947-70E740481C1C}">
                <a14:useLocalDpi xmlns:a14="http://schemas.microsoft.com/office/drawing/2010/main" val="0"/>
              </a:ext>
            </a:extLst>
          </a:blip>
          <a:srcRect l="7500" t="12576" r="19023"/>
          <a:stretch/>
        </p:blipFill>
        <p:spPr>
          <a:xfrm>
            <a:off x="435057" y="374905"/>
            <a:ext cx="8476938" cy="5429772"/>
          </a:xfrm>
          <a:prstGeom prst="rect">
            <a:avLst/>
          </a:prstGeom>
        </p:spPr>
      </p:pic>
      <p:pic>
        <p:nvPicPr>
          <p:cNvPr id="18" name="Picture 2" descr="DA725ED9-2FDA-47A1-93AD-1977F5CA94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4538" y="1190297"/>
            <a:ext cx="1752600" cy="131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533400" y="4122683"/>
            <a:ext cx="8077200" cy="8303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rot="10015890">
            <a:off x="4669604" y="4602361"/>
            <a:ext cx="832958" cy="359163"/>
            <a:chOff x="2514600" y="952500"/>
            <a:chExt cx="3962400" cy="3324225"/>
          </a:xfrm>
        </p:grpSpPr>
        <p:sp>
          <p:nvSpPr>
            <p:cNvPr id="21" name="Oval 20"/>
            <p:cNvSpPr/>
            <p:nvPr/>
          </p:nvSpPr>
          <p:spPr>
            <a:xfrm>
              <a:off x="5562600" y="1981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flipH="1">
              <a:off x="3733800" y="1866900"/>
              <a:ext cx="1066800" cy="1028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514600" y="9525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886200" y="33623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3" idx="6"/>
            </p:cNvCxnSpPr>
            <p:nvPr/>
          </p:nvCxnSpPr>
          <p:spPr>
            <a:xfrm>
              <a:off x="3429000" y="1409700"/>
              <a:ext cx="838200"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4" idx="0"/>
            </p:cNvCxnSpPr>
            <p:nvPr/>
          </p:nvCxnSpPr>
          <p:spPr>
            <a:xfrm>
              <a:off x="4343400" y="2895600"/>
              <a:ext cx="0" cy="466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2" idx="2"/>
            </p:cNvCxnSpPr>
            <p:nvPr/>
          </p:nvCxnSpPr>
          <p:spPr>
            <a:xfrm>
              <a:off x="4800600" y="2381250"/>
              <a:ext cx="762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532382" y="4389940"/>
            <a:ext cx="1859018" cy="261610"/>
          </a:xfrm>
          <a:prstGeom prst="rect">
            <a:avLst/>
          </a:prstGeom>
          <a:noFill/>
        </p:spPr>
        <p:txBody>
          <a:bodyPr wrap="square" rtlCol="0">
            <a:spAutoFit/>
          </a:bodyPr>
          <a:lstStyle/>
          <a:p>
            <a:r>
              <a:rPr lang="en-US" sz="1100" dirty="0" smtClean="0">
                <a:solidFill>
                  <a:srgbClr val="C00000"/>
                </a:solidFill>
              </a:rPr>
              <a:t>Semantic Web</a:t>
            </a:r>
            <a:endParaRPr lang="en-US" sz="1100" dirty="0">
              <a:solidFill>
                <a:srgbClr val="C00000"/>
              </a:solidFill>
            </a:endParaRPr>
          </a:p>
        </p:txBody>
      </p:sp>
      <p:sp>
        <p:nvSpPr>
          <p:cNvPr id="37" name="Oval Callout 36"/>
          <p:cNvSpPr/>
          <p:nvPr/>
        </p:nvSpPr>
        <p:spPr>
          <a:xfrm>
            <a:off x="3878973" y="1371600"/>
            <a:ext cx="3306818" cy="1988759"/>
          </a:xfrm>
          <a:prstGeom prst="wedgeEllipseCallout">
            <a:avLst>
              <a:gd name="adj1" fmla="val 65570"/>
              <a:gd name="adj2" fmla="val -1324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I read </a:t>
            </a:r>
            <a:r>
              <a:rPr lang="en-US" sz="2400" b="1" i="1" dirty="0" smtClean="0"/>
              <a:t>Step 3.</a:t>
            </a:r>
            <a:endParaRPr lang="en-US" sz="2400" dirty="0"/>
          </a:p>
        </p:txBody>
      </p:sp>
      <p:sp>
        <p:nvSpPr>
          <p:cNvPr id="38" name="Oval Callout 37"/>
          <p:cNvSpPr/>
          <p:nvPr/>
        </p:nvSpPr>
        <p:spPr>
          <a:xfrm>
            <a:off x="1759772" y="1302959"/>
            <a:ext cx="5827506" cy="2057400"/>
          </a:xfrm>
          <a:prstGeom prst="wedgeEllipseCallout">
            <a:avLst>
              <a:gd name="adj1" fmla="val 53809"/>
              <a:gd name="adj2" fmla="val -881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 . . and decide the </a:t>
            </a:r>
            <a:r>
              <a:rPr lang="en-US" sz="2400" b="1" i="1" dirty="0"/>
              <a:t>S</a:t>
            </a:r>
            <a:r>
              <a:rPr lang="en-US" sz="2400" b="1" i="1" dirty="0" smtClean="0"/>
              <a:t>emantic </a:t>
            </a:r>
            <a:r>
              <a:rPr lang="en-US" sz="2400" b="1" i="1" dirty="0"/>
              <a:t>W</a:t>
            </a:r>
            <a:r>
              <a:rPr lang="en-US" sz="2400" b="1" i="1" dirty="0" smtClean="0"/>
              <a:t>eb </a:t>
            </a:r>
            <a:r>
              <a:rPr lang="en-US" sz="2400" dirty="0" smtClean="0"/>
              <a:t>would help me meet my purpose for long term understanding.  I draw a sample.</a:t>
            </a:r>
            <a:endParaRPr lang="en-US" sz="2400" b="1" i="1" dirty="0"/>
          </a:p>
        </p:txBody>
      </p:sp>
      <p:sp>
        <p:nvSpPr>
          <p:cNvPr id="39" name="Oval Callout 38"/>
          <p:cNvSpPr/>
          <p:nvPr/>
        </p:nvSpPr>
        <p:spPr>
          <a:xfrm>
            <a:off x="1600200" y="1302958"/>
            <a:ext cx="6004011" cy="2126041"/>
          </a:xfrm>
          <a:prstGeom prst="wedgeEllipseCallout">
            <a:avLst>
              <a:gd name="adj1" fmla="val 53809"/>
              <a:gd name="adj2" fmla="val -1078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So, I look through the concept map </a:t>
            </a:r>
            <a:r>
              <a:rPr lang="en-US" sz="2400" b="1" i="1" dirty="0" smtClean="0"/>
              <a:t>options</a:t>
            </a:r>
            <a:r>
              <a:rPr lang="en-US" sz="2400" dirty="0" smtClean="0"/>
              <a:t> in the Handbook,</a:t>
            </a:r>
            <a:endParaRPr lang="en-US" sz="2400" b="1" i="1" dirty="0"/>
          </a:p>
        </p:txBody>
      </p:sp>
    </p:spTree>
    <p:extLst>
      <p:ext uri="{BB962C8B-B14F-4D97-AF65-F5344CB8AC3E}">
        <p14:creationId xmlns:p14="http://schemas.microsoft.com/office/powerpoint/2010/main" val="45225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6" grpId="0"/>
      <p:bldP spid="37" grpId="0" animBg="1"/>
      <p:bldP spid="38" grpId="0" animBg="1"/>
      <p:bldP spid="3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13299</TotalTime>
  <Words>1073</Words>
  <Application>Microsoft Office PowerPoint</Application>
  <PresentationFormat>On-screen Show (4:3)</PresentationFormat>
  <Paragraphs>144</Paragraphs>
  <Slides>28</Slides>
  <Notes>12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Create a Concept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Map</dc:title>
  <dc:creator>Kenneth Plummer</dc:creator>
  <cp:lastModifiedBy>Marné B. Isakson</cp:lastModifiedBy>
  <cp:revision>234</cp:revision>
  <dcterms:created xsi:type="dcterms:W3CDTF">2012-11-29T16:44:41Z</dcterms:created>
  <dcterms:modified xsi:type="dcterms:W3CDTF">2015-01-05T17:54:35Z</dcterms:modified>
</cp:coreProperties>
</file>