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0" r:id="rId3"/>
    <p:sldId id="259" r:id="rId4"/>
    <p:sldId id="260" r:id="rId5"/>
    <p:sldId id="257" r:id="rId6"/>
    <p:sldId id="261" r:id="rId7"/>
    <p:sldId id="263" r:id="rId8"/>
    <p:sldId id="267" r:id="rId9"/>
    <p:sldId id="268" r:id="rId10"/>
    <p:sldId id="269" r:id="rId11"/>
    <p:sldId id="293" r:id="rId12"/>
    <p:sldId id="294" r:id="rId13"/>
    <p:sldId id="270" r:id="rId14"/>
    <p:sldId id="271" r:id="rId15"/>
    <p:sldId id="272" r:id="rId16"/>
    <p:sldId id="273" r:id="rId17"/>
    <p:sldId id="301" r:id="rId18"/>
    <p:sldId id="295" r:id="rId19"/>
    <p:sldId id="275" r:id="rId20"/>
    <p:sldId id="276" r:id="rId21"/>
    <p:sldId id="277" r:id="rId22"/>
    <p:sldId id="278" r:id="rId23"/>
    <p:sldId id="299" r:id="rId24"/>
    <p:sldId id="298" r:id="rId25"/>
    <p:sldId id="300" r:id="rId26"/>
    <p:sldId id="288" r:id="rId27"/>
    <p:sldId id="286" r:id="rId28"/>
    <p:sldId id="289" r:id="rId29"/>
    <p:sldId id="291"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7336" autoAdjust="0"/>
  </p:normalViewPr>
  <p:slideViewPr>
    <p:cSldViewPr>
      <p:cViewPr>
        <p:scale>
          <a:sx n="66" d="100"/>
          <a:sy n="66" d="100"/>
        </p:scale>
        <p:origin x="-1062"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431FFA-2C89-4BA5-9ECE-F30B096DE1AF}" type="datetimeFigureOut">
              <a:rPr lang="en-US" smtClean="0"/>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37362-5D22-4464-893F-25D414E2E767}" type="slidenum">
              <a:rPr lang="en-US" smtClean="0"/>
              <a:t>‹#›</a:t>
            </a:fld>
            <a:endParaRPr lang="en-US"/>
          </a:p>
        </p:txBody>
      </p:sp>
    </p:spTree>
    <p:extLst>
      <p:ext uri="{BB962C8B-B14F-4D97-AF65-F5344CB8AC3E}">
        <p14:creationId xmlns:p14="http://schemas.microsoft.com/office/powerpoint/2010/main" val="236911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smtClean="0"/>
              <a:t>.  by helping you . . .</a:t>
            </a:r>
          </a:p>
          <a:p>
            <a:pPr marL="285750" indent="-285750">
              <a:buFont typeface="Arial" panose="020B0604020202020204" pitchFamily="34" charset="0"/>
              <a:buChar char="•"/>
              <a:defRPr/>
            </a:pPr>
            <a:r>
              <a:rPr lang="en-US" dirty="0" smtClean="0"/>
              <a:t>Look for the author’s underlying meanings and assumptions,</a:t>
            </a:r>
          </a:p>
          <a:p>
            <a:pPr marL="285750" indent="-285750">
              <a:buFont typeface="Arial" panose="020B0604020202020204" pitchFamily="34" charset="0"/>
              <a:buChar char="•"/>
              <a:defRPr/>
            </a:pPr>
            <a:r>
              <a:rPr lang="en-US" dirty="0" smtClean="0"/>
              <a:t>Perceive the author’s biases or central claims,</a:t>
            </a:r>
          </a:p>
          <a:p>
            <a:pPr marL="285750" indent="-285750">
              <a:buFont typeface="Arial" panose="020B0604020202020204" pitchFamily="34" charset="0"/>
              <a:buChar char="•"/>
              <a:defRPr/>
            </a:pPr>
            <a:r>
              <a:rPr lang="en-US" dirty="0" smtClean="0"/>
              <a:t>Ponder the message’s implications, </a:t>
            </a:r>
          </a:p>
          <a:p>
            <a:pPr marL="285750" indent="-285750">
              <a:buFont typeface="Arial" panose="020B0604020202020204" pitchFamily="34" charset="0"/>
              <a:buChar char="•"/>
              <a:defRPr/>
            </a:pPr>
            <a:r>
              <a:rPr lang="en-US" dirty="0" smtClean="0"/>
              <a:t>Unpack the author’s arguments and evaluate them.   </a:t>
            </a:r>
          </a:p>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a:t>
            </a:fld>
            <a:endParaRPr lang="en-US"/>
          </a:p>
        </p:txBody>
      </p:sp>
    </p:spTree>
    <p:extLst>
      <p:ext uri="{BB962C8B-B14F-4D97-AF65-F5344CB8AC3E}">
        <p14:creationId xmlns:p14="http://schemas.microsoft.com/office/powerpoint/2010/main" val="232415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037362-5D22-4464-893F-25D414E2E767}" type="slidenum">
              <a:rPr lang="en-US" smtClean="0"/>
              <a:t>26</a:t>
            </a:fld>
            <a:endParaRPr lang="en-US"/>
          </a:p>
        </p:txBody>
      </p:sp>
    </p:spTree>
    <p:extLst>
      <p:ext uri="{BB962C8B-B14F-4D97-AF65-F5344CB8AC3E}">
        <p14:creationId xmlns:p14="http://schemas.microsoft.com/office/powerpoint/2010/main" val="77404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27</a:t>
            </a:fld>
            <a:endParaRPr lang="en-US"/>
          </a:p>
        </p:txBody>
      </p:sp>
    </p:spTree>
    <p:extLst>
      <p:ext uri="{BB962C8B-B14F-4D97-AF65-F5344CB8AC3E}">
        <p14:creationId xmlns:p14="http://schemas.microsoft.com/office/powerpoint/2010/main" val="77404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6</a:t>
            </a:fld>
            <a:endParaRPr lang="en-US"/>
          </a:p>
        </p:txBody>
      </p:sp>
    </p:spTree>
    <p:extLst>
      <p:ext uri="{BB962C8B-B14F-4D97-AF65-F5344CB8AC3E}">
        <p14:creationId xmlns:p14="http://schemas.microsoft.com/office/powerpoint/2010/main" val="139052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11</a:t>
            </a:fld>
            <a:endParaRPr lang="en-US"/>
          </a:p>
        </p:txBody>
      </p:sp>
    </p:spTree>
    <p:extLst>
      <p:ext uri="{BB962C8B-B14F-4D97-AF65-F5344CB8AC3E}">
        <p14:creationId xmlns:p14="http://schemas.microsoft.com/office/powerpoint/2010/main" val="43746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12</a:t>
            </a:fld>
            <a:endParaRPr lang="en-US"/>
          </a:p>
        </p:txBody>
      </p:sp>
    </p:spTree>
    <p:extLst>
      <p:ext uri="{BB962C8B-B14F-4D97-AF65-F5344CB8AC3E}">
        <p14:creationId xmlns:p14="http://schemas.microsoft.com/office/powerpoint/2010/main" val="299942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15</a:t>
            </a:fld>
            <a:endParaRPr lang="en-US"/>
          </a:p>
        </p:txBody>
      </p:sp>
    </p:spTree>
    <p:extLst>
      <p:ext uri="{BB962C8B-B14F-4D97-AF65-F5344CB8AC3E}">
        <p14:creationId xmlns:p14="http://schemas.microsoft.com/office/powerpoint/2010/main" val="406672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16</a:t>
            </a:fld>
            <a:endParaRPr lang="en-US"/>
          </a:p>
        </p:txBody>
      </p:sp>
    </p:spTree>
    <p:extLst>
      <p:ext uri="{BB962C8B-B14F-4D97-AF65-F5344CB8AC3E}">
        <p14:creationId xmlns:p14="http://schemas.microsoft.com/office/powerpoint/2010/main" val="406672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B3037362-5D22-4464-893F-25D414E2E767}" type="slidenum">
              <a:rPr lang="en-US" smtClean="0"/>
              <a:t>17</a:t>
            </a:fld>
            <a:endParaRPr lang="en-US"/>
          </a:p>
        </p:txBody>
      </p:sp>
    </p:spTree>
    <p:extLst>
      <p:ext uri="{BB962C8B-B14F-4D97-AF65-F5344CB8AC3E}">
        <p14:creationId xmlns:p14="http://schemas.microsoft.com/office/powerpoint/2010/main" val="406672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21</a:t>
            </a:fld>
            <a:endParaRPr lang="en-US"/>
          </a:p>
        </p:txBody>
      </p:sp>
    </p:spTree>
    <p:extLst>
      <p:ext uri="{BB962C8B-B14F-4D97-AF65-F5344CB8AC3E}">
        <p14:creationId xmlns:p14="http://schemas.microsoft.com/office/powerpoint/2010/main" val="88387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37362-5D22-4464-893F-25D414E2E767}" type="slidenum">
              <a:rPr lang="en-US" smtClean="0"/>
              <a:t>22</a:t>
            </a:fld>
            <a:endParaRPr lang="en-US"/>
          </a:p>
        </p:txBody>
      </p:sp>
    </p:spTree>
    <p:extLst>
      <p:ext uri="{BB962C8B-B14F-4D97-AF65-F5344CB8AC3E}">
        <p14:creationId xmlns:p14="http://schemas.microsoft.com/office/powerpoint/2010/main" val="88387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241055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286091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7146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04EDBD-F793-4CB7-8FE7-801A3A7F2A1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72955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4EDBD-F793-4CB7-8FE7-801A3A7F2A1A}"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02382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04EDBD-F793-4CB7-8FE7-801A3A7F2A1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3366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4EDBD-F793-4CB7-8FE7-801A3A7F2A1A}"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55390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04EDBD-F793-4CB7-8FE7-801A3A7F2A1A}"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517484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4EDBD-F793-4CB7-8FE7-801A3A7F2A1A}"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325392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4EDBD-F793-4CB7-8FE7-801A3A7F2A1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09276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4EDBD-F793-4CB7-8FE7-801A3A7F2A1A}"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C5D02-FEC5-407C-89EB-38A9DA2B709C}" type="slidenum">
              <a:rPr lang="en-US" smtClean="0"/>
              <a:t>‹#›</a:t>
            </a:fld>
            <a:endParaRPr lang="en-US"/>
          </a:p>
        </p:txBody>
      </p:sp>
    </p:spTree>
    <p:extLst>
      <p:ext uri="{BB962C8B-B14F-4D97-AF65-F5344CB8AC3E}">
        <p14:creationId xmlns:p14="http://schemas.microsoft.com/office/powerpoint/2010/main" val="164027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4EDBD-F793-4CB7-8FE7-801A3A7F2A1A}" type="datetimeFigureOut">
              <a:rPr lang="en-US" smtClean="0"/>
              <a:t>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C5D02-FEC5-407C-89EB-38A9DA2B709C}" type="slidenum">
              <a:rPr lang="en-US" smtClean="0"/>
              <a:t>‹#›</a:t>
            </a:fld>
            <a:endParaRPr lang="en-US"/>
          </a:p>
        </p:txBody>
      </p:sp>
    </p:spTree>
    <p:extLst>
      <p:ext uri="{BB962C8B-B14F-4D97-AF65-F5344CB8AC3E}">
        <p14:creationId xmlns:p14="http://schemas.microsoft.com/office/powerpoint/2010/main" val="3966251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Probe Author’s Mind</a:t>
            </a:r>
            <a:endParaRPr lang="en-US" dirty="0"/>
          </a:p>
        </p:txBody>
      </p:sp>
      <p:sp>
        <p:nvSpPr>
          <p:cNvPr id="3" name="Subtitle 2"/>
          <p:cNvSpPr>
            <a:spLocks noGrp="1"/>
          </p:cNvSpPr>
          <p:nvPr>
            <p:ph type="subTitle" idx="1"/>
          </p:nvPr>
        </p:nvSpPr>
        <p:spPr/>
        <p:txBody>
          <a:bodyPr/>
          <a:lstStyle/>
          <a:p>
            <a:r>
              <a:rPr lang="en-US" dirty="0" smtClean="0"/>
              <a:t>Demo</a:t>
            </a:r>
            <a:endParaRPr lang="en-US" dirty="0"/>
          </a:p>
        </p:txBody>
      </p:sp>
    </p:spTree>
    <p:extLst>
      <p:ext uri="{BB962C8B-B14F-4D97-AF65-F5344CB8AC3E}">
        <p14:creationId xmlns:p14="http://schemas.microsoft.com/office/powerpoint/2010/main" val="78942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1037754" y="2667000"/>
            <a:ext cx="1432865" cy="2047387"/>
          </a:xfrm>
          <a:prstGeom prst="rect">
            <a:avLst/>
          </a:prstGeom>
        </p:spPr>
      </p:pic>
      <p:sp>
        <p:nvSpPr>
          <p:cNvPr id="8" name="Oval Callout 7"/>
          <p:cNvSpPr/>
          <p:nvPr/>
        </p:nvSpPr>
        <p:spPr>
          <a:xfrm>
            <a:off x="3048000" y="2057400"/>
            <a:ext cx="5635625" cy="1905000"/>
          </a:xfrm>
          <a:prstGeom prst="wedgeEllipseCallout">
            <a:avLst>
              <a:gd name="adj1" fmla="val -64002"/>
              <a:gd name="adj2" fmla="val 4697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Let’s look at the </a:t>
            </a:r>
            <a:r>
              <a:rPr lang="en-US" sz="2400" dirty="0" smtClean="0"/>
              <a:t>Section 1 of </a:t>
            </a:r>
            <a:r>
              <a:rPr lang="en-US" sz="2400" dirty="0" smtClean="0"/>
              <a:t>the </a:t>
            </a:r>
            <a:r>
              <a:rPr lang="en-US" sz="2400" dirty="0" err="1" smtClean="0"/>
              <a:t>ThinkSheet</a:t>
            </a:r>
            <a:r>
              <a:rPr lang="en-US" sz="2400" b="1" dirty="0" smtClean="0"/>
              <a:t>.</a:t>
            </a:r>
            <a:endParaRPr lang="en-US" sz="2400" b="1" i="1" dirty="0"/>
          </a:p>
        </p:txBody>
      </p:sp>
    </p:spTree>
    <p:extLst>
      <p:ext uri="{BB962C8B-B14F-4D97-AF65-F5344CB8AC3E}">
        <p14:creationId xmlns:p14="http://schemas.microsoft.com/office/powerpoint/2010/main" val="393841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 ThSh Probe Authors Mind.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3898" t="12399" r="18988" b="31845"/>
          <a:stretch/>
        </p:blipFill>
        <p:spPr>
          <a:xfrm>
            <a:off x="196445" y="2209800"/>
            <a:ext cx="9067800" cy="3529615"/>
          </a:xfrm>
        </p:spPr>
      </p:pic>
      <p:sp>
        <p:nvSpPr>
          <p:cNvPr id="5" name="Title 1"/>
          <p:cNvSpPr>
            <a:spLocks noGrp="1"/>
          </p:cNvSpPr>
          <p:nvPr>
            <p:ph type="title"/>
          </p:nvPr>
        </p:nvSpPr>
        <p:spPr>
          <a:xfrm>
            <a:off x="457200" y="274638"/>
            <a:ext cx="8229600" cy="1143000"/>
          </a:xfrm>
        </p:spPr>
        <p:txBody>
          <a:bodyPr/>
          <a:lstStyle/>
          <a:p>
            <a:endParaRPr lang="en-US"/>
          </a:p>
        </p:txBody>
      </p:sp>
      <p:sp>
        <p:nvSpPr>
          <p:cNvPr id="6" name="Oval Callout 5"/>
          <p:cNvSpPr/>
          <p:nvPr/>
        </p:nvSpPr>
        <p:spPr>
          <a:xfrm>
            <a:off x="762000" y="0"/>
            <a:ext cx="80772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Let’s read through each of these questions under </a:t>
            </a:r>
            <a:r>
              <a:rPr lang="en-US" sz="2400" b="1" dirty="0" smtClean="0"/>
              <a:t>1. What does the author say in this text?</a:t>
            </a:r>
            <a:endParaRPr lang="en-US" sz="2400" b="1" i="1" dirty="0"/>
          </a:p>
        </p:txBody>
      </p:sp>
      <p:cxnSp>
        <p:nvCxnSpPr>
          <p:cNvPr id="8" name="Straight Arrow Connector 7"/>
          <p:cNvCxnSpPr/>
          <p:nvPr/>
        </p:nvCxnSpPr>
        <p:spPr>
          <a:xfrm flipH="1">
            <a:off x="1295402" y="1524000"/>
            <a:ext cx="3047998" cy="2565316"/>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76200" y="4839937"/>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63338" y="4535136"/>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63337" y="5048868"/>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63337" y="5381299"/>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393863" y="4048249"/>
            <a:ext cx="4940137" cy="28575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393862" y="4343400"/>
            <a:ext cx="4940138" cy="38347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381000" y="4726874"/>
            <a:ext cx="4953000" cy="226126"/>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381000" y="4953000"/>
            <a:ext cx="4953000" cy="19173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p:cNvSpPr/>
          <p:nvPr/>
        </p:nvSpPr>
        <p:spPr>
          <a:xfrm>
            <a:off x="381000" y="5144737"/>
            <a:ext cx="4953000" cy="46516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3012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3898" t="38503" r="18988" b="31845"/>
          <a:stretch/>
        </p:blipFill>
        <p:spPr>
          <a:xfrm>
            <a:off x="-152400" y="3740588"/>
            <a:ext cx="9906000" cy="2050612"/>
          </a:xfrm>
          <a:prstGeom prst="rect">
            <a:avLst/>
          </a:prstGeom>
        </p:spPr>
      </p:pic>
      <p:sp>
        <p:nvSpPr>
          <p:cNvPr id="5" name="TextBox 4"/>
          <p:cNvSpPr txBox="1"/>
          <p:nvPr/>
        </p:nvSpPr>
        <p:spPr>
          <a:xfrm>
            <a:off x="5565422" y="3840019"/>
            <a:ext cx="3502378" cy="769441"/>
          </a:xfrm>
          <a:prstGeom prst="rect">
            <a:avLst/>
          </a:prstGeom>
          <a:noFill/>
        </p:spPr>
        <p:txBody>
          <a:bodyPr wrap="square" rtlCol="0">
            <a:spAutoFit/>
          </a:bodyPr>
          <a:lstStyle/>
          <a:p>
            <a:r>
              <a:rPr lang="en-US" sz="1100" dirty="0" smtClean="0">
                <a:solidFill>
                  <a:srgbClr val="FF0000"/>
                </a:solidFill>
              </a:rPr>
              <a:t>JT shows both arguments </a:t>
            </a:r>
            <a:r>
              <a:rPr lang="en-US" sz="1100" dirty="0" smtClean="0">
                <a:solidFill>
                  <a:srgbClr val="FF0000"/>
                </a:solidFill>
              </a:rPr>
              <a:t>(</a:t>
            </a:r>
            <a:r>
              <a:rPr lang="en-US" sz="1100" dirty="0" err="1" smtClean="0">
                <a:solidFill>
                  <a:srgbClr val="FF0000"/>
                </a:solidFill>
              </a:rPr>
              <a:t>Ehlich’s</a:t>
            </a:r>
            <a:r>
              <a:rPr lang="en-US" sz="1100" dirty="0" smtClean="0">
                <a:solidFill>
                  <a:srgbClr val="FF0000"/>
                </a:solidFill>
              </a:rPr>
              <a:t> </a:t>
            </a:r>
            <a:r>
              <a:rPr lang="en-US" sz="1100" dirty="0" smtClean="0">
                <a:solidFill>
                  <a:srgbClr val="FF0000"/>
                </a:solidFill>
              </a:rPr>
              <a:t>&amp; </a:t>
            </a:r>
            <a:r>
              <a:rPr lang="en-US" sz="1100" dirty="0" smtClean="0">
                <a:solidFill>
                  <a:srgbClr val="FF0000"/>
                </a:solidFill>
              </a:rPr>
              <a:t>Simon’s) about </a:t>
            </a:r>
            <a:r>
              <a:rPr lang="en-US" sz="1100" dirty="0" smtClean="0">
                <a:solidFill>
                  <a:srgbClr val="FF0000"/>
                </a:solidFill>
              </a:rPr>
              <a:t>whether the earth is in a peril or not.  JT provides </a:t>
            </a:r>
            <a:r>
              <a:rPr lang="en-US" sz="1100" dirty="0" smtClean="0">
                <a:solidFill>
                  <a:srgbClr val="FF0000"/>
                </a:solidFill>
              </a:rPr>
              <a:t>a history </a:t>
            </a:r>
            <a:r>
              <a:rPr lang="en-US" sz="1100" dirty="0" smtClean="0">
                <a:solidFill>
                  <a:srgbClr val="FF0000"/>
                </a:solidFill>
              </a:rPr>
              <a:t>of </a:t>
            </a:r>
            <a:r>
              <a:rPr lang="en-US" sz="1100" dirty="0" smtClean="0">
                <a:solidFill>
                  <a:srgbClr val="FF0000"/>
                </a:solidFill>
              </a:rPr>
              <a:t>“the bet”—how </a:t>
            </a:r>
            <a:r>
              <a:rPr lang="en-US" sz="1100" dirty="0" smtClean="0">
                <a:solidFill>
                  <a:srgbClr val="FF0000"/>
                </a:solidFill>
              </a:rPr>
              <a:t>started, the arguments, reactions of others, the outcome, and their own reactions to it.</a:t>
            </a:r>
            <a:endParaRPr lang="en-US" sz="1100" dirty="0">
              <a:solidFill>
                <a:srgbClr val="FF0000"/>
              </a:solidFill>
            </a:endParaRPr>
          </a:p>
        </p:txBody>
      </p:sp>
      <p:sp>
        <p:nvSpPr>
          <p:cNvPr id="6" name="TextBox 5"/>
          <p:cNvSpPr txBox="1"/>
          <p:nvPr/>
        </p:nvSpPr>
        <p:spPr>
          <a:xfrm>
            <a:off x="5556956" y="4852481"/>
            <a:ext cx="3510844" cy="938719"/>
          </a:xfrm>
          <a:prstGeom prst="rect">
            <a:avLst/>
          </a:prstGeom>
          <a:noFill/>
        </p:spPr>
        <p:txBody>
          <a:bodyPr wrap="square" rtlCol="0">
            <a:spAutoFit/>
          </a:bodyPr>
          <a:lstStyle/>
          <a:p>
            <a:r>
              <a:rPr lang="en-US" sz="1100" dirty="0" smtClean="0">
                <a:solidFill>
                  <a:srgbClr val="FF0000"/>
                </a:solidFill>
              </a:rPr>
              <a:t>Without directly saying so, JT believes Simon: Humans adapt and innovate to overcome crises.  JT gives subtle hints that he agrees—wrote more paragraphs </a:t>
            </a:r>
            <a:r>
              <a:rPr lang="en-US" sz="1100" dirty="0" smtClean="0">
                <a:solidFill>
                  <a:srgbClr val="FF0000"/>
                </a:solidFill>
              </a:rPr>
              <a:t> </a:t>
            </a:r>
            <a:r>
              <a:rPr lang="en-US" sz="1100" dirty="0" smtClean="0">
                <a:solidFill>
                  <a:srgbClr val="FF0000"/>
                </a:solidFill>
              </a:rPr>
              <a:t>&amp; gave more evidence for</a:t>
            </a:r>
            <a:r>
              <a:rPr lang="en-US" sz="1100" dirty="0" smtClean="0">
                <a:solidFill>
                  <a:srgbClr val="FF0000"/>
                </a:solidFill>
              </a:rPr>
              <a:t> </a:t>
            </a:r>
            <a:r>
              <a:rPr lang="en-US" sz="1100" dirty="0" smtClean="0">
                <a:solidFill>
                  <a:srgbClr val="FF0000"/>
                </a:solidFill>
              </a:rPr>
              <a:t>Simon’s arguments, </a:t>
            </a:r>
            <a:r>
              <a:rPr lang="en-US" sz="1100" dirty="0" smtClean="0">
                <a:solidFill>
                  <a:srgbClr val="FF0000"/>
                </a:solidFill>
              </a:rPr>
              <a:t>let </a:t>
            </a:r>
            <a:r>
              <a:rPr lang="en-US" sz="1100" dirty="0" smtClean="0">
                <a:solidFill>
                  <a:srgbClr val="FF0000"/>
                </a:solidFill>
              </a:rPr>
              <a:t>his article </a:t>
            </a:r>
            <a:r>
              <a:rPr lang="en-US" sz="1100" dirty="0" smtClean="0">
                <a:solidFill>
                  <a:srgbClr val="FF0000"/>
                </a:solidFill>
              </a:rPr>
              <a:t>be </a:t>
            </a:r>
            <a:r>
              <a:rPr lang="en-US" sz="1100" dirty="0" smtClean="0">
                <a:solidFill>
                  <a:srgbClr val="FF0000"/>
                </a:solidFill>
              </a:rPr>
              <a:t>in </a:t>
            </a:r>
            <a:r>
              <a:rPr lang="en-US" sz="1100" i="1" dirty="0" smtClean="0">
                <a:solidFill>
                  <a:srgbClr val="FF0000"/>
                </a:solidFill>
              </a:rPr>
              <a:t>Reader’s Digest, </a:t>
            </a:r>
            <a:r>
              <a:rPr lang="en-US" sz="1100" dirty="0" smtClean="0">
                <a:solidFill>
                  <a:srgbClr val="FF0000"/>
                </a:solidFill>
              </a:rPr>
              <a:t>a conservative–leaning publication.</a:t>
            </a:r>
            <a:endParaRPr lang="en-US" sz="1100" dirty="0">
              <a:solidFill>
                <a:srgbClr val="FF0000"/>
              </a:solidFill>
            </a:endParaRPr>
          </a:p>
        </p:txBody>
      </p:sp>
      <p:cxnSp>
        <p:nvCxnSpPr>
          <p:cNvPr id="7" name="Straight Arrow Connector 6"/>
          <p:cNvCxnSpPr/>
          <p:nvPr/>
        </p:nvCxnSpPr>
        <p:spPr>
          <a:xfrm flipV="1">
            <a:off x="4495800" y="3965222"/>
            <a:ext cx="1066800" cy="279903"/>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8"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49696" t="27872" r="34634" b="42274"/>
          <a:stretch/>
        </p:blipFill>
        <p:spPr>
          <a:xfrm>
            <a:off x="1524000" y="1447800"/>
            <a:ext cx="1432865" cy="2047387"/>
          </a:xfrm>
          <a:prstGeom prst="rect">
            <a:avLst/>
          </a:prstGeom>
        </p:spPr>
      </p:pic>
      <p:sp>
        <p:nvSpPr>
          <p:cNvPr id="9" name="Oval Callout 8"/>
          <p:cNvSpPr/>
          <p:nvPr/>
        </p:nvSpPr>
        <p:spPr>
          <a:xfrm>
            <a:off x="3352801" y="788770"/>
            <a:ext cx="3810000" cy="2564030"/>
          </a:xfrm>
          <a:prstGeom prst="wedgeEllipseCallout">
            <a:avLst>
              <a:gd name="adj1" fmla="val -61725"/>
              <a:gd name="adj2" fmla="val 1468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t>See how I completed the </a:t>
            </a:r>
            <a:r>
              <a:rPr lang="en-US" sz="2200" dirty="0" err="1" smtClean="0"/>
              <a:t>ThinkSheet</a:t>
            </a:r>
            <a:r>
              <a:rPr lang="en-US" sz="2200" dirty="0" smtClean="0"/>
              <a:t>.  </a:t>
            </a:r>
            <a:endParaRPr lang="en-US" sz="2200" b="1" i="1" dirty="0"/>
          </a:p>
        </p:txBody>
      </p:sp>
      <p:cxnSp>
        <p:nvCxnSpPr>
          <p:cNvPr id="13" name="Straight Arrow Connector 12"/>
          <p:cNvCxnSpPr/>
          <p:nvPr/>
        </p:nvCxnSpPr>
        <p:spPr>
          <a:xfrm flipV="1">
            <a:off x="5084135" y="5022501"/>
            <a:ext cx="478465" cy="14570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304800" y="4245125"/>
            <a:ext cx="5105400" cy="46823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304800" y="5168202"/>
            <a:ext cx="5105399" cy="38347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65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Oval Callout 6"/>
          <p:cNvSpPr/>
          <p:nvPr/>
        </p:nvSpPr>
        <p:spPr>
          <a:xfrm>
            <a:off x="762000" y="0"/>
            <a:ext cx="80772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Read through each of these questions under </a:t>
            </a:r>
            <a:r>
              <a:rPr lang="en-US" sz="2400" b="1" dirty="0" smtClean="0"/>
              <a:t>2. Where is this author coming from?</a:t>
            </a:r>
            <a:endParaRPr lang="en-US" sz="2400" b="1" i="1" dirty="0"/>
          </a:p>
        </p:txBody>
      </p:sp>
      <p:pic>
        <p:nvPicPr>
          <p:cNvPr id="5" name="Content Placeholder 4" descr="23 ThSh Probe Authors Mind.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6566" t="28473" r="20101" b="37378"/>
          <a:stretch/>
        </p:blipFill>
        <p:spPr>
          <a:xfrm>
            <a:off x="-76200" y="2909454"/>
            <a:ext cx="9525000" cy="2387809"/>
          </a:xfrm>
        </p:spPr>
      </p:pic>
      <p:cxnSp>
        <p:nvCxnSpPr>
          <p:cNvPr id="24" name="Straight Arrow Connector 23"/>
          <p:cNvCxnSpPr/>
          <p:nvPr/>
        </p:nvCxnSpPr>
        <p:spPr>
          <a:xfrm flipH="1">
            <a:off x="1600200" y="1295400"/>
            <a:ext cx="1676400" cy="185261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20782" y="3505200"/>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20782" y="4114800"/>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0" y="3762499"/>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20782" y="4495800"/>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a:off x="-20782" y="4876800"/>
            <a:ext cx="45720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1015" y="3352800"/>
            <a:ext cx="4787734" cy="2286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ectangle 30"/>
          <p:cNvSpPr/>
          <p:nvPr/>
        </p:nvSpPr>
        <p:spPr>
          <a:xfrm>
            <a:off x="200025" y="3048000"/>
            <a:ext cx="5038724" cy="3048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Rectangle 31"/>
          <p:cNvSpPr/>
          <p:nvPr/>
        </p:nvSpPr>
        <p:spPr>
          <a:xfrm>
            <a:off x="457200" y="3581400"/>
            <a:ext cx="4781550" cy="3810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Rectangle 32"/>
          <p:cNvSpPr/>
          <p:nvPr/>
        </p:nvSpPr>
        <p:spPr>
          <a:xfrm>
            <a:off x="451014" y="3962400"/>
            <a:ext cx="4787735" cy="3810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ectangle 33"/>
          <p:cNvSpPr/>
          <p:nvPr/>
        </p:nvSpPr>
        <p:spPr>
          <a:xfrm>
            <a:off x="451014" y="4343400"/>
            <a:ext cx="4787735" cy="345374"/>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Rectangle 34"/>
          <p:cNvSpPr/>
          <p:nvPr/>
        </p:nvSpPr>
        <p:spPr>
          <a:xfrm>
            <a:off x="451015" y="4686300"/>
            <a:ext cx="4787735" cy="4191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322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838200" y="2286000"/>
            <a:ext cx="1432865" cy="2047387"/>
          </a:xfrm>
          <a:prstGeom prst="rect">
            <a:avLst/>
          </a:prstGeom>
        </p:spPr>
      </p:pic>
      <p:sp>
        <p:nvSpPr>
          <p:cNvPr id="8" name="Oval Callout 7"/>
          <p:cNvSpPr/>
          <p:nvPr/>
        </p:nvSpPr>
        <p:spPr>
          <a:xfrm>
            <a:off x="1829096" y="990600"/>
            <a:ext cx="5635625" cy="1905000"/>
          </a:xfrm>
          <a:prstGeom prst="wedgeEllipseCallout">
            <a:avLst>
              <a:gd name="adj1" fmla="val -43333"/>
              <a:gd name="adj2" fmla="val 7176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will attempt to answer a couple of these questions as I try to understand </a:t>
            </a:r>
            <a:r>
              <a:rPr lang="en-US" sz="2400" b="1" i="1" dirty="0" smtClean="0"/>
              <a:t>where the author is coming from</a:t>
            </a:r>
            <a:r>
              <a:rPr lang="en-US" sz="2400" dirty="0" smtClean="0"/>
              <a:t>.</a:t>
            </a:r>
            <a:endParaRPr lang="en-US" sz="2400" b="1" i="1" dirty="0"/>
          </a:p>
        </p:txBody>
      </p:sp>
    </p:spTree>
    <p:extLst>
      <p:ext uri="{BB962C8B-B14F-4D97-AF65-F5344CB8AC3E}">
        <p14:creationId xmlns:p14="http://schemas.microsoft.com/office/powerpoint/2010/main" val="1934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23 ThSh Probe Authors Mind.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6566" t="28473" r="20101" b="37378"/>
          <a:stretch/>
        </p:blipFill>
        <p:spPr>
          <a:xfrm>
            <a:off x="-76200" y="2909454"/>
            <a:ext cx="9525000" cy="2387809"/>
          </a:xfrm>
        </p:spPr>
      </p:pic>
      <p:sp>
        <p:nvSpPr>
          <p:cNvPr id="24" name="Oval Callout 23"/>
          <p:cNvSpPr/>
          <p:nvPr/>
        </p:nvSpPr>
        <p:spPr>
          <a:xfrm>
            <a:off x="1183341" y="365899"/>
            <a:ext cx="8077200" cy="2895600"/>
          </a:xfrm>
          <a:prstGeom prst="wedgeEllipseCallout">
            <a:avLst>
              <a:gd name="adj1" fmla="val -62502"/>
              <a:gd name="adj2" fmla="val -668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think Tierney wants to subtly expose what </a:t>
            </a:r>
            <a:r>
              <a:rPr lang="en-US" sz="2400" dirty="0">
                <a:solidFill>
                  <a:srgbClr val="0000CC"/>
                </a:solidFill>
              </a:rPr>
              <a:t>he believes to </a:t>
            </a:r>
            <a:r>
              <a:rPr lang="en-US" sz="2400" dirty="0" smtClean="0">
                <a:solidFill>
                  <a:srgbClr val="0000CC"/>
                </a:solidFill>
              </a:rPr>
              <a:t>be </a:t>
            </a:r>
            <a:r>
              <a:rPr lang="en-US" sz="2400" dirty="0">
                <a:solidFill>
                  <a:srgbClr val="0000CC"/>
                </a:solidFill>
              </a:rPr>
              <a:t>the </a:t>
            </a:r>
            <a:r>
              <a:rPr lang="en-US" sz="2400" b="1" i="1" dirty="0">
                <a:solidFill>
                  <a:srgbClr val="0000CC"/>
                </a:solidFill>
              </a:rPr>
              <a:t>fallacy of Ehrlich’s argument </a:t>
            </a:r>
            <a:r>
              <a:rPr lang="en-US" sz="2400" dirty="0">
                <a:solidFill>
                  <a:srgbClr val="0000CC"/>
                </a:solidFill>
              </a:rPr>
              <a:t>and the </a:t>
            </a:r>
            <a:r>
              <a:rPr lang="en-US" sz="2400" b="1" i="1" dirty="0">
                <a:solidFill>
                  <a:srgbClr val="0000CC"/>
                </a:solidFill>
              </a:rPr>
              <a:t>superiority of </a:t>
            </a:r>
            <a:r>
              <a:rPr lang="en-US" sz="2400" b="1" i="1" dirty="0" smtClean="0">
                <a:solidFill>
                  <a:srgbClr val="0000CC"/>
                </a:solidFill>
              </a:rPr>
              <a:t>Simon’s argument</a:t>
            </a:r>
            <a:r>
              <a:rPr lang="en-US" sz="2400" dirty="0" smtClean="0">
                <a:solidFill>
                  <a:srgbClr val="0000CC"/>
                </a:solidFill>
              </a:rPr>
              <a:t> </a:t>
            </a:r>
            <a:r>
              <a:rPr lang="en-US" sz="2400" dirty="0" smtClean="0">
                <a:solidFill>
                  <a:srgbClr val="0000CC"/>
                </a:solidFill>
              </a:rPr>
              <a:t>hoping </a:t>
            </a:r>
            <a:r>
              <a:rPr lang="en-US" sz="2400" dirty="0" smtClean="0">
                <a:solidFill>
                  <a:srgbClr val="0000CC"/>
                </a:solidFill>
              </a:rPr>
              <a:t>I </a:t>
            </a:r>
            <a:r>
              <a:rPr lang="en-US" sz="2400" dirty="0" smtClean="0">
                <a:solidFill>
                  <a:srgbClr val="0000CC"/>
                </a:solidFill>
              </a:rPr>
              <a:t>will follow </a:t>
            </a:r>
            <a:r>
              <a:rPr lang="en-US" sz="2400" dirty="0" smtClean="0">
                <a:solidFill>
                  <a:srgbClr val="0000CC"/>
                </a:solidFill>
              </a:rPr>
              <a:t>his “objective” presentation and </a:t>
            </a:r>
            <a:r>
              <a:rPr lang="en-US" sz="2400" dirty="0" smtClean="0">
                <a:solidFill>
                  <a:srgbClr val="0000CC"/>
                </a:solidFill>
              </a:rPr>
              <a:t>will come </a:t>
            </a:r>
            <a:r>
              <a:rPr lang="en-US" sz="2400" dirty="0" smtClean="0">
                <a:solidFill>
                  <a:srgbClr val="0000CC"/>
                </a:solidFill>
              </a:rPr>
              <a:t>to the same conclusion.</a:t>
            </a:r>
            <a:endParaRPr lang="en-US" sz="2400" b="1" i="1" dirty="0">
              <a:solidFill>
                <a:srgbClr val="0000CC"/>
              </a:solidFill>
            </a:endParaRPr>
          </a:p>
        </p:txBody>
      </p:sp>
      <p:cxnSp>
        <p:nvCxnSpPr>
          <p:cNvPr id="13" name="Straight Arrow Connector 12"/>
          <p:cNvCxnSpPr/>
          <p:nvPr/>
        </p:nvCxnSpPr>
        <p:spPr>
          <a:xfrm flipV="1">
            <a:off x="4114800" y="3467100"/>
            <a:ext cx="1219200"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4" name="Rectangle 13"/>
          <p:cNvSpPr/>
          <p:nvPr/>
        </p:nvSpPr>
        <p:spPr>
          <a:xfrm>
            <a:off x="496959" y="3352800"/>
            <a:ext cx="4101935" cy="2286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221941" y="3326813"/>
            <a:ext cx="3810000" cy="276999"/>
          </a:xfrm>
          <a:prstGeom prst="rect">
            <a:avLst/>
          </a:prstGeom>
          <a:noFill/>
        </p:spPr>
        <p:txBody>
          <a:bodyPr wrap="square" rtlCol="0">
            <a:spAutoFit/>
          </a:bodyPr>
          <a:lstStyle/>
          <a:p>
            <a:pPr algn="ctr"/>
            <a:r>
              <a:rPr lang="en-US" sz="1200" dirty="0" smtClean="0">
                <a:solidFill>
                  <a:srgbClr val="0000CC"/>
                </a:solidFill>
              </a:rPr>
              <a:t>the </a:t>
            </a:r>
            <a:r>
              <a:rPr lang="en-US" sz="1200" i="1" dirty="0">
                <a:solidFill>
                  <a:srgbClr val="0000CC"/>
                </a:solidFill>
              </a:rPr>
              <a:t>fallacy of Ehrlich’s argument </a:t>
            </a:r>
            <a:r>
              <a:rPr lang="en-US" sz="1200" dirty="0" smtClean="0">
                <a:solidFill>
                  <a:srgbClr val="0000CC"/>
                </a:solidFill>
              </a:rPr>
              <a:t>&amp; </a:t>
            </a:r>
            <a:r>
              <a:rPr lang="en-US" sz="1200" i="1" dirty="0">
                <a:solidFill>
                  <a:srgbClr val="0000CC"/>
                </a:solidFill>
              </a:rPr>
              <a:t>superiority of </a:t>
            </a:r>
            <a:r>
              <a:rPr lang="en-US" sz="1200" i="1" dirty="0" smtClean="0">
                <a:solidFill>
                  <a:srgbClr val="0000CC"/>
                </a:solidFill>
              </a:rPr>
              <a:t>Simon’s. </a:t>
            </a:r>
            <a:endParaRPr lang="en-US" sz="1200" i="1" dirty="0">
              <a:solidFill>
                <a:srgbClr val="0000CC"/>
              </a:solidFill>
            </a:endParaRPr>
          </a:p>
        </p:txBody>
      </p:sp>
      <p:sp>
        <p:nvSpPr>
          <p:cNvPr id="19" name="Oval Callout 18"/>
          <p:cNvSpPr/>
          <p:nvPr/>
        </p:nvSpPr>
        <p:spPr>
          <a:xfrm>
            <a:off x="990600" y="365899"/>
            <a:ext cx="8077200" cy="1905000"/>
          </a:xfrm>
          <a:prstGeom prst="wedgeEllipseCallout">
            <a:avLst>
              <a:gd name="adj1" fmla="val -59268"/>
              <a:gd name="adj2" fmla="val -7397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Notice that I state my answers for </a:t>
            </a:r>
            <a:r>
              <a:rPr lang="en-US" sz="2400" dirty="0" smtClean="0">
                <a:solidFill>
                  <a:srgbClr val="0000CC"/>
                </a:solidFill>
              </a:rPr>
              <a:t>you, </a:t>
            </a:r>
            <a:r>
              <a:rPr lang="en-US" sz="2400" dirty="0" smtClean="0">
                <a:solidFill>
                  <a:srgbClr val="0000CC"/>
                </a:solidFill>
              </a:rPr>
              <a:t>but that my answers on the </a:t>
            </a:r>
            <a:r>
              <a:rPr lang="en-US" sz="2400" dirty="0" err="1" smtClean="0">
                <a:solidFill>
                  <a:srgbClr val="0000CC"/>
                </a:solidFill>
              </a:rPr>
              <a:t>ThinkSheet</a:t>
            </a:r>
            <a:r>
              <a:rPr lang="en-US" sz="2400" dirty="0" smtClean="0">
                <a:solidFill>
                  <a:srgbClr val="0000CC"/>
                </a:solidFill>
              </a:rPr>
              <a:t> are </a:t>
            </a:r>
            <a:r>
              <a:rPr lang="en-US" sz="2400" dirty="0" smtClean="0">
                <a:solidFill>
                  <a:srgbClr val="0000CC"/>
                </a:solidFill>
              </a:rPr>
              <a:t>abbreviated—just enough so I can </a:t>
            </a:r>
            <a:r>
              <a:rPr lang="en-US" sz="2400" dirty="0">
                <a:solidFill>
                  <a:srgbClr val="0000CC"/>
                </a:solidFill>
              </a:rPr>
              <a:t>remember later when </a:t>
            </a:r>
            <a:r>
              <a:rPr lang="en-US" sz="2400" dirty="0" smtClean="0">
                <a:solidFill>
                  <a:srgbClr val="0000CC"/>
                </a:solidFill>
              </a:rPr>
              <a:t>I see </a:t>
            </a:r>
            <a:r>
              <a:rPr lang="en-US" sz="2400" dirty="0" smtClean="0">
                <a:solidFill>
                  <a:srgbClr val="0000CC"/>
                </a:solidFill>
              </a:rPr>
              <a:t>what I wrote</a:t>
            </a:r>
            <a:r>
              <a:rPr lang="en-US" sz="2400" dirty="0" smtClean="0">
                <a:solidFill>
                  <a:srgbClr val="0000CC"/>
                </a:solidFill>
              </a:rPr>
              <a:t>.</a:t>
            </a:r>
            <a:endParaRPr lang="en-US" sz="2400" b="1" i="1" dirty="0">
              <a:solidFill>
                <a:srgbClr val="0000CC"/>
              </a:solidFill>
            </a:endParaRPr>
          </a:p>
        </p:txBody>
      </p:sp>
      <p:cxnSp>
        <p:nvCxnSpPr>
          <p:cNvPr id="20" name="Straight Connector 19"/>
          <p:cNvCxnSpPr/>
          <p:nvPr/>
        </p:nvCxnSpPr>
        <p:spPr>
          <a:xfrm>
            <a:off x="3429000" y="352425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1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5"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4" name="Oval Callout 23"/>
          <p:cNvSpPr/>
          <p:nvPr/>
        </p:nvSpPr>
        <p:spPr>
          <a:xfrm>
            <a:off x="762000" y="0"/>
            <a:ext cx="8153400" cy="40386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Ehrlich argues that overpopulation will stretch the resources of the planet so thin that dramatic increases in starvation will occur arguing for limits on family size, but </a:t>
            </a:r>
            <a:r>
              <a:rPr lang="en-US" sz="2200" b="1" dirty="0" smtClean="0">
                <a:solidFill>
                  <a:srgbClr val="0000CC"/>
                </a:solidFill>
              </a:rPr>
              <a:t>Tierney’s central claim </a:t>
            </a:r>
            <a:r>
              <a:rPr lang="en-US" sz="2200" dirty="0" smtClean="0">
                <a:solidFill>
                  <a:srgbClr val="0000CC"/>
                </a:solidFill>
              </a:rPr>
              <a:t>seems to be that the </a:t>
            </a:r>
            <a:r>
              <a:rPr lang="en-US" sz="2200" b="1" i="1" dirty="0" smtClean="0">
                <a:solidFill>
                  <a:srgbClr val="0000CC"/>
                </a:solidFill>
              </a:rPr>
              <a:t>overarching </a:t>
            </a:r>
            <a:r>
              <a:rPr lang="en-US" sz="2200" b="1" i="1" dirty="0" smtClean="0">
                <a:solidFill>
                  <a:srgbClr val="0000CC"/>
                </a:solidFill>
              </a:rPr>
              <a:t>evidence is not on </a:t>
            </a:r>
            <a:r>
              <a:rPr lang="en-US" sz="2200" b="1" i="1" dirty="0" smtClean="0">
                <a:solidFill>
                  <a:srgbClr val="0000CC"/>
                </a:solidFill>
              </a:rPr>
              <a:t>Ehrlich’s side</a:t>
            </a:r>
            <a:r>
              <a:rPr lang="en-US" sz="2200" dirty="0">
                <a:solidFill>
                  <a:srgbClr val="0000CC"/>
                </a:solidFill>
              </a:rPr>
              <a:t> </a:t>
            </a:r>
            <a:r>
              <a:rPr lang="en-US" sz="2200" dirty="0" smtClean="0">
                <a:solidFill>
                  <a:srgbClr val="0000CC"/>
                </a:solidFill>
              </a:rPr>
              <a:t>and that </a:t>
            </a:r>
            <a:r>
              <a:rPr lang="en-US" sz="2200" b="1" dirty="0" smtClean="0">
                <a:solidFill>
                  <a:srgbClr val="0000CC"/>
                </a:solidFill>
              </a:rPr>
              <a:t>human </a:t>
            </a:r>
            <a:r>
              <a:rPr lang="en-US" sz="2200" b="1" dirty="0" smtClean="0">
                <a:solidFill>
                  <a:srgbClr val="0000CC"/>
                </a:solidFill>
              </a:rPr>
              <a:t>innovation will solve the problem</a:t>
            </a:r>
            <a:r>
              <a:rPr lang="en-US" sz="2200" dirty="0" smtClean="0">
                <a:solidFill>
                  <a:srgbClr val="0000CC"/>
                </a:solidFill>
              </a:rPr>
              <a:t> of dwindling </a:t>
            </a:r>
            <a:r>
              <a:rPr lang="en-US" sz="2200" dirty="0" smtClean="0">
                <a:solidFill>
                  <a:srgbClr val="0000CC"/>
                </a:solidFill>
              </a:rPr>
              <a:t>resources.  He </a:t>
            </a:r>
            <a:r>
              <a:rPr lang="en-US" sz="2200" dirty="0" smtClean="0">
                <a:solidFill>
                  <a:srgbClr val="0000CC"/>
                </a:solidFill>
              </a:rPr>
              <a:t>gives a good portion of the article supporting </a:t>
            </a:r>
            <a:r>
              <a:rPr lang="en-US" sz="2200" dirty="0" smtClean="0">
                <a:solidFill>
                  <a:srgbClr val="0000CC"/>
                </a:solidFill>
              </a:rPr>
              <a:t>Simon’s </a:t>
            </a:r>
            <a:r>
              <a:rPr lang="en-US" sz="2200" dirty="0" smtClean="0">
                <a:solidFill>
                  <a:srgbClr val="0000CC"/>
                </a:solidFill>
              </a:rPr>
              <a:t>argument.</a:t>
            </a:r>
          </a:p>
        </p:txBody>
      </p:sp>
      <p:pic>
        <p:nvPicPr>
          <p:cNvPr id="8" name="Content Placeholder 4" descr="23 ThSh Probe Authors Mind.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6566" t="28473" r="20101" b="37378"/>
          <a:stretch/>
        </p:blipFill>
        <p:spPr>
          <a:xfrm>
            <a:off x="0" y="4108246"/>
            <a:ext cx="9448800" cy="2368754"/>
          </a:xfrm>
        </p:spPr>
      </p:pic>
      <p:cxnSp>
        <p:nvCxnSpPr>
          <p:cNvPr id="10" name="Straight Arrow Connector 9"/>
          <p:cNvCxnSpPr>
            <a:stCxn id="11" idx="3"/>
            <a:endCxn id="4" idx="1"/>
          </p:cNvCxnSpPr>
          <p:nvPr/>
        </p:nvCxnSpPr>
        <p:spPr>
          <a:xfrm flipV="1">
            <a:off x="4838700" y="4955232"/>
            <a:ext cx="495300" cy="8974"/>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450273" y="4773706"/>
            <a:ext cx="4388427" cy="3810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p:cNvSpPr txBox="1"/>
          <p:nvPr/>
        </p:nvSpPr>
        <p:spPr>
          <a:xfrm>
            <a:off x="5334000" y="4724399"/>
            <a:ext cx="3657600" cy="461665"/>
          </a:xfrm>
          <a:prstGeom prst="rect">
            <a:avLst/>
          </a:prstGeom>
          <a:noFill/>
        </p:spPr>
        <p:txBody>
          <a:bodyPr wrap="square" rtlCol="0">
            <a:spAutoFit/>
          </a:bodyPr>
          <a:lstStyle/>
          <a:p>
            <a:r>
              <a:rPr lang="en-US" sz="1200" i="1" dirty="0" smtClean="0">
                <a:solidFill>
                  <a:srgbClr val="0000CC"/>
                </a:solidFill>
              </a:rPr>
              <a:t>1. History </a:t>
            </a:r>
            <a:r>
              <a:rPr lang="en-US" sz="1200" i="1" dirty="0" smtClean="0">
                <a:solidFill>
                  <a:srgbClr val="0000CC"/>
                </a:solidFill>
              </a:rPr>
              <a:t>supports Simon’s claim.  </a:t>
            </a:r>
            <a:r>
              <a:rPr lang="en-US" sz="1200" i="1" dirty="0" smtClean="0">
                <a:solidFill>
                  <a:srgbClr val="0000CC"/>
                </a:solidFill>
              </a:rPr>
              <a:t>2. Gives more space to Simon’s opposing </a:t>
            </a:r>
            <a:r>
              <a:rPr lang="en-US" sz="1200" i="1" dirty="0" smtClean="0">
                <a:solidFill>
                  <a:srgbClr val="0000CC"/>
                </a:solidFill>
              </a:rPr>
              <a:t>reasons</a:t>
            </a:r>
            <a:r>
              <a:rPr lang="en-US" sz="1200" i="1" dirty="0" smtClean="0">
                <a:solidFill>
                  <a:srgbClr val="0000CC"/>
                </a:solidFill>
              </a:rPr>
              <a:t> </a:t>
            </a:r>
            <a:r>
              <a:rPr lang="en-US" sz="1200" i="1" dirty="0" smtClean="0">
                <a:solidFill>
                  <a:srgbClr val="0000CC"/>
                </a:solidFill>
              </a:rPr>
              <a:t>and evidence.</a:t>
            </a:r>
            <a:r>
              <a:rPr lang="en-US" sz="1200" i="1" dirty="0" smtClean="0"/>
              <a:t> </a:t>
            </a:r>
            <a:endParaRPr lang="en-US" sz="1200" i="1" dirty="0"/>
          </a:p>
        </p:txBody>
      </p:sp>
    </p:spTree>
    <p:extLst>
      <p:ext uri="{BB962C8B-B14F-4D97-AF65-F5344CB8AC3E}">
        <p14:creationId xmlns:p14="http://schemas.microsoft.com/office/powerpoint/2010/main" val="264394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4" descr="23 ThSh Probe Authors Mind.pdf - Adobe Reader"/>
          <p:cNvPicPr>
            <a:picLocks noGrp="1" noChangeAspect="1"/>
          </p:cNvPicPr>
          <p:nvPr>
            <p:ph idx="1"/>
          </p:nvPr>
        </p:nvPicPr>
        <p:blipFill rotWithShape="1">
          <a:blip r:embed="rId3">
            <a:extLst>
              <a:ext uri="{28A0092B-C50C-407E-A947-70E740481C1C}">
                <a14:useLocalDpi xmlns:a14="http://schemas.microsoft.com/office/drawing/2010/main" val="0"/>
              </a:ext>
            </a:extLst>
          </a:blip>
          <a:srcRect l="6566" t="28473" r="20101" b="37378"/>
          <a:stretch/>
        </p:blipFill>
        <p:spPr>
          <a:xfrm>
            <a:off x="76200" y="2717010"/>
            <a:ext cx="8991600" cy="2254136"/>
          </a:xfrm>
        </p:spPr>
      </p:pic>
      <p:sp>
        <p:nvSpPr>
          <p:cNvPr id="2" name="Title 1"/>
          <p:cNvSpPr>
            <a:spLocks noGrp="1"/>
          </p:cNvSpPr>
          <p:nvPr>
            <p:ph type="title"/>
          </p:nvPr>
        </p:nvSpPr>
        <p:spPr>
          <a:xfrm>
            <a:off x="457200" y="579438"/>
            <a:ext cx="8229600" cy="1143000"/>
          </a:xfrm>
        </p:spPr>
        <p:txBody>
          <a:bodyPr/>
          <a:lstStyle/>
          <a:p>
            <a:endParaRPr lang="en-US" dirty="0"/>
          </a:p>
        </p:txBody>
      </p:sp>
      <p:sp>
        <p:nvSpPr>
          <p:cNvPr id="17" name="Rectangle 16"/>
          <p:cNvSpPr/>
          <p:nvPr/>
        </p:nvSpPr>
        <p:spPr>
          <a:xfrm>
            <a:off x="609600" y="4406153"/>
            <a:ext cx="4462153" cy="43838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Callout 9"/>
          <p:cNvSpPr/>
          <p:nvPr/>
        </p:nvSpPr>
        <p:spPr>
          <a:xfrm>
            <a:off x="733301" y="0"/>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This is hard to say . . .  </a:t>
            </a:r>
            <a:endParaRPr lang="en-US" sz="2400" dirty="0"/>
          </a:p>
        </p:txBody>
      </p:sp>
      <p:sp>
        <p:nvSpPr>
          <p:cNvPr id="15" name="Oval Callout 14"/>
          <p:cNvSpPr/>
          <p:nvPr/>
        </p:nvSpPr>
        <p:spPr>
          <a:xfrm>
            <a:off x="733301" y="0"/>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Tierney does do something interesting . . . </a:t>
            </a:r>
            <a:endParaRPr lang="en-US" sz="2400" dirty="0"/>
          </a:p>
        </p:txBody>
      </p:sp>
      <p:sp>
        <p:nvSpPr>
          <p:cNvPr id="16" name="Oval Callout 15"/>
          <p:cNvSpPr/>
          <p:nvPr/>
        </p:nvSpPr>
        <p:spPr>
          <a:xfrm>
            <a:off x="737783"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He shares Ehrlich’s point of view and then</a:t>
            </a:r>
            <a:endParaRPr lang="en-US" sz="2400" dirty="0"/>
          </a:p>
        </p:txBody>
      </p:sp>
      <p:sp>
        <p:nvSpPr>
          <p:cNvPr id="18" name="Oval Callout 17"/>
          <p:cNvSpPr/>
          <p:nvPr/>
        </p:nvSpPr>
        <p:spPr>
          <a:xfrm>
            <a:off x="751230" y="0"/>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Finally, he states as fact something that supports Simon’s point of view.</a:t>
            </a:r>
            <a:endParaRPr lang="en-US" sz="2400" dirty="0"/>
          </a:p>
        </p:txBody>
      </p:sp>
      <p:sp>
        <p:nvSpPr>
          <p:cNvPr id="19" name="Oval Callout 18"/>
          <p:cNvSpPr/>
          <p:nvPr/>
        </p:nvSpPr>
        <p:spPr>
          <a:xfrm>
            <a:off x="733301"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 . . shares Simon’s counter point. </a:t>
            </a:r>
            <a:endParaRPr lang="en-US" sz="2400" dirty="0"/>
          </a:p>
        </p:txBody>
      </p:sp>
      <p:sp>
        <p:nvSpPr>
          <p:cNvPr id="20" name="Oval Callout 19"/>
          <p:cNvSpPr/>
          <p:nvPr/>
        </p:nvSpPr>
        <p:spPr>
          <a:xfrm>
            <a:off x="751230"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t>For example:</a:t>
            </a:r>
            <a:endParaRPr lang="en-US" sz="2400" b="1" dirty="0"/>
          </a:p>
        </p:txBody>
      </p:sp>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057400"/>
            <a:ext cx="3200400" cy="400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1" name="Oval Callout 20"/>
          <p:cNvSpPr/>
          <p:nvPr/>
        </p:nvSpPr>
        <p:spPr>
          <a:xfrm>
            <a:off x="741800"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Notice that the author supports a basic aspect of Ehrlich’s point. </a:t>
            </a:r>
            <a:endParaRPr lang="en-US" sz="2400" dirty="0"/>
          </a:p>
        </p:txBody>
      </p:sp>
      <p:cxnSp>
        <p:nvCxnSpPr>
          <p:cNvPr id="22" name="Straight Arrow Connector 21"/>
          <p:cNvCxnSpPr/>
          <p:nvPr/>
        </p:nvCxnSpPr>
        <p:spPr>
          <a:xfrm>
            <a:off x="4343400" y="914400"/>
            <a:ext cx="1219200" cy="990600"/>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a:xfrm>
            <a:off x="5562600" y="2057400"/>
            <a:ext cx="3200401" cy="9144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31" name="Straight Connector 30"/>
          <p:cNvCxnSpPr/>
          <p:nvPr/>
        </p:nvCxnSpPr>
        <p:spPr>
          <a:xfrm>
            <a:off x="8305800" y="2743200"/>
            <a:ext cx="0" cy="22860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8305800" y="2743200"/>
            <a:ext cx="457202"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flipH="1">
            <a:off x="8299864" y="2971800"/>
            <a:ext cx="463136"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sp>
        <p:nvSpPr>
          <p:cNvPr id="45" name="Rectangle 44"/>
          <p:cNvSpPr/>
          <p:nvPr/>
        </p:nvSpPr>
        <p:spPr>
          <a:xfrm>
            <a:off x="5548744" y="2971800"/>
            <a:ext cx="3200401" cy="914400"/>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2" name="Straight Connector 41"/>
          <p:cNvCxnSpPr/>
          <p:nvPr/>
        </p:nvCxnSpPr>
        <p:spPr>
          <a:xfrm flipH="1">
            <a:off x="8305800" y="2971800"/>
            <a:ext cx="443345"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49" name="Straight Connector 48"/>
          <p:cNvCxnSpPr/>
          <p:nvPr/>
        </p:nvCxnSpPr>
        <p:spPr>
          <a:xfrm flipH="1">
            <a:off x="8319655" y="2971800"/>
            <a:ext cx="443345"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50" name="Straight Connector 49"/>
          <p:cNvCxnSpPr/>
          <p:nvPr/>
        </p:nvCxnSpPr>
        <p:spPr>
          <a:xfrm flipH="1">
            <a:off x="8319657" y="2743200"/>
            <a:ext cx="443345" cy="0"/>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cxnSp>
        <p:nvCxnSpPr>
          <p:cNvPr id="51" name="Straight Connector 50"/>
          <p:cNvCxnSpPr/>
          <p:nvPr/>
        </p:nvCxnSpPr>
        <p:spPr>
          <a:xfrm>
            <a:off x="8763002" y="2705100"/>
            <a:ext cx="1" cy="304800"/>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a:off x="8314710" y="2703121"/>
            <a:ext cx="1" cy="304800"/>
          </a:xfrm>
          <a:prstGeom prst="line">
            <a:avLst/>
          </a:prstGeom>
          <a:ln w="57150">
            <a:solidFill>
              <a:srgbClr val="FF0000"/>
            </a:solidFill>
          </a:ln>
          <a:effectLst/>
        </p:spPr>
        <p:style>
          <a:lnRef idx="3">
            <a:schemeClr val="accent2"/>
          </a:lnRef>
          <a:fillRef idx="0">
            <a:schemeClr val="accent2"/>
          </a:fillRef>
          <a:effectRef idx="2">
            <a:schemeClr val="accent2"/>
          </a:effectRef>
          <a:fontRef idx="minor">
            <a:schemeClr val="tx1"/>
          </a:fontRef>
        </p:style>
      </p:cxnSp>
      <p:sp>
        <p:nvSpPr>
          <p:cNvPr id="54" name="Oval Callout 53"/>
          <p:cNvSpPr/>
          <p:nvPr/>
        </p:nvSpPr>
        <p:spPr>
          <a:xfrm>
            <a:off x="751230"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Then he states what he terms as a fact which discounts Ehrlich’s earlier point.  </a:t>
            </a:r>
            <a:endParaRPr lang="en-US" sz="2400" dirty="0"/>
          </a:p>
        </p:txBody>
      </p:sp>
      <p:cxnSp>
        <p:nvCxnSpPr>
          <p:cNvPr id="55" name="Straight Arrow Connector 54"/>
          <p:cNvCxnSpPr/>
          <p:nvPr/>
        </p:nvCxnSpPr>
        <p:spPr>
          <a:xfrm>
            <a:off x="5624944" y="1335479"/>
            <a:ext cx="1385456" cy="1636321"/>
          </a:xfrm>
          <a:prstGeom prst="straightConnector1">
            <a:avLst/>
          </a:prstGeom>
          <a:ln w="57150">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58" name="Oval Callout 57"/>
          <p:cNvSpPr/>
          <p:nvPr/>
        </p:nvSpPr>
        <p:spPr>
          <a:xfrm>
            <a:off x="733301" y="-13447"/>
            <a:ext cx="8686800" cy="1905000"/>
          </a:xfrm>
          <a:prstGeom prst="wedgeEllipseCallout">
            <a:avLst>
              <a:gd name="adj1" fmla="val -62682"/>
              <a:gd name="adj2" fmla="val -45788"/>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The Author does this a couple of times, but </a:t>
            </a:r>
            <a:r>
              <a:rPr lang="en-US" sz="2400" b="1" i="1" dirty="0" smtClean="0"/>
              <a:t>does not return the favor </a:t>
            </a:r>
            <a:r>
              <a:rPr lang="en-US" sz="2400" dirty="0" smtClean="0"/>
              <a:t>to Ehrlich anywhere else in the article.</a:t>
            </a:r>
            <a:endParaRPr lang="en-US" sz="2400" dirty="0"/>
          </a:p>
        </p:txBody>
      </p:sp>
      <p:sp>
        <p:nvSpPr>
          <p:cNvPr id="59" name="Oval Callout 58"/>
          <p:cNvSpPr/>
          <p:nvPr/>
        </p:nvSpPr>
        <p:spPr>
          <a:xfrm>
            <a:off x="685800" y="-152400"/>
            <a:ext cx="8686800" cy="2192740"/>
          </a:xfrm>
          <a:prstGeom prst="wedgeEllipseCallout">
            <a:avLst>
              <a:gd name="adj1" fmla="val -67238"/>
              <a:gd name="adj2" fmla="val -46653"/>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t>The point here is that the Tierney never explicitly states his point of view, but through this technique it </a:t>
            </a:r>
            <a:r>
              <a:rPr lang="en-US" sz="2400" b="1" i="1" dirty="0" smtClean="0"/>
              <a:t>becomes clear</a:t>
            </a:r>
            <a:r>
              <a:rPr lang="en-US" sz="2400" dirty="0"/>
              <a:t> </a:t>
            </a:r>
            <a:r>
              <a:rPr lang="en-US" sz="2400" dirty="0" smtClean="0"/>
              <a:t>who’s side he is on.</a:t>
            </a:r>
            <a:endParaRPr lang="en-US" sz="2400" dirty="0"/>
          </a:p>
        </p:txBody>
      </p:sp>
    </p:spTree>
    <p:extLst>
      <p:ext uri="{BB962C8B-B14F-4D97-AF65-F5344CB8AC3E}">
        <p14:creationId xmlns:p14="http://schemas.microsoft.com/office/powerpoint/2010/main" val="40339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8" grpId="0" animBg="1"/>
      <p:bldP spid="19" grpId="0" animBg="1"/>
      <p:bldP spid="20" grpId="0" animBg="1"/>
      <p:bldP spid="21" grpId="0" animBg="1"/>
      <p:bldP spid="29" grpId="0" animBg="1"/>
      <p:bldP spid="45" grpId="0" animBg="1"/>
      <p:bldP spid="54"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8375657" y="5486400"/>
            <a:ext cx="463136"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8381593" y="5486400"/>
            <a:ext cx="443345" cy="0"/>
          </a:xfrm>
          <a:prstGeom prst="line">
            <a:avLst/>
          </a:prstGeom>
          <a:ln w="57150">
            <a:solidFill>
              <a:schemeClr val="bg1"/>
            </a:solidFill>
          </a:ln>
          <a:effectLst/>
        </p:spPr>
        <p:style>
          <a:lnRef idx="3">
            <a:schemeClr val="accent2"/>
          </a:lnRef>
          <a:fillRef idx="0">
            <a:schemeClr val="accent2"/>
          </a:fillRef>
          <a:effectRef idx="2">
            <a:schemeClr val="accent2"/>
          </a:effectRef>
          <a:fontRef idx="minor">
            <a:schemeClr val="tx1"/>
          </a:fontRef>
        </p:style>
      </p:cxnSp>
      <p:pic>
        <p:nvPicPr>
          <p:cNvPr id="18" name="Content Placeholder 4" descr="23 ThSh Probe Authors Mind.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6566" t="28473" r="20101" b="37378"/>
          <a:stretch/>
        </p:blipFill>
        <p:spPr>
          <a:xfrm>
            <a:off x="0" y="2831626"/>
            <a:ext cx="9372600" cy="2349651"/>
          </a:xfrm>
        </p:spPr>
      </p:pic>
      <p:sp>
        <p:nvSpPr>
          <p:cNvPr id="19" name="Rectangle 18"/>
          <p:cNvSpPr/>
          <p:nvPr/>
        </p:nvSpPr>
        <p:spPr>
          <a:xfrm>
            <a:off x="609601" y="4596193"/>
            <a:ext cx="4495800" cy="43838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Oval Callout 19"/>
          <p:cNvSpPr/>
          <p:nvPr/>
        </p:nvSpPr>
        <p:spPr>
          <a:xfrm>
            <a:off x="1220888" y="690282"/>
            <a:ext cx="7769025" cy="1676400"/>
          </a:xfrm>
          <a:prstGeom prst="wedgeEllipseCallout">
            <a:avLst>
              <a:gd name="adj1" fmla="val -66233"/>
              <a:gd name="adj2" fmla="val -9944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See how I said all that thinking on my </a:t>
            </a:r>
            <a:r>
              <a:rPr lang="en-US" sz="2400" dirty="0" err="1" smtClean="0"/>
              <a:t>ThinkSheet</a:t>
            </a:r>
            <a:r>
              <a:rPr lang="en-US" sz="2400" dirty="0" smtClean="0"/>
              <a:t>.</a:t>
            </a:r>
            <a:endParaRPr lang="en-US" sz="2400" b="1" i="1" dirty="0"/>
          </a:p>
        </p:txBody>
      </p:sp>
      <p:sp>
        <p:nvSpPr>
          <p:cNvPr id="21" name="TextBox 20"/>
          <p:cNvSpPr txBox="1"/>
          <p:nvPr/>
        </p:nvSpPr>
        <p:spPr>
          <a:xfrm>
            <a:off x="5257800" y="4535269"/>
            <a:ext cx="3657600" cy="646331"/>
          </a:xfrm>
          <a:prstGeom prst="rect">
            <a:avLst/>
          </a:prstGeom>
          <a:noFill/>
        </p:spPr>
        <p:txBody>
          <a:bodyPr wrap="square" rtlCol="0">
            <a:spAutoFit/>
          </a:bodyPr>
          <a:lstStyle/>
          <a:p>
            <a:r>
              <a:rPr lang="en-US" sz="1200" i="1" dirty="0" smtClean="0">
                <a:solidFill>
                  <a:srgbClr val="0000CC"/>
                </a:solidFill>
              </a:rPr>
              <a:t>Wants to appear “objective,” but isn’t—has conservative bias: not a balanced discussion, counters Ehrlich but not Simon.</a:t>
            </a:r>
            <a:endParaRPr lang="en-US" sz="1200" i="1" dirty="0">
              <a:solidFill>
                <a:srgbClr val="0000CC"/>
              </a:solidFill>
            </a:endParaRPr>
          </a:p>
        </p:txBody>
      </p:sp>
      <p:cxnSp>
        <p:nvCxnSpPr>
          <p:cNvPr id="29" name="Straight Arrow Connector 28"/>
          <p:cNvCxnSpPr/>
          <p:nvPr/>
        </p:nvCxnSpPr>
        <p:spPr>
          <a:xfrm>
            <a:off x="5105401" y="4815383"/>
            <a:ext cx="22859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581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761999" y="2667000"/>
            <a:ext cx="1432909" cy="2047163"/>
          </a:xfrm>
          <a:prstGeom prst="rect">
            <a:avLst/>
          </a:prstGeom>
        </p:spPr>
      </p:pic>
      <p:sp>
        <p:nvSpPr>
          <p:cNvPr id="7" name="Oval Callout 6"/>
          <p:cNvSpPr/>
          <p:nvPr/>
        </p:nvSpPr>
        <p:spPr>
          <a:xfrm>
            <a:off x="1981200" y="1219200"/>
            <a:ext cx="5635625" cy="1905000"/>
          </a:xfrm>
          <a:prstGeom prst="wedgeEllipseCallout">
            <a:avLst>
              <a:gd name="adj1" fmla="val -47957"/>
              <a:gd name="adj2" fmla="val 6677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Now we will go to </a:t>
            </a:r>
            <a:r>
              <a:rPr lang="en-US" sz="2400" dirty="0" smtClean="0"/>
              <a:t>Section 3:</a:t>
            </a:r>
            <a:endParaRPr lang="en-US" sz="2400" dirty="0" smtClean="0"/>
          </a:p>
          <a:p>
            <a:pPr algn="ctr"/>
            <a:r>
              <a:rPr lang="en-US" sz="2400" b="1" i="1" dirty="0" smtClean="0"/>
              <a:t>What are the social-political implications of this text?</a:t>
            </a:r>
            <a:endParaRPr lang="en-US" sz="2400" b="1" i="1" dirty="0"/>
          </a:p>
        </p:txBody>
      </p:sp>
    </p:spTree>
    <p:extLst>
      <p:ext uri="{BB962C8B-B14F-4D97-AF65-F5344CB8AC3E}">
        <p14:creationId xmlns:p14="http://schemas.microsoft.com/office/powerpoint/2010/main" val="1352567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9696" t="27872" r="34634" b="42274"/>
          <a:stretch/>
        </p:blipFill>
        <p:spPr>
          <a:xfrm>
            <a:off x="713096" y="1768522"/>
            <a:ext cx="1432909" cy="2047163"/>
          </a:xfrm>
          <a:prstGeom prst="rect">
            <a:avLst/>
          </a:prstGeom>
        </p:spPr>
      </p:pic>
      <p:sp>
        <p:nvSpPr>
          <p:cNvPr id="9" name="Oval Callout 8"/>
          <p:cNvSpPr/>
          <p:nvPr/>
        </p:nvSpPr>
        <p:spPr>
          <a:xfrm>
            <a:off x="2790446" y="1981200"/>
            <a:ext cx="5921754" cy="2862619"/>
          </a:xfrm>
          <a:prstGeom prst="wedgeEllipseCallout">
            <a:avLst>
              <a:gd name="adj1" fmla="val -66461"/>
              <a:gd name="adj2" fmla="val -1095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Before going on, study the pages in the Handbook</a:t>
            </a:r>
            <a:r>
              <a:rPr lang="en-US" sz="2400" dirty="0"/>
              <a:t> </a:t>
            </a:r>
            <a:r>
              <a:rPr lang="en-US" sz="2400" dirty="0" smtClean="0"/>
              <a:t>about </a:t>
            </a:r>
            <a:r>
              <a:rPr lang="en-US" sz="2400" b="1" dirty="0" smtClean="0"/>
              <a:t>Expand Critical Perspective </a:t>
            </a:r>
            <a:r>
              <a:rPr lang="en-US" sz="2400" dirty="0" smtClean="0"/>
              <a:t>and the critical reading strategy </a:t>
            </a:r>
          </a:p>
          <a:p>
            <a:pPr algn="ctr"/>
            <a:r>
              <a:rPr lang="en-US" sz="2400" b="1" i="1" dirty="0" smtClean="0"/>
              <a:t>Probe the Author’s Mind.</a:t>
            </a:r>
            <a:r>
              <a:rPr lang="en-US" sz="2400" dirty="0" smtClean="0"/>
              <a:t> </a:t>
            </a:r>
            <a:endParaRPr lang="en-US" sz="2400" dirty="0"/>
          </a:p>
        </p:txBody>
      </p:sp>
      <p:sp>
        <p:nvSpPr>
          <p:cNvPr id="10" name="Oval Callout 9"/>
          <p:cNvSpPr/>
          <p:nvPr/>
        </p:nvSpPr>
        <p:spPr>
          <a:xfrm>
            <a:off x="2438400" y="2133600"/>
            <a:ext cx="5159754" cy="2971800"/>
          </a:xfrm>
          <a:prstGeom prst="wedgeEllipseCallout">
            <a:avLst>
              <a:gd name="adj1" fmla="val -62810"/>
              <a:gd name="adj2" fmla="val -2215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Welcome to the DEMO for </a:t>
            </a:r>
          </a:p>
          <a:p>
            <a:pPr algn="ctr"/>
            <a:r>
              <a:rPr lang="en-US" sz="2400" b="1" i="1" dirty="0" smtClean="0"/>
              <a:t>Probe Author’s Mind.</a:t>
            </a:r>
          </a:p>
          <a:p>
            <a:pPr algn="ctr"/>
            <a:endParaRPr lang="en-US" sz="2400" b="1" i="1" dirty="0" smtClean="0"/>
          </a:p>
          <a:p>
            <a:pPr algn="ctr"/>
            <a:r>
              <a:rPr lang="en-US" sz="2200" dirty="0"/>
              <a:t>Within Layered Reading </a:t>
            </a:r>
            <a:r>
              <a:rPr lang="en-US" sz="2200" dirty="0" smtClean="0"/>
              <a:t>this is an AFTER strategy.  </a:t>
            </a:r>
          </a:p>
        </p:txBody>
      </p:sp>
      <p:sp>
        <p:nvSpPr>
          <p:cNvPr id="5" name="Oval Callout 4"/>
          <p:cNvSpPr/>
          <p:nvPr/>
        </p:nvSpPr>
        <p:spPr>
          <a:xfrm>
            <a:off x="2449286" y="1981200"/>
            <a:ext cx="5399314" cy="3276600"/>
          </a:xfrm>
          <a:prstGeom prst="wedgeEllipseCallout">
            <a:avLst>
              <a:gd name="adj1" fmla="val -62810"/>
              <a:gd name="adj2" fmla="val -22159"/>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b="1" i="1" dirty="0" smtClean="0"/>
              <a:t>Probe the Author’s Mind</a:t>
            </a:r>
            <a:r>
              <a:rPr lang="en-US" sz="2400" dirty="0" smtClean="0"/>
              <a:t> </a:t>
            </a:r>
          </a:p>
          <a:p>
            <a:pPr algn="ctr">
              <a:defRPr/>
            </a:pPr>
            <a:r>
              <a:rPr lang="en-US" sz="2400" dirty="0" smtClean="0"/>
              <a:t>helps </a:t>
            </a:r>
            <a:r>
              <a:rPr lang="en-US" sz="2400" dirty="0"/>
              <a:t>you read more </a:t>
            </a:r>
            <a:r>
              <a:rPr lang="en-US" sz="2400" dirty="0" smtClean="0"/>
              <a:t>critically.</a:t>
            </a:r>
          </a:p>
          <a:p>
            <a:pPr algn="ctr">
              <a:defRPr/>
            </a:pPr>
            <a:endParaRPr lang="en-US" sz="2400" dirty="0" smtClean="0"/>
          </a:p>
          <a:p>
            <a:pPr algn="ctr">
              <a:defRPr/>
            </a:pPr>
            <a:r>
              <a:rPr lang="en-US" sz="2400" dirty="0" smtClean="0"/>
              <a:t>It provokes you to think like</a:t>
            </a:r>
          </a:p>
          <a:p>
            <a:pPr algn="ctr">
              <a:defRPr/>
            </a:pPr>
            <a:r>
              <a:rPr lang="en-US" sz="2400" dirty="0" smtClean="0"/>
              <a:t>a </a:t>
            </a:r>
            <a:r>
              <a:rPr lang="en-US" sz="2400" b="1" dirty="0"/>
              <a:t>SCHOLAR</a:t>
            </a:r>
            <a:r>
              <a:rPr lang="en-US" sz="2400" dirty="0"/>
              <a:t>. </a:t>
            </a:r>
          </a:p>
        </p:txBody>
      </p:sp>
      <p:sp>
        <p:nvSpPr>
          <p:cNvPr id="7" name="Oval Callout 6"/>
          <p:cNvSpPr/>
          <p:nvPr/>
        </p:nvSpPr>
        <p:spPr>
          <a:xfrm>
            <a:off x="2601686" y="1768522"/>
            <a:ext cx="5475514" cy="3641678"/>
          </a:xfrm>
          <a:prstGeom prst="wedgeEllipseCallout">
            <a:avLst>
              <a:gd name="adj1" fmla="val -62810"/>
              <a:gd name="adj2" fmla="val -22159"/>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In the Handbook you read that this strategy is usually for texts presenting arguments, new propositions, and viewpoints such as in the social sciences, humanities, business, and essays.</a:t>
            </a:r>
            <a:endParaRPr lang="en-US" sz="2400" dirty="0"/>
          </a:p>
        </p:txBody>
      </p:sp>
      <p:sp>
        <p:nvSpPr>
          <p:cNvPr id="8" name="Oval Callout 7"/>
          <p:cNvSpPr/>
          <p:nvPr/>
        </p:nvSpPr>
        <p:spPr>
          <a:xfrm>
            <a:off x="2456543" y="2100453"/>
            <a:ext cx="4408714" cy="2574878"/>
          </a:xfrm>
          <a:prstGeom prst="wedgeEllipseCallout">
            <a:avLst>
              <a:gd name="adj1" fmla="val -62810"/>
              <a:gd name="adj2" fmla="val -22159"/>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t>Keep that in mind when deciding whether or not to use this strategy.</a:t>
            </a:r>
            <a:endParaRPr lang="en-US" sz="2400" dirty="0"/>
          </a:p>
        </p:txBody>
      </p:sp>
    </p:spTree>
    <p:extLst>
      <p:ext uri="{BB962C8B-B14F-4D97-AF65-F5344CB8AC3E}">
        <p14:creationId xmlns:p14="http://schemas.microsoft.com/office/powerpoint/2010/main" val="414264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3 ThSh Probe Authors Mind.pdf - Adobe Reader"/>
          <p:cNvPicPr>
            <a:picLocks noChangeAspect="1"/>
          </p:cNvPicPr>
          <p:nvPr/>
        </p:nvPicPr>
        <p:blipFill rotWithShape="1">
          <a:blip r:embed="rId2">
            <a:extLst>
              <a:ext uri="{28A0092B-C50C-407E-A947-70E740481C1C}">
                <a14:useLocalDpi xmlns:a14="http://schemas.microsoft.com/office/drawing/2010/main" val="0"/>
              </a:ext>
            </a:extLst>
          </a:blip>
          <a:srcRect l="6208" t="20056" r="21207" b="13970"/>
          <a:stretch/>
        </p:blipFill>
        <p:spPr>
          <a:xfrm>
            <a:off x="0" y="1954923"/>
            <a:ext cx="9296399" cy="4548833"/>
          </a:xfrm>
          <a:prstGeom prst="rect">
            <a:avLst/>
          </a:prstGeom>
        </p:spPr>
      </p:pic>
      <p:sp>
        <p:nvSpPr>
          <p:cNvPr id="7" name="Oval Callout 6"/>
          <p:cNvSpPr/>
          <p:nvPr/>
        </p:nvSpPr>
        <p:spPr>
          <a:xfrm>
            <a:off x="5334000" y="685800"/>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Lots of choices here; remember, you do not </a:t>
            </a:r>
            <a:r>
              <a:rPr lang="en-US" sz="2400" dirty="0" smtClean="0">
                <a:solidFill>
                  <a:srgbClr val="0000CC"/>
                </a:solidFill>
              </a:rPr>
              <a:t>have to answer </a:t>
            </a:r>
            <a:r>
              <a:rPr lang="en-US" sz="2400" dirty="0" smtClean="0">
                <a:solidFill>
                  <a:srgbClr val="0000CC"/>
                </a:solidFill>
              </a:rPr>
              <a:t>everyone. </a:t>
            </a:r>
            <a:endParaRPr lang="en-US" sz="2400" b="1" i="1" dirty="0">
              <a:solidFill>
                <a:srgbClr val="0000CC"/>
              </a:solidFill>
            </a:endParaRPr>
          </a:p>
        </p:txBody>
      </p:sp>
      <p:sp>
        <p:nvSpPr>
          <p:cNvPr id="8" name="Oval Callout 7"/>
          <p:cNvSpPr/>
          <p:nvPr/>
        </p:nvSpPr>
        <p:spPr>
          <a:xfrm>
            <a:off x="5334000" y="688622"/>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 . . but you should become </a:t>
            </a:r>
            <a:r>
              <a:rPr lang="en-US" sz="2400" b="1" i="1" dirty="0" smtClean="0">
                <a:solidFill>
                  <a:srgbClr val="0000CC"/>
                </a:solidFill>
              </a:rPr>
              <a:t>familiar </a:t>
            </a:r>
            <a:r>
              <a:rPr lang="en-US" sz="2400" dirty="0" smtClean="0">
                <a:solidFill>
                  <a:srgbClr val="0000CC"/>
                </a:solidFill>
              </a:rPr>
              <a:t>with what is being asked.</a:t>
            </a:r>
            <a:endParaRPr lang="en-US" sz="2400" b="1" i="1" dirty="0">
              <a:solidFill>
                <a:srgbClr val="0000CC"/>
              </a:solidFill>
            </a:endParaRPr>
          </a:p>
        </p:txBody>
      </p:sp>
      <p:sp>
        <p:nvSpPr>
          <p:cNvPr id="10" name="Oval Callout 9"/>
          <p:cNvSpPr/>
          <p:nvPr/>
        </p:nvSpPr>
        <p:spPr>
          <a:xfrm>
            <a:off x="5345289" y="686334"/>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Please read through all eleven questions now.</a:t>
            </a:r>
            <a:endParaRPr lang="en-US" sz="2400" dirty="0">
              <a:solidFill>
                <a:srgbClr val="0000CC"/>
              </a:solidFill>
            </a:endParaRPr>
          </a:p>
        </p:txBody>
      </p:sp>
    </p:spTree>
    <p:extLst>
      <p:ext uri="{BB962C8B-B14F-4D97-AF65-F5344CB8AC3E}">
        <p14:creationId xmlns:p14="http://schemas.microsoft.com/office/powerpoint/2010/main" val="177405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6208" t="20056" r="21207" b="13970"/>
          <a:stretch/>
        </p:blipFill>
        <p:spPr>
          <a:xfrm>
            <a:off x="-152399" y="2133600"/>
            <a:ext cx="9527305" cy="4661818"/>
          </a:xfrm>
          <a:prstGeom prst="rect">
            <a:avLst/>
          </a:prstGeom>
        </p:spPr>
      </p:pic>
      <p:cxnSp>
        <p:nvCxnSpPr>
          <p:cNvPr id="6" name="Straight Arrow Connector 5"/>
          <p:cNvCxnSpPr/>
          <p:nvPr/>
        </p:nvCxnSpPr>
        <p:spPr>
          <a:xfrm flipV="1">
            <a:off x="4736483" y="2895599"/>
            <a:ext cx="673717"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491067" y="2745200"/>
            <a:ext cx="4215166" cy="19273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5410200" y="2743200"/>
            <a:ext cx="3733800" cy="646331"/>
          </a:xfrm>
          <a:prstGeom prst="rect">
            <a:avLst/>
          </a:prstGeom>
          <a:noFill/>
        </p:spPr>
        <p:txBody>
          <a:bodyPr wrap="square" rtlCol="0">
            <a:spAutoFit/>
          </a:bodyPr>
          <a:lstStyle/>
          <a:p>
            <a:r>
              <a:rPr lang="en-US" sz="1200" dirty="0" smtClean="0">
                <a:solidFill>
                  <a:srgbClr val="0000CC"/>
                </a:solidFill>
              </a:rPr>
              <a:t>With Simon’s view: improved economy, environment </a:t>
            </a:r>
            <a:r>
              <a:rPr lang="en-US" sz="1200" dirty="0" smtClean="0">
                <a:solidFill>
                  <a:srgbClr val="0000CC"/>
                </a:solidFill>
              </a:rPr>
              <a:t>need not be in peril—with human </a:t>
            </a:r>
            <a:r>
              <a:rPr lang="en-US" sz="1200" dirty="0" smtClean="0">
                <a:solidFill>
                  <a:srgbClr val="0000CC"/>
                </a:solidFill>
              </a:rPr>
              <a:t>ingenuity; </a:t>
            </a:r>
            <a:endParaRPr lang="en-US" sz="1200" dirty="0" smtClean="0">
              <a:solidFill>
                <a:srgbClr val="0000CC"/>
              </a:solidFill>
            </a:endParaRPr>
          </a:p>
          <a:p>
            <a:r>
              <a:rPr lang="en-US" sz="1200" dirty="0" smtClean="0">
                <a:solidFill>
                  <a:srgbClr val="0000CC"/>
                </a:solidFill>
              </a:rPr>
              <a:t>remains </a:t>
            </a:r>
            <a:r>
              <a:rPr lang="en-US" sz="1200" dirty="0" smtClean="0">
                <a:solidFill>
                  <a:srgbClr val="0000CC"/>
                </a:solidFill>
              </a:rPr>
              <a:t>hot issue.</a:t>
            </a:r>
            <a:endParaRPr lang="en-US" sz="1200" dirty="0">
              <a:solidFill>
                <a:srgbClr val="0000CC"/>
              </a:solidFill>
            </a:endParaRPr>
          </a:p>
        </p:txBody>
      </p:sp>
      <p:sp>
        <p:nvSpPr>
          <p:cNvPr id="5" name="Oval Callout 4"/>
          <p:cNvSpPr/>
          <p:nvPr/>
        </p:nvSpPr>
        <p:spPr>
          <a:xfrm>
            <a:off x="5257800" y="381000"/>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Fewer resources might be poured into environmentalist causes,</a:t>
            </a:r>
            <a:endParaRPr lang="en-US" sz="2200" dirty="0">
              <a:solidFill>
                <a:srgbClr val="0000CC"/>
              </a:solidFill>
            </a:endParaRPr>
          </a:p>
        </p:txBody>
      </p:sp>
      <p:sp>
        <p:nvSpPr>
          <p:cNvPr id="12" name="Oval Callout 11"/>
          <p:cNvSpPr/>
          <p:nvPr/>
        </p:nvSpPr>
        <p:spPr>
          <a:xfrm>
            <a:off x="5270938" y="367862"/>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rgbClr val="0000CC"/>
                </a:solidFill>
              </a:rPr>
              <a:t>w</a:t>
            </a:r>
            <a:r>
              <a:rPr lang="en-US" sz="2400" dirty="0" smtClean="0">
                <a:solidFill>
                  <a:srgbClr val="0000CC"/>
                </a:solidFill>
              </a:rPr>
              <a:t>hich may improve the </a:t>
            </a:r>
            <a:r>
              <a:rPr lang="en-US" sz="2400" b="1" i="1" dirty="0" smtClean="0">
                <a:solidFill>
                  <a:srgbClr val="0000CC"/>
                </a:solidFill>
              </a:rPr>
              <a:t>economy</a:t>
            </a:r>
            <a:r>
              <a:rPr lang="en-US" sz="2400" dirty="0" smtClean="0">
                <a:solidFill>
                  <a:srgbClr val="0000CC"/>
                </a:solidFill>
              </a:rPr>
              <a:t>, at least in the short time, </a:t>
            </a:r>
            <a:endParaRPr lang="en-US" sz="2400" dirty="0">
              <a:solidFill>
                <a:srgbClr val="0000CC"/>
              </a:solidFill>
            </a:endParaRPr>
          </a:p>
        </p:txBody>
      </p:sp>
      <p:sp>
        <p:nvSpPr>
          <p:cNvPr id="14" name="Oval Callout 13"/>
          <p:cNvSpPr/>
          <p:nvPr/>
        </p:nvSpPr>
        <p:spPr>
          <a:xfrm>
            <a:off x="5257800" y="687800"/>
            <a:ext cx="3745365"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This text is a call </a:t>
            </a:r>
            <a:endParaRPr lang="en-US" sz="2200" dirty="0" smtClean="0">
              <a:solidFill>
                <a:srgbClr val="0000CC"/>
              </a:solidFill>
            </a:endParaRPr>
          </a:p>
          <a:p>
            <a:pPr algn="ctr"/>
            <a:r>
              <a:rPr lang="en-US" sz="2200" dirty="0" smtClean="0">
                <a:solidFill>
                  <a:srgbClr val="0000CC"/>
                </a:solidFill>
              </a:rPr>
              <a:t>for </a:t>
            </a:r>
            <a:r>
              <a:rPr lang="en-US" sz="2200" dirty="0" smtClean="0">
                <a:solidFill>
                  <a:srgbClr val="0000CC"/>
                </a:solidFill>
              </a:rPr>
              <a:t>human problem-solving, ingenuity, and exploring possibilities</a:t>
            </a:r>
            <a:r>
              <a:rPr lang="en-US" sz="2400" dirty="0" smtClean="0">
                <a:solidFill>
                  <a:srgbClr val="0000CC"/>
                </a:solidFill>
              </a:rPr>
              <a:t>.</a:t>
            </a:r>
            <a:endParaRPr lang="en-US" sz="2400" dirty="0">
              <a:solidFill>
                <a:srgbClr val="0000CC"/>
              </a:solidFill>
            </a:endParaRPr>
          </a:p>
        </p:txBody>
      </p:sp>
      <p:sp>
        <p:nvSpPr>
          <p:cNvPr id="15" name="Oval Callout 14"/>
          <p:cNvSpPr/>
          <p:nvPr/>
        </p:nvSpPr>
        <p:spPr>
          <a:xfrm>
            <a:off x="4127938" y="1006708"/>
            <a:ext cx="4648200" cy="2969567"/>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This message makes us </a:t>
            </a:r>
          </a:p>
          <a:p>
            <a:pPr algn="ctr"/>
            <a:r>
              <a:rPr lang="en-US" sz="2400" dirty="0" smtClean="0">
                <a:solidFill>
                  <a:srgbClr val="0000CC"/>
                </a:solidFill>
              </a:rPr>
              <a:t>feel good:  </a:t>
            </a:r>
            <a:endParaRPr lang="en-US" sz="2400" dirty="0" smtClean="0">
              <a:solidFill>
                <a:srgbClr val="0000CC"/>
              </a:solidFill>
            </a:endParaRPr>
          </a:p>
          <a:p>
            <a:pPr algn="ctr"/>
            <a:r>
              <a:rPr lang="en-US" sz="2400" dirty="0" smtClean="0">
                <a:solidFill>
                  <a:srgbClr val="0000CC"/>
                </a:solidFill>
              </a:rPr>
              <a:t>W</a:t>
            </a:r>
            <a:r>
              <a:rPr lang="en-US" sz="2400" dirty="0" smtClean="0">
                <a:solidFill>
                  <a:srgbClr val="0000CC"/>
                </a:solidFill>
              </a:rPr>
              <a:t>e humans can </a:t>
            </a:r>
            <a:r>
              <a:rPr lang="en-US" sz="2400" dirty="0" smtClean="0">
                <a:solidFill>
                  <a:srgbClr val="0000CC"/>
                </a:solidFill>
              </a:rPr>
              <a:t>fix the problems of the </a:t>
            </a:r>
            <a:r>
              <a:rPr lang="en-US" sz="2400" dirty="0" smtClean="0">
                <a:solidFill>
                  <a:srgbClr val="0000CC"/>
                </a:solidFill>
              </a:rPr>
              <a:t>world. </a:t>
            </a:r>
            <a:endParaRPr lang="en-US" sz="2400" dirty="0">
              <a:solidFill>
                <a:srgbClr val="0000CC"/>
              </a:solidFill>
            </a:endParaRPr>
          </a:p>
        </p:txBody>
      </p:sp>
      <p:sp>
        <p:nvSpPr>
          <p:cNvPr id="17" name="Oval Callout 16"/>
          <p:cNvSpPr/>
          <p:nvPr/>
        </p:nvSpPr>
        <p:spPr>
          <a:xfrm>
            <a:off x="5270938" y="381000"/>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CC"/>
                </a:solidFill>
              </a:rPr>
              <a:t>Whatever else, </a:t>
            </a:r>
            <a:endParaRPr lang="en-US" dirty="0" smtClean="0">
              <a:solidFill>
                <a:srgbClr val="0000CC"/>
              </a:solidFill>
            </a:endParaRPr>
          </a:p>
          <a:p>
            <a:pPr algn="ctr"/>
            <a:r>
              <a:rPr lang="en-US" dirty="0" smtClean="0">
                <a:solidFill>
                  <a:srgbClr val="0000CC"/>
                </a:solidFill>
              </a:rPr>
              <a:t>the </a:t>
            </a:r>
            <a:r>
              <a:rPr lang="en-US" dirty="0">
                <a:solidFill>
                  <a:srgbClr val="0000CC"/>
                </a:solidFill>
              </a:rPr>
              <a:t>future of the Earth’s natural resources affects </a:t>
            </a:r>
            <a:r>
              <a:rPr lang="en-US" dirty="0" smtClean="0">
                <a:solidFill>
                  <a:srgbClr val="0000CC"/>
                </a:solidFill>
              </a:rPr>
              <a:t>everyone and will probably remain a hotly contested issue. </a:t>
            </a:r>
            <a:endParaRPr lang="en-US" dirty="0">
              <a:solidFill>
                <a:srgbClr val="0000CC"/>
              </a:solidFill>
            </a:endParaRPr>
          </a:p>
        </p:txBody>
      </p:sp>
      <p:sp>
        <p:nvSpPr>
          <p:cNvPr id="19" name="Oval Callout 18"/>
          <p:cNvSpPr/>
          <p:nvPr/>
        </p:nvSpPr>
        <p:spPr>
          <a:xfrm>
            <a:off x="4343400" y="367862"/>
            <a:ext cx="4733333" cy="3563494"/>
          </a:xfrm>
          <a:prstGeom prst="wedgeEllipseCallout">
            <a:avLst>
              <a:gd name="adj1" fmla="val -9743"/>
              <a:gd name="adj2" fmla="val -720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solidFill>
                  <a:srgbClr val="0000CC"/>
                </a:solidFill>
              </a:rPr>
              <a:t>The </a:t>
            </a:r>
            <a:r>
              <a:rPr lang="en-US" sz="1600" dirty="0" smtClean="0">
                <a:solidFill>
                  <a:srgbClr val="0000CC"/>
                </a:solidFill>
              </a:rPr>
              <a:t>consequences </a:t>
            </a:r>
            <a:r>
              <a:rPr lang="en-US" sz="1600" dirty="0">
                <a:solidFill>
                  <a:srgbClr val="0000CC"/>
                </a:solidFill>
              </a:rPr>
              <a:t>of </a:t>
            </a:r>
            <a:r>
              <a:rPr lang="en-US" sz="1600" dirty="0" smtClean="0">
                <a:solidFill>
                  <a:srgbClr val="0000CC"/>
                </a:solidFill>
              </a:rPr>
              <a:t>accepting this human ingenuity view might be along a continuum from:</a:t>
            </a:r>
          </a:p>
          <a:p>
            <a:pPr algn="ctr"/>
            <a:endParaRPr lang="en-US" sz="1600" dirty="0">
              <a:solidFill>
                <a:srgbClr val="0000CC"/>
              </a:solidFill>
            </a:endParaRPr>
          </a:p>
          <a:p>
            <a:r>
              <a:rPr lang="en-US" sz="1200" dirty="0">
                <a:solidFill>
                  <a:srgbClr val="0000CC"/>
                </a:solidFill>
              </a:rPr>
              <a:t>Nothing to worry </a:t>
            </a:r>
            <a:r>
              <a:rPr lang="en-US" sz="1200" dirty="0" smtClean="0">
                <a:solidFill>
                  <a:srgbClr val="0000CC"/>
                </a:solidFill>
              </a:rPr>
              <a:t>about—no crisis:  </a:t>
            </a:r>
            <a:r>
              <a:rPr lang="en-US" sz="1200" dirty="0">
                <a:solidFill>
                  <a:srgbClr val="0000CC"/>
                </a:solidFill>
              </a:rPr>
              <a:t>“Things will work </a:t>
            </a:r>
            <a:r>
              <a:rPr lang="en-US" sz="1200" dirty="0" smtClean="0">
                <a:solidFill>
                  <a:srgbClr val="0000CC"/>
                </a:solidFill>
              </a:rPr>
              <a:t>out naturally” </a:t>
            </a:r>
            <a:r>
              <a:rPr lang="en-US" sz="1200" dirty="0">
                <a:solidFill>
                  <a:srgbClr val="0000CC"/>
                </a:solidFill>
              </a:rPr>
              <a:t>and then do nothing about the problems</a:t>
            </a:r>
            <a:r>
              <a:rPr lang="en-US" sz="1200" dirty="0" smtClean="0">
                <a:solidFill>
                  <a:srgbClr val="0000CC"/>
                </a:solidFill>
              </a:rPr>
              <a:t>. </a:t>
            </a:r>
          </a:p>
          <a:p>
            <a:pPr algn="ctr"/>
            <a:r>
              <a:rPr lang="en-US" dirty="0" smtClean="0">
                <a:solidFill>
                  <a:srgbClr val="0000CC"/>
                </a:solidFill>
              </a:rPr>
              <a:t>to</a:t>
            </a:r>
            <a:endParaRPr lang="en-US" dirty="0">
              <a:solidFill>
                <a:srgbClr val="0000CC"/>
              </a:solidFill>
            </a:endParaRPr>
          </a:p>
          <a:p>
            <a:r>
              <a:rPr lang="en-US" sz="1200" dirty="0">
                <a:solidFill>
                  <a:srgbClr val="0000CC"/>
                </a:solidFill>
              </a:rPr>
              <a:t>“Let’s get busy and solve </a:t>
            </a:r>
            <a:r>
              <a:rPr lang="en-US" sz="1200" dirty="0" smtClean="0">
                <a:solidFill>
                  <a:srgbClr val="0000CC"/>
                </a:solidFill>
              </a:rPr>
              <a:t>this crisis. </a:t>
            </a:r>
            <a:r>
              <a:rPr lang="en-US" sz="1200" dirty="0">
                <a:solidFill>
                  <a:srgbClr val="0000CC"/>
                </a:solidFill>
              </a:rPr>
              <a:t>Let’s </a:t>
            </a:r>
            <a:r>
              <a:rPr lang="en-US" sz="1200" dirty="0">
                <a:solidFill>
                  <a:srgbClr val="0000CC"/>
                </a:solidFill>
              </a:rPr>
              <a:t>bring in the best minds, collaborate</a:t>
            </a:r>
            <a:r>
              <a:rPr lang="en-US" sz="1200" dirty="0">
                <a:solidFill>
                  <a:srgbClr val="0000CC"/>
                </a:solidFill>
              </a:rPr>
              <a:t>, </a:t>
            </a:r>
            <a:r>
              <a:rPr lang="en-US" sz="1200" dirty="0" smtClean="0">
                <a:solidFill>
                  <a:srgbClr val="0000CC"/>
                </a:solidFill>
              </a:rPr>
              <a:t>and </a:t>
            </a:r>
            <a:r>
              <a:rPr lang="en-US" sz="1200" dirty="0">
                <a:solidFill>
                  <a:srgbClr val="0000CC"/>
                </a:solidFill>
              </a:rPr>
              <a:t>work hard to solve this problem</a:t>
            </a:r>
            <a:r>
              <a:rPr lang="en-US" sz="1200" dirty="0" smtClean="0">
                <a:solidFill>
                  <a:srgbClr val="0000CC"/>
                </a:solidFill>
              </a:rPr>
              <a:t>.   We humans can invent ways to solve this.”</a:t>
            </a:r>
            <a:endParaRPr lang="en-US" sz="1200" dirty="0">
              <a:solidFill>
                <a:srgbClr val="0000CC"/>
              </a:solidFill>
            </a:endParaRPr>
          </a:p>
        </p:txBody>
      </p:sp>
      <p:sp>
        <p:nvSpPr>
          <p:cNvPr id="20" name="Oval Callout 19"/>
          <p:cNvSpPr/>
          <p:nvPr/>
        </p:nvSpPr>
        <p:spPr>
          <a:xfrm>
            <a:off x="5232400" y="555554"/>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a:solidFill>
                  <a:srgbClr val="0000CC"/>
                </a:solidFill>
              </a:rPr>
              <a:t>. . . and may impact the </a:t>
            </a:r>
            <a:r>
              <a:rPr lang="en-US" sz="2400" b="1" i="1" dirty="0">
                <a:solidFill>
                  <a:srgbClr val="0000CC"/>
                </a:solidFill>
              </a:rPr>
              <a:t>environment</a:t>
            </a:r>
            <a:r>
              <a:rPr lang="en-US" sz="2400" dirty="0">
                <a:solidFill>
                  <a:srgbClr val="0000CC"/>
                </a:solidFill>
              </a:rPr>
              <a:t> negatively, in the long term.</a:t>
            </a:r>
          </a:p>
        </p:txBody>
      </p:sp>
      <p:sp>
        <p:nvSpPr>
          <p:cNvPr id="13" name="Oval Callout 12"/>
          <p:cNvSpPr/>
          <p:nvPr/>
        </p:nvSpPr>
        <p:spPr>
          <a:xfrm>
            <a:off x="5270938" y="719297"/>
            <a:ext cx="3505200" cy="2057400"/>
          </a:xfrm>
          <a:prstGeom prst="wedgeEllipseCallout">
            <a:avLst>
              <a:gd name="adj1" fmla="val -19091"/>
              <a:gd name="adj2" fmla="val -9637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As before, I will go through a few of them.</a:t>
            </a:r>
            <a:endParaRPr lang="en-US" sz="2400" b="1" i="1" dirty="0">
              <a:solidFill>
                <a:srgbClr val="0000CC"/>
              </a:solidFill>
            </a:endParaRPr>
          </a:p>
        </p:txBody>
      </p:sp>
    </p:spTree>
    <p:extLst>
      <p:ext uri="{BB962C8B-B14F-4D97-AF65-F5344CB8AC3E}">
        <p14:creationId xmlns:p14="http://schemas.microsoft.com/office/powerpoint/2010/main" val="401720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5" grpId="0" animBg="1"/>
      <p:bldP spid="12" grpId="0" animBg="1"/>
      <p:bldP spid="14" grpId="0" animBg="1"/>
      <p:bldP spid="15" grpId="0" animBg="1"/>
      <p:bldP spid="17" grpId="0" animBg="1"/>
      <p:bldP spid="19" grpId="0" animBg="1"/>
      <p:bldP spid="2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6208" t="20056" r="21207" b="13970"/>
          <a:stretch/>
        </p:blipFill>
        <p:spPr>
          <a:xfrm>
            <a:off x="-235041" y="2233072"/>
            <a:ext cx="9607641" cy="4701128"/>
          </a:xfrm>
          <a:prstGeom prst="rect">
            <a:avLst/>
          </a:prstGeom>
        </p:spPr>
      </p:pic>
      <p:sp>
        <p:nvSpPr>
          <p:cNvPr id="5" name="Oval Callout 4"/>
          <p:cNvSpPr/>
          <p:nvPr/>
        </p:nvSpPr>
        <p:spPr>
          <a:xfrm>
            <a:off x="4146332" y="911311"/>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It </a:t>
            </a:r>
            <a:r>
              <a:rPr lang="en-US" sz="2400" b="1" i="1" dirty="0" smtClean="0">
                <a:solidFill>
                  <a:srgbClr val="0000CC"/>
                </a:solidFill>
              </a:rPr>
              <a:t>depends</a:t>
            </a:r>
            <a:r>
              <a:rPr lang="en-US" sz="2400" dirty="0" smtClean="0">
                <a:solidFill>
                  <a:srgbClr val="0000CC"/>
                </a:solidFill>
              </a:rPr>
              <a:t> on what the text is trying to be.</a:t>
            </a:r>
            <a:endParaRPr lang="en-US" sz="2400" dirty="0">
              <a:solidFill>
                <a:srgbClr val="0000CC"/>
              </a:solidFill>
            </a:endParaRPr>
          </a:p>
        </p:txBody>
      </p:sp>
      <p:cxnSp>
        <p:nvCxnSpPr>
          <p:cNvPr id="6" name="Straight Arrow Connector 5"/>
          <p:cNvCxnSpPr>
            <a:stCxn id="7" idx="3"/>
          </p:cNvCxnSpPr>
          <p:nvPr/>
        </p:nvCxnSpPr>
        <p:spPr>
          <a:xfrm>
            <a:off x="3505200" y="3771900"/>
            <a:ext cx="1828800" cy="696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a:xfrm>
            <a:off x="381000" y="3657600"/>
            <a:ext cx="3124200" cy="2286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Callout 11"/>
          <p:cNvSpPr/>
          <p:nvPr/>
        </p:nvSpPr>
        <p:spPr>
          <a:xfrm>
            <a:off x="4146332" y="902968"/>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If it purports to </a:t>
            </a:r>
            <a:r>
              <a:rPr lang="en-US" sz="2400" b="1" i="1" dirty="0" smtClean="0">
                <a:solidFill>
                  <a:srgbClr val="0000CC"/>
                </a:solidFill>
              </a:rPr>
              <a:t>share the facts</a:t>
            </a:r>
            <a:r>
              <a:rPr lang="en-US" sz="2400" dirty="0" smtClean="0">
                <a:solidFill>
                  <a:srgbClr val="0000CC"/>
                </a:solidFill>
              </a:rPr>
              <a:t> about an issue in a balanced way, </a:t>
            </a:r>
            <a:endParaRPr lang="en-US" sz="2400" dirty="0">
              <a:solidFill>
                <a:srgbClr val="0000CC"/>
              </a:solidFill>
            </a:endParaRPr>
          </a:p>
        </p:txBody>
      </p:sp>
      <p:sp>
        <p:nvSpPr>
          <p:cNvPr id="13" name="Oval Callout 12"/>
          <p:cNvSpPr/>
          <p:nvPr/>
        </p:nvSpPr>
        <p:spPr>
          <a:xfrm>
            <a:off x="4146332" y="908223"/>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 . . it is </a:t>
            </a:r>
            <a:r>
              <a:rPr lang="en-US" sz="2400" b="1" i="1" dirty="0" smtClean="0">
                <a:solidFill>
                  <a:srgbClr val="0000CC"/>
                </a:solidFill>
              </a:rPr>
              <a:t>one sided</a:t>
            </a:r>
            <a:r>
              <a:rPr lang="en-US" sz="2400" dirty="0" smtClean="0">
                <a:solidFill>
                  <a:srgbClr val="0000CC"/>
                </a:solidFill>
              </a:rPr>
              <a:t>.</a:t>
            </a:r>
            <a:endParaRPr lang="en-US" sz="2400" dirty="0">
              <a:solidFill>
                <a:srgbClr val="0000CC"/>
              </a:solidFill>
            </a:endParaRPr>
          </a:p>
        </p:txBody>
      </p:sp>
      <p:sp>
        <p:nvSpPr>
          <p:cNvPr id="10" name="Oval Callout 9"/>
          <p:cNvSpPr/>
          <p:nvPr/>
        </p:nvSpPr>
        <p:spPr>
          <a:xfrm>
            <a:off x="4154214" y="911311"/>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If it purports to </a:t>
            </a:r>
            <a:r>
              <a:rPr lang="en-US" sz="2400" b="1" i="1" dirty="0" smtClean="0">
                <a:solidFill>
                  <a:srgbClr val="0000CC"/>
                </a:solidFill>
              </a:rPr>
              <a:t>support one side</a:t>
            </a:r>
            <a:r>
              <a:rPr lang="en-US" sz="2400" dirty="0" smtClean="0">
                <a:solidFill>
                  <a:srgbClr val="0000CC"/>
                </a:solidFill>
              </a:rPr>
              <a:t>,</a:t>
            </a:r>
            <a:endParaRPr lang="en-US" sz="2400" dirty="0">
              <a:solidFill>
                <a:srgbClr val="0000CC"/>
              </a:solidFill>
            </a:endParaRPr>
          </a:p>
        </p:txBody>
      </p:sp>
      <p:sp>
        <p:nvSpPr>
          <p:cNvPr id="11" name="Oval Callout 10"/>
          <p:cNvSpPr/>
          <p:nvPr/>
        </p:nvSpPr>
        <p:spPr>
          <a:xfrm>
            <a:off x="4146332" y="908683"/>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 . . then it would probably </a:t>
            </a:r>
            <a:r>
              <a:rPr lang="en-US" sz="2400" b="1" i="1" dirty="0" smtClean="0">
                <a:solidFill>
                  <a:srgbClr val="0000CC"/>
                </a:solidFill>
              </a:rPr>
              <a:t>live up </a:t>
            </a:r>
            <a:r>
              <a:rPr lang="en-US" sz="2400" dirty="0" smtClean="0">
                <a:solidFill>
                  <a:srgbClr val="0000CC"/>
                </a:solidFill>
              </a:rPr>
              <a:t>to that billing.</a:t>
            </a:r>
            <a:endParaRPr lang="en-US" sz="2400" dirty="0">
              <a:solidFill>
                <a:srgbClr val="0000CC"/>
              </a:solidFill>
            </a:endParaRPr>
          </a:p>
        </p:txBody>
      </p:sp>
      <p:sp>
        <p:nvSpPr>
          <p:cNvPr id="16" name="TextBox 15"/>
          <p:cNvSpPr txBox="1"/>
          <p:nvPr/>
        </p:nvSpPr>
        <p:spPr>
          <a:xfrm>
            <a:off x="5334001" y="3632537"/>
            <a:ext cx="3733799" cy="1015663"/>
          </a:xfrm>
          <a:prstGeom prst="rect">
            <a:avLst/>
          </a:prstGeom>
          <a:noFill/>
        </p:spPr>
        <p:txBody>
          <a:bodyPr wrap="square" rtlCol="0">
            <a:spAutoFit/>
          </a:bodyPr>
          <a:lstStyle/>
          <a:p>
            <a:r>
              <a:rPr lang="en-US" sz="1200" dirty="0" smtClean="0">
                <a:solidFill>
                  <a:srgbClr val="0000CC"/>
                </a:solidFill>
              </a:rPr>
              <a:t>Depends. </a:t>
            </a:r>
            <a:r>
              <a:rPr lang="en-US" sz="1200" dirty="0">
                <a:solidFill>
                  <a:srgbClr val="0000CC"/>
                </a:solidFill>
              </a:rPr>
              <a:t>Fair if purpose is </a:t>
            </a:r>
            <a:r>
              <a:rPr lang="en-US" sz="1200" dirty="0" smtClean="0">
                <a:solidFill>
                  <a:srgbClr val="0000CC"/>
                </a:solidFill>
              </a:rPr>
              <a:t>to support </a:t>
            </a:r>
            <a:r>
              <a:rPr lang="en-US" sz="1200" dirty="0">
                <a:solidFill>
                  <a:srgbClr val="0000CC"/>
                </a:solidFill>
              </a:rPr>
              <a:t>Simon’s </a:t>
            </a:r>
            <a:r>
              <a:rPr lang="en-US" sz="1200" dirty="0" smtClean="0">
                <a:solidFill>
                  <a:srgbClr val="0000CC"/>
                </a:solidFill>
              </a:rPr>
              <a:t>view—but not upfront about that.  Unfair if he wants to appear </a:t>
            </a:r>
            <a:r>
              <a:rPr lang="en-US" sz="1200" dirty="0" smtClean="0">
                <a:solidFill>
                  <a:srgbClr val="0000CC"/>
                </a:solidFill>
              </a:rPr>
              <a:t>balanced—he </a:t>
            </a:r>
            <a:r>
              <a:rPr lang="en-US" sz="1200" dirty="0" smtClean="0">
                <a:solidFill>
                  <a:srgbClr val="0000CC"/>
                </a:solidFill>
              </a:rPr>
              <a:t>does not cover Ehrlich’s views </a:t>
            </a:r>
            <a:r>
              <a:rPr lang="en-US" sz="1200" dirty="0" smtClean="0">
                <a:solidFill>
                  <a:srgbClr val="0000CC"/>
                </a:solidFill>
              </a:rPr>
              <a:t>as well as  he does Simon’s.  </a:t>
            </a:r>
            <a:r>
              <a:rPr lang="en-US" sz="1200" dirty="0" smtClean="0">
                <a:solidFill>
                  <a:srgbClr val="0000CC"/>
                </a:solidFill>
              </a:rPr>
              <a:t>Deceptive in not making clear his purposes to the non-critical reader. </a:t>
            </a:r>
            <a:endParaRPr lang="en-US" sz="1200" dirty="0">
              <a:solidFill>
                <a:srgbClr val="0000CC"/>
              </a:solidFill>
            </a:endParaRPr>
          </a:p>
        </p:txBody>
      </p:sp>
      <p:sp>
        <p:nvSpPr>
          <p:cNvPr id="17" name="Oval Callout 16"/>
          <p:cNvSpPr/>
          <p:nvPr/>
        </p:nvSpPr>
        <p:spPr>
          <a:xfrm>
            <a:off x="3505200" y="914400"/>
            <a:ext cx="5486399" cy="2297434"/>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Since Tierney does not make his purpose </a:t>
            </a:r>
            <a:r>
              <a:rPr lang="en-US" sz="2200" dirty="0" smtClean="0">
                <a:solidFill>
                  <a:srgbClr val="0000CC"/>
                </a:solidFill>
              </a:rPr>
              <a:t>clear (perhaps intentionally</a:t>
            </a:r>
            <a:r>
              <a:rPr lang="en-US" sz="2200" dirty="0" smtClean="0">
                <a:solidFill>
                  <a:srgbClr val="0000CC"/>
                </a:solidFill>
              </a:rPr>
              <a:t>),</a:t>
            </a:r>
            <a:r>
              <a:rPr lang="en-US" sz="2200" dirty="0" smtClean="0">
                <a:solidFill>
                  <a:srgbClr val="0000CC"/>
                </a:solidFill>
              </a:rPr>
              <a:t> readers </a:t>
            </a:r>
            <a:r>
              <a:rPr lang="en-US" sz="2200" dirty="0" smtClean="0">
                <a:solidFill>
                  <a:srgbClr val="0000CC"/>
                </a:solidFill>
              </a:rPr>
              <a:t>may not realize they are being swayed toward Simon’s view.  </a:t>
            </a:r>
            <a:endParaRPr lang="en-US" sz="2200" dirty="0">
              <a:solidFill>
                <a:srgbClr val="0000CC"/>
              </a:solidFill>
            </a:endParaRPr>
          </a:p>
        </p:txBody>
      </p:sp>
      <p:sp>
        <p:nvSpPr>
          <p:cNvPr id="18" name="Oval Callout 17"/>
          <p:cNvSpPr/>
          <p:nvPr/>
        </p:nvSpPr>
        <p:spPr>
          <a:xfrm>
            <a:off x="3314701" y="914400"/>
            <a:ext cx="5905499" cy="2514602"/>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This seems </a:t>
            </a:r>
            <a:r>
              <a:rPr lang="en-US" sz="2200" dirty="0" smtClean="0">
                <a:solidFill>
                  <a:srgbClr val="0000CC"/>
                </a:solidFill>
              </a:rPr>
              <a:t>misleading to </a:t>
            </a:r>
            <a:r>
              <a:rPr lang="en-US" sz="2200" dirty="0" smtClean="0">
                <a:solidFill>
                  <a:srgbClr val="0000CC"/>
                </a:solidFill>
              </a:rPr>
              <a:t>present both sides from a seemingly objective, impartial stance if he actually wants to argue for one side over the other</a:t>
            </a:r>
            <a:r>
              <a:rPr lang="en-US" sz="2400" dirty="0" smtClean="0">
                <a:solidFill>
                  <a:srgbClr val="0000CC"/>
                </a:solidFill>
              </a:rPr>
              <a:t>. </a:t>
            </a:r>
            <a:endParaRPr lang="en-US" sz="2400" dirty="0">
              <a:solidFill>
                <a:srgbClr val="0000CC"/>
              </a:solidFill>
            </a:endParaRPr>
          </a:p>
        </p:txBody>
      </p:sp>
    </p:spTree>
    <p:extLst>
      <p:ext uri="{BB962C8B-B14F-4D97-AF65-F5344CB8AC3E}">
        <p14:creationId xmlns:p14="http://schemas.microsoft.com/office/powerpoint/2010/main" val="107495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0" grpId="0" animBg="1"/>
      <p:bldP spid="11" grpId="0" animBg="1"/>
      <p:bldP spid="16" grpId="0"/>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761999" y="2667000"/>
            <a:ext cx="1432909" cy="2047163"/>
          </a:xfrm>
          <a:prstGeom prst="rect">
            <a:avLst/>
          </a:prstGeom>
        </p:spPr>
      </p:pic>
      <p:sp>
        <p:nvSpPr>
          <p:cNvPr id="7" name="Oval Callout 6"/>
          <p:cNvSpPr/>
          <p:nvPr/>
        </p:nvSpPr>
        <p:spPr>
          <a:xfrm>
            <a:off x="2438400" y="1524000"/>
            <a:ext cx="6400800" cy="3276600"/>
          </a:xfrm>
          <a:prstGeom prst="wedgeEllipseCallout">
            <a:avLst>
              <a:gd name="adj1" fmla="val -55003"/>
              <a:gd name="adj2" fmla="val 332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Now we will go to the </a:t>
            </a:r>
            <a:endParaRPr lang="en-US" sz="2400" dirty="0" smtClean="0"/>
          </a:p>
          <a:p>
            <a:pPr algn="ctr"/>
            <a:r>
              <a:rPr lang="en-US" sz="2400" dirty="0" smtClean="0"/>
              <a:t>Section 4 wherein we </a:t>
            </a:r>
            <a:r>
              <a:rPr lang="en-US" sz="2400" b="1" dirty="0" smtClean="0"/>
              <a:t>evaluate</a:t>
            </a:r>
            <a:r>
              <a:rPr lang="en-US" sz="2400" dirty="0" smtClean="0"/>
              <a:t> the quality of the author’s messages:  </a:t>
            </a:r>
            <a:endParaRPr lang="en-US" sz="2400" dirty="0" smtClean="0"/>
          </a:p>
          <a:p>
            <a:pPr algn="ctr"/>
            <a:r>
              <a:rPr lang="en-US" sz="2400" b="1" i="1" dirty="0" smtClean="0"/>
              <a:t>“Should this author’s message be accepted?</a:t>
            </a:r>
            <a:endParaRPr lang="en-US" sz="2400" b="1" i="1" dirty="0"/>
          </a:p>
        </p:txBody>
      </p:sp>
    </p:spTree>
    <p:extLst>
      <p:ext uri="{BB962C8B-B14F-4D97-AF65-F5344CB8AC3E}">
        <p14:creationId xmlns:p14="http://schemas.microsoft.com/office/powerpoint/2010/main" val="3776367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ThSh Probe Authors Mind.pdf - Adobe Reader"/>
          <p:cNvPicPr>
            <a:picLocks noChangeAspect="1"/>
          </p:cNvPicPr>
          <p:nvPr/>
        </p:nvPicPr>
        <p:blipFill rotWithShape="1">
          <a:blip r:embed="rId2">
            <a:extLst>
              <a:ext uri="{28A0092B-C50C-407E-A947-70E740481C1C}">
                <a14:useLocalDpi xmlns:a14="http://schemas.microsoft.com/office/drawing/2010/main" val="0"/>
              </a:ext>
            </a:extLst>
          </a:blip>
          <a:srcRect l="20246" t="12219" r="35062"/>
          <a:stretch/>
        </p:blipFill>
        <p:spPr>
          <a:xfrm>
            <a:off x="533400" y="76378"/>
            <a:ext cx="6477000" cy="6848833"/>
          </a:xfrm>
          <a:prstGeom prst="rect">
            <a:avLst/>
          </a:prstGeom>
        </p:spPr>
      </p:pic>
      <p:sp>
        <p:nvSpPr>
          <p:cNvPr id="5" name="Oval Callout 4"/>
          <p:cNvSpPr/>
          <p:nvPr/>
        </p:nvSpPr>
        <p:spPr>
          <a:xfrm>
            <a:off x="5091289" y="838200"/>
            <a:ext cx="3505200" cy="2057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And </a:t>
            </a:r>
            <a:r>
              <a:rPr lang="en-US" sz="2400" dirty="0">
                <a:solidFill>
                  <a:srgbClr val="0000CC"/>
                </a:solidFill>
              </a:rPr>
              <a:t>you thought </a:t>
            </a:r>
            <a:r>
              <a:rPr lang="en-US" sz="2400" dirty="0" smtClean="0">
                <a:solidFill>
                  <a:srgbClr val="0000CC"/>
                </a:solidFill>
              </a:rPr>
              <a:t>Section 3 had </a:t>
            </a:r>
            <a:r>
              <a:rPr lang="en-US" sz="2400" b="1" i="1" dirty="0">
                <a:solidFill>
                  <a:srgbClr val="0000CC"/>
                </a:solidFill>
              </a:rPr>
              <a:t>a lot </a:t>
            </a:r>
            <a:r>
              <a:rPr lang="en-US" sz="2400" dirty="0">
                <a:solidFill>
                  <a:srgbClr val="0000CC"/>
                </a:solidFill>
              </a:rPr>
              <a:t>of questions</a:t>
            </a:r>
            <a:r>
              <a:rPr lang="en-US" sz="2400" dirty="0" smtClean="0">
                <a:solidFill>
                  <a:srgbClr val="0000CC"/>
                </a:solidFill>
              </a:rPr>
              <a:t>!</a:t>
            </a:r>
            <a:endParaRPr lang="en-US" sz="2400" dirty="0">
              <a:solidFill>
                <a:srgbClr val="0000CC"/>
              </a:solidFill>
            </a:endParaRPr>
          </a:p>
        </p:txBody>
      </p:sp>
      <p:sp>
        <p:nvSpPr>
          <p:cNvPr id="6" name="Oval Callout 5"/>
          <p:cNvSpPr/>
          <p:nvPr/>
        </p:nvSpPr>
        <p:spPr>
          <a:xfrm>
            <a:off x="4850694" y="765629"/>
            <a:ext cx="4319411" cy="32766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A multitude of questions are needed because of the many ways you can approach evaluating an author’s arguments.</a:t>
            </a:r>
            <a:endParaRPr lang="en-US" sz="2400" b="1" i="1" dirty="0">
              <a:solidFill>
                <a:srgbClr val="0000CC"/>
              </a:solidFill>
            </a:endParaRPr>
          </a:p>
        </p:txBody>
      </p:sp>
      <p:sp>
        <p:nvSpPr>
          <p:cNvPr id="7" name="Oval Callout 6"/>
          <p:cNvSpPr/>
          <p:nvPr/>
        </p:nvSpPr>
        <p:spPr>
          <a:xfrm>
            <a:off x="4890031" y="870857"/>
            <a:ext cx="4188525" cy="30480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Please read through the 17 questions—and also the sub-questions of each.</a:t>
            </a:r>
            <a:endParaRPr lang="en-US" sz="2400" b="1" i="1" dirty="0">
              <a:solidFill>
                <a:srgbClr val="0000CC"/>
              </a:solidFill>
            </a:endParaRPr>
          </a:p>
        </p:txBody>
      </p:sp>
      <p:sp>
        <p:nvSpPr>
          <p:cNvPr id="8" name="Oval Callout 7"/>
          <p:cNvSpPr/>
          <p:nvPr/>
        </p:nvSpPr>
        <p:spPr>
          <a:xfrm>
            <a:off x="4964994" y="765629"/>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Once again, </a:t>
            </a:r>
            <a:r>
              <a:rPr lang="en-US" sz="2400" b="1" i="1" dirty="0" smtClean="0">
                <a:solidFill>
                  <a:srgbClr val="0000CC"/>
                </a:solidFill>
              </a:rPr>
              <a:t>become familiar</a:t>
            </a:r>
            <a:r>
              <a:rPr lang="en-US" sz="2400" dirty="0" smtClean="0">
                <a:solidFill>
                  <a:srgbClr val="0000CC"/>
                </a:solidFill>
              </a:rPr>
              <a:t> with the questions.</a:t>
            </a:r>
            <a:endParaRPr lang="en-US" sz="2400" b="1" i="1" dirty="0">
              <a:solidFill>
                <a:srgbClr val="0000CC"/>
              </a:solidFill>
            </a:endParaRPr>
          </a:p>
        </p:txBody>
      </p:sp>
    </p:spTree>
    <p:extLst>
      <p:ext uri="{BB962C8B-B14F-4D97-AF65-F5344CB8AC3E}">
        <p14:creationId xmlns:p14="http://schemas.microsoft.com/office/powerpoint/2010/main" val="31876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ThSh Probe Authors Mind.pdf - Adobe Reader"/>
          <p:cNvPicPr>
            <a:picLocks noChangeAspect="1"/>
          </p:cNvPicPr>
          <p:nvPr/>
        </p:nvPicPr>
        <p:blipFill rotWithShape="1">
          <a:blip r:embed="rId2">
            <a:extLst>
              <a:ext uri="{28A0092B-C50C-407E-A947-70E740481C1C}">
                <a14:useLocalDpi xmlns:a14="http://schemas.microsoft.com/office/drawing/2010/main" val="0"/>
              </a:ext>
            </a:extLst>
          </a:blip>
          <a:srcRect l="20246" t="12219" r="35062"/>
          <a:stretch/>
        </p:blipFill>
        <p:spPr>
          <a:xfrm>
            <a:off x="533400" y="76378"/>
            <a:ext cx="6477000" cy="6848833"/>
          </a:xfrm>
          <a:prstGeom prst="rect">
            <a:avLst/>
          </a:prstGeom>
        </p:spPr>
      </p:pic>
      <p:sp>
        <p:nvSpPr>
          <p:cNvPr id="5" name="Oval Callout 4"/>
          <p:cNvSpPr/>
          <p:nvPr/>
        </p:nvSpPr>
        <p:spPr>
          <a:xfrm>
            <a:off x="4267200" y="762000"/>
            <a:ext cx="4507089" cy="24384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do only a few of these questions for any one text, so I select the most relevant for my purposes. </a:t>
            </a:r>
            <a:endParaRPr lang="en-US" sz="2400" b="1" i="1" dirty="0">
              <a:solidFill>
                <a:srgbClr val="0000CC"/>
              </a:solidFill>
            </a:endParaRPr>
          </a:p>
        </p:txBody>
      </p:sp>
      <p:sp>
        <p:nvSpPr>
          <p:cNvPr id="6" name="Oval Callout 5"/>
          <p:cNvSpPr/>
          <p:nvPr/>
        </p:nvSpPr>
        <p:spPr>
          <a:xfrm>
            <a:off x="4387144" y="762000"/>
            <a:ext cx="4267200" cy="31242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Watch me do a few of the one’s I find useful for </a:t>
            </a:r>
            <a:r>
              <a:rPr lang="en-US" sz="2400" dirty="0" smtClean="0">
                <a:solidFill>
                  <a:srgbClr val="FF0000"/>
                </a:solidFill>
              </a:rPr>
              <a:t>deciding which argument is more convincing and why </a:t>
            </a:r>
            <a:r>
              <a:rPr lang="en-US" sz="2400" dirty="0" smtClean="0">
                <a:solidFill>
                  <a:srgbClr val="0000CC"/>
                </a:solidFill>
              </a:rPr>
              <a:t>in T</a:t>
            </a:r>
            <a:r>
              <a:rPr lang="en-US" sz="2400" dirty="0" smtClean="0">
                <a:solidFill>
                  <a:srgbClr val="0000CC"/>
                </a:solidFill>
              </a:rPr>
              <a:t>ierney’s text.</a:t>
            </a:r>
            <a:endParaRPr lang="en-US" sz="2400" b="1" i="1" dirty="0">
              <a:solidFill>
                <a:srgbClr val="0000CC"/>
              </a:solidFill>
            </a:endParaRPr>
          </a:p>
        </p:txBody>
      </p:sp>
      <p:sp>
        <p:nvSpPr>
          <p:cNvPr id="8" name="Oval Callout 7"/>
          <p:cNvSpPr/>
          <p:nvPr/>
        </p:nvSpPr>
        <p:spPr>
          <a:xfrm>
            <a:off x="4267200" y="762000"/>
            <a:ext cx="4514346" cy="2590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My original purposes</a:t>
            </a:r>
            <a:r>
              <a:rPr lang="en-US" sz="2400" dirty="0" smtClean="0">
                <a:solidFill>
                  <a:srgbClr val="0000CC"/>
                </a:solidFill>
              </a:rPr>
              <a:t> for “A Bet on Planet Earth”:</a:t>
            </a:r>
          </a:p>
          <a:p>
            <a:pPr algn="ctr"/>
            <a:r>
              <a:rPr lang="en-US" sz="1600" dirty="0" smtClean="0">
                <a:solidFill>
                  <a:srgbClr val="FF0000"/>
                </a:solidFill>
              </a:rPr>
              <a:t>Explain both arguments with JT’s evidence, and </a:t>
            </a:r>
          </a:p>
          <a:p>
            <a:pPr algn="ctr"/>
            <a:r>
              <a:rPr lang="en-US" sz="1600" dirty="0" smtClean="0">
                <a:solidFill>
                  <a:srgbClr val="FF0000"/>
                </a:solidFill>
              </a:rPr>
              <a:t>decide which argument is more convincing and why?</a:t>
            </a:r>
            <a:r>
              <a:rPr lang="en-US" sz="1600" dirty="0" smtClean="0">
                <a:solidFill>
                  <a:srgbClr val="0000CC"/>
                </a:solidFill>
              </a:rPr>
              <a:t> </a:t>
            </a:r>
            <a:endParaRPr lang="en-US" sz="1600" b="1" i="1" dirty="0">
              <a:solidFill>
                <a:srgbClr val="0000CC"/>
              </a:solidFill>
            </a:endParaRPr>
          </a:p>
        </p:txBody>
      </p:sp>
    </p:spTree>
    <p:extLst>
      <p:ext uri="{BB962C8B-B14F-4D97-AF65-F5344CB8AC3E}">
        <p14:creationId xmlns:p14="http://schemas.microsoft.com/office/powerpoint/2010/main" val="33075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20246" t="12219" r="35062"/>
          <a:stretch/>
        </p:blipFill>
        <p:spPr>
          <a:xfrm>
            <a:off x="-250371" y="-457200"/>
            <a:ext cx="9448800" cy="9991240"/>
          </a:xfrm>
          <a:prstGeom prst="rect">
            <a:avLst/>
          </a:prstGeom>
        </p:spPr>
      </p:pic>
      <p:sp>
        <p:nvSpPr>
          <p:cNvPr id="27" name="Rectangle 26"/>
          <p:cNvSpPr/>
          <p:nvPr/>
        </p:nvSpPr>
        <p:spPr>
          <a:xfrm>
            <a:off x="264887" y="4085772"/>
            <a:ext cx="4750558" cy="6096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8" name="Straight Arrow Connector 27"/>
          <p:cNvCxnSpPr/>
          <p:nvPr/>
        </p:nvCxnSpPr>
        <p:spPr>
          <a:xfrm>
            <a:off x="5015445" y="4405086"/>
            <a:ext cx="307749"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9" name="Oval Callout 28"/>
          <p:cNvSpPr/>
          <p:nvPr/>
        </p:nvSpPr>
        <p:spPr>
          <a:xfrm>
            <a:off x="4343400" y="762000"/>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The </a:t>
            </a:r>
            <a:r>
              <a:rPr lang="en-US" sz="2400" b="1" i="1" dirty="0" smtClean="0">
                <a:solidFill>
                  <a:srgbClr val="0000CC"/>
                </a:solidFill>
              </a:rPr>
              <a:t>stated premise </a:t>
            </a:r>
            <a:r>
              <a:rPr lang="en-US" sz="2400" i="1" dirty="0" smtClean="0">
                <a:solidFill>
                  <a:srgbClr val="0000CC"/>
                </a:solidFill>
              </a:rPr>
              <a:t>– about </a:t>
            </a:r>
            <a:r>
              <a:rPr lang="en-US" sz="2400" i="1" dirty="0" smtClean="0">
                <a:solidFill>
                  <a:srgbClr val="0000CC"/>
                </a:solidFill>
              </a:rPr>
              <a:t>human ingenuity </a:t>
            </a:r>
            <a:r>
              <a:rPr lang="en-US" sz="2400" i="1" dirty="0" smtClean="0">
                <a:solidFill>
                  <a:srgbClr val="0000CC"/>
                </a:solidFill>
              </a:rPr>
              <a:t>– </a:t>
            </a:r>
          </a:p>
          <a:p>
            <a:pPr algn="ctr"/>
            <a:r>
              <a:rPr lang="en-US" sz="2400" dirty="0" smtClean="0">
                <a:solidFill>
                  <a:srgbClr val="0000CC"/>
                </a:solidFill>
              </a:rPr>
              <a:t>appears </a:t>
            </a:r>
            <a:r>
              <a:rPr lang="en-US" sz="2400" dirty="0" smtClean="0">
                <a:solidFill>
                  <a:srgbClr val="0000CC"/>
                </a:solidFill>
              </a:rPr>
              <a:t>to be well </a:t>
            </a:r>
            <a:r>
              <a:rPr lang="en-US" sz="2400" b="1" i="1" dirty="0" smtClean="0">
                <a:solidFill>
                  <a:srgbClr val="0000CC"/>
                </a:solidFill>
              </a:rPr>
              <a:t>supported</a:t>
            </a:r>
            <a:r>
              <a:rPr lang="en-US" sz="2400" dirty="0" smtClean="0">
                <a:solidFill>
                  <a:srgbClr val="0000CC"/>
                </a:solidFill>
              </a:rPr>
              <a:t> by the historical examples.</a:t>
            </a:r>
            <a:endParaRPr lang="en-US" sz="2400" b="1" i="1" dirty="0" smtClean="0">
              <a:solidFill>
                <a:srgbClr val="0000CC"/>
              </a:solidFill>
            </a:endParaRPr>
          </a:p>
        </p:txBody>
      </p:sp>
      <p:sp>
        <p:nvSpPr>
          <p:cNvPr id="30" name="Oval Callout 29"/>
          <p:cNvSpPr/>
          <p:nvPr/>
        </p:nvSpPr>
        <p:spPr>
          <a:xfrm>
            <a:off x="4267200" y="762000"/>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The </a:t>
            </a:r>
            <a:r>
              <a:rPr lang="en-US" sz="2200" b="1" i="1" dirty="0" smtClean="0">
                <a:solidFill>
                  <a:srgbClr val="0000CC"/>
                </a:solidFill>
              </a:rPr>
              <a:t>implied premise </a:t>
            </a:r>
            <a:r>
              <a:rPr lang="en-US" sz="2200" dirty="0" smtClean="0">
                <a:solidFill>
                  <a:srgbClr val="0000CC"/>
                </a:solidFill>
              </a:rPr>
              <a:t>that </a:t>
            </a:r>
            <a:r>
              <a:rPr lang="en-US" sz="2200" dirty="0" smtClean="0">
                <a:solidFill>
                  <a:srgbClr val="0000CC"/>
                </a:solidFill>
              </a:rPr>
              <a:t>environmentalists </a:t>
            </a:r>
            <a:r>
              <a:rPr lang="en-US" sz="2200" dirty="0" smtClean="0">
                <a:solidFill>
                  <a:srgbClr val="0000CC"/>
                </a:solidFill>
              </a:rPr>
              <a:t>like Ehrlich do </a:t>
            </a:r>
            <a:r>
              <a:rPr lang="en-US" sz="2200" b="1" i="1" dirty="0" smtClean="0">
                <a:solidFill>
                  <a:srgbClr val="0000CC"/>
                </a:solidFill>
              </a:rPr>
              <a:t>not </a:t>
            </a:r>
            <a:r>
              <a:rPr lang="en-US" sz="2200" dirty="0" smtClean="0">
                <a:solidFill>
                  <a:srgbClr val="0000CC"/>
                </a:solidFill>
              </a:rPr>
              <a:t>base their conclusions </a:t>
            </a:r>
            <a:r>
              <a:rPr lang="en-US" sz="2200" b="1" i="1" dirty="0" smtClean="0">
                <a:solidFill>
                  <a:srgbClr val="0000CC"/>
                </a:solidFill>
              </a:rPr>
              <a:t>on </a:t>
            </a:r>
            <a:r>
              <a:rPr lang="en-US" sz="2200" b="1" i="1" dirty="0" smtClean="0">
                <a:solidFill>
                  <a:srgbClr val="0000CC"/>
                </a:solidFill>
              </a:rPr>
              <a:t>fact</a:t>
            </a:r>
            <a:r>
              <a:rPr lang="en-US" sz="2200" dirty="0" smtClean="0">
                <a:solidFill>
                  <a:srgbClr val="0000CC"/>
                </a:solidFill>
              </a:rPr>
              <a:t> . . .</a:t>
            </a:r>
            <a:endParaRPr lang="en-US" sz="2200" b="1" i="1" dirty="0" smtClean="0">
              <a:solidFill>
                <a:srgbClr val="0000CC"/>
              </a:solidFill>
            </a:endParaRPr>
          </a:p>
        </p:txBody>
      </p:sp>
      <p:sp>
        <p:nvSpPr>
          <p:cNvPr id="31" name="Oval Callout 30"/>
          <p:cNvSpPr/>
          <p:nvPr/>
        </p:nvSpPr>
        <p:spPr>
          <a:xfrm>
            <a:off x="4267200" y="685800"/>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 . . </a:t>
            </a:r>
            <a:r>
              <a:rPr lang="en-US" sz="2400" dirty="0" smtClean="0">
                <a:solidFill>
                  <a:srgbClr val="0000CC"/>
                </a:solidFill>
              </a:rPr>
              <a:t>is </a:t>
            </a:r>
            <a:r>
              <a:rPr lang="en-US" sz="2400" b="1" dirty="0" smtClean="0">
                <a:solidFill>
                  <a:srgbClr val="0000CC"/>
                </a:solidFill>
              </a:rPr>
              <a:t>not</a:t>
            </a:r>
            <a:r>
              <a:rPr lang="en-US" sz="2400" dirty="0" smtClean="0">
                <a:solidFill>
                  <a:srgbClr val="0000CC"/>
                </a:solidFill>
              </a:rPr>
              <a:t> well-supported</a:t>
            </a:r>
            <a:r>
              <a:rPr lang="en-US" sz="2400" dirty="0" smtClean="0">
                <a:solidFill>
                  <a:srgbClr val="0000CC"/>
                </a:solidFill>
              </a:rPr>
              <a:t>.</a:t>
            </a:r>
          </a:p>
        </p:txBody>
      </p:sp>
      <p:sp>
        <p:nvSpPr>
          <p:cNvPr id="32" name="Oval Callout 31"/>
          <p:cNvSpPr/>
          <p:nvPr/>
        </p:nvSpPr>
        <p:spPr>
          <a:xfrm>
            <a:off x="4229860" y="762000"/>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300" dirty="0" smtClean="0">
                <a:solidFill>
                  <a:srgbClr val="0000CC"/>
                </a:solidFill>
              </a:rPr>
              <a:t>It is much easier </a:t>
            </a:r>
          </a:p>
          <a:p>
            <a:pPr algn="ctr"/>
            <a:r>
              <a:rPr lang="en-US" sz="2300" dirty="0" smtClean="0">
                <a:solidFill>
                  <a:srgbClr val="0000CC"/>
                </a:solidFill>
              </a:rPr>
              <a:t>for me, the reader, to accept Simon’s </a:t>
            </a:r>
            <a:r>
              <a:rPr lang="en-US" sz="2300" i="1" dirty="0" smtClean="0">
                <a:solidFill>
                  <a:srgbClr val="0000CC"/>
                </a:solidFill>
              </a:rPr>
              <a:t>the human ingenuity premise </a:t>
            </a:r>
            <a:r>
              <a:rPr lang="en-US" sz="2300" dirty="0" smtClean="0">
                <a:solidFill>
                  <a:srgbClr val="0000CC"/>
                </a:solidFill>
              </a:rPr>
              <a:t>because of all the arguments given, </a:t>
            </a:r>
          </a:p>
          <a:p>
            <a:pPr algn="ctr"/>
            <a:r>
              <a:rPr lang="en-US" sz="2300" dirty="0">
                <a:solidFill>
                  <a:srgbClr val="0000CC"/>
                </a:solidFill>
              </a:rPr>
              <a:t>b</a:t>
            </a:r>
            <a:r>
              <a:rPr lang="en-US" sz="2300" dirty="0" smtClean="0">
                <a:solidFill>
                  <a:srgbClr val="0000CC"/>
                </a:solidFill>
              </a:rPr>
              <a:t>ut . . .</a:t>
            </a:r>
            <a:endParaRPr lang="en-US" sz="2300" b="1" i="1" dirty="0" smtClean="0">
              <a:solidFill>
                <a:srgbClr val="0000CC"/>
              </a:solidFill>
            </a:endParaRPr>
          </a:p>
        </p:txBody>
      </p:sp>
      <p:sp>
        <p:nvSpPr>
          <p:cNvPr id="33" name="Oval Callout 32"/>
          <p:cNvSpPr/>
          <p:nvPr/>
        </p:nvSpPr>
        <p:spPr>
          <a:xfrm>
            <a:off x="4060942" y="685800"/>
            <a:ext cx="4376436" cy="31242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I am not yet ready to conclude that Ehrlich is wrong.  I recognize that Tierney </a:t>
            </a:r>
            <a:r>
              <a:rPr lang="en-US" sz="2400" dirty="0" smtClean="0">
                <a:solidFill>
                  <a:srgbClr val="0000CC"/>
                </a:solidFill>
              </a:rPr>
              <a:t>has </a:t>
            </a:r>
            <a:r>
              <a:rPr lang="en-US" sz="2400" dirty="0">
                <a:solidFill>
                  <a:srgbClr val="0000CC"/>
                </a:solidFill>
              </a:rPr>
              <a:t>inadequately </a:t>
            </a:r>
            <a:r>
              <a:rPr lang="en-US" sz="2400" dirty="0" smtClean="0">
                <a:solidFill>
                  <a:srgbClr val="0000CC"/>
                </a:solidFill>
              </a:rPr>
              <a:t>explored Ehrlich’s </a:t>
            </a:r>
            <a:r>
              <a:rPr lang="en-US" sz="2400" dirty="0" smtClean="0">
                <a:solidFill>
                  <a:srgbClr val="0000CC"/>
                </a:solidFill>
              </a:rPr>
              <a:t>premise.</a:t>
            </a:r>
            <a:endParaRPr lang="en-US" sz="2400" b="1" i="1" dirty="0" smtClean="0">
              <a:solidFill>
                <a:srgbClr val="0000CC"/>
              </a:solidFill>
            </a:endParaRPr>
          </a:p>
        </p:txBody>
      </p:sp>
      <p:sp>
        <p:nvSpPr>
          <p:cNvPr id="34" name="TextBox 33"/>
          <p:cNvSpPr txBox="1"/>
          <p:nvPr/>
        </p:nvSpPr>
        <p:spPr>
          <a:xfrm>
            <a:off x="5278892" y="4085772"/>
            <a:ext cx="3712708" cy="1384995"/>
          </a:xfrm>
          <a:prstGeom prst="rect">
            <a:avLst/>
          </a:prstGeom>
          <a:noFill/>
        </p:spPr>
        <p:txBody>
          <a:bodyPr wrap="square" rtlCol="0">
            <a:spAutoFit/>
          </a:bodyPr>
          <a:lstStyle/>
          <a:p>
            <a:r>
              <a:rPr lang="en-US" sz="1400" dirty="0" smtClean="0">
                <a:solidFill>
                  <a:srgbClr val="0000CC"/>
                </a:solidFill>
              </a:rPr>
              <a:t>Simon’s premise that human ingenuity can solve the problems seems true—lots of evidence,.</a:t>
            </a:r>
          </a:p>
          <a:p>
            <a:r>
              <a:rPr lang="en-US" sz="1400" dirty="0" smtClean="0">
                <a:solidFill>
                  <a:srgbClr val="0000CC"/>
                </a:solidFill>
              </a:rPr>
              <a:t>But I can’t accept JT’s implied conclusion that we should dismiss </a:t>
            </a:r>
            <a:r>
              <a:rPr lang="en-US" sz="1400" dirty="0" err="1" smtClean="0">
                <a:solidFill>
                  <a:srgbClr val="0000CC"/>
                </a:solidFill>
              </a:rPr>
              <a:t>Ehlich’s</a:t>
            </a:r>
            <a:r>
              <a:rPr lang="en-US" sz="1400" dirty="0" smtClean="0">
                <a:solidFill>
                  <a:srgbClr val="0000CC"/>
                </a:solidFill>
              </a:rPr>
              <a:t> premise that human overpopulation is a major cause of the problems—not explored enough.</a:t>
            </a:r>
            <a:endParaRPr lang="en-US" sz="1400" dirty="0">
              <a:solidFill>
                <a:srgbClr val="0000CC"/>
              </a:solidFill>
            </a:endParaRPr>
          </a:p>
        </p:txBody>
      </p:sp>
      <p:sp>
        <p:nvSpPr>
          <p:cNvPr id="35" name="Oval Callout 34"/>
          <p:cNvSpPr/>
          <p:nvPr/>
        </p:nvSpPr>
        <p:spPr>
          <a:xfrm>
            <a:off x="4086342" y="762000"/>
            <a:ext cx="4038600" cy="29718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solidFill>
                  <a:srgbClr val="0000CC"/>
                </a:solidFill>
              </a:rPr>
              <a:t>I </a:t>
            </a:r>
            <a:r>
              <a:rPr lang="en-US" sz="2000" dirty="0" smtClean="0">
                <a:solidFill>
                  <a:srgbClr val="0000CC"/>
                </a:solidFill>
              </a:rPr>
              <a:t>admit I am leaning toward </a:t>
            </a:r>
            <a:r>
              <a:rPr lang="en-US" sz="2000" b="1" i="1" dirty="0" smtClean="0">
                <a:solidFill>
                  <a:srgbClr val="0000CC"/>
                </a:solidFill>
              </a:rPr>
              <a:t>accepting Simon’s </a:t>
            </a:r>
            <a:r>
              <a:rPr lang="en-US" sz="2000" b="1" i="1" dirty="0" smtClean="0">
                <a:solidFill>
                  <a:srgbClr val="0000CC"/>
                </a:solidFill>
              </a:rPr>
              <a:t>premise </a:t>
            </a:r>
            <a:r>
              <a:rPr lang="en-US" sz="2000" dirty="0" smtClean="0">
                <a:solidFill>
                  <a:srgbClr val="0000CC"/>
                </a:solidFill>
              </a:rPr>
              <a:t>because of my conservative </a:t>
            </a:r>
            <a:r>
              <a:rPr lang="en-US" sz="2000" dirty="0" smtClean="0">
                <a:solidFill>
                  <a:srgbClr val="0000CC"/>
                </a:solidFill>
              </a:rPr>
              <a:t>ilk but not because of a balanced consideration of both sides. </a:t>
            </a:r>
            <a:endParaRPr lang="en-US" sz="2000" b="1" i="1" dirty="0" smtClean="0">
              <a:solidFill>
                <a:srgbClr val="0000CC"/>
              </a:solidFill>
            </a:endParaRPr>
          </a:p>
        </p:txBody>
      </p:sp>
    </p:spTree>
    <p:extLst>
      <p:ext uri="{BB962C8B-B14F-4D97-AF65-F5344CB8AC3E}">
        <p14:creationId xmlns:p14="http://schemas.microsoft.com/office/powerpoint/2010/main" val="6823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20246" t="12219" r="35062"/>
          <a:stretch/>
        </p:blipFill>
        <p:spPr>
          <a:xfrm>
            <a:off x="-76200" y="3267560"/>
            <a:ext cx="9448800" cy="9991240"/>
          </a:xfrm>
          <a:prstGeom prst="rect">
            <a:avLst/>
          </a:prstGeom>
        </p:spPr>
      </p:pic>
      <p:sp>
        <p:nvSpPr>
          <p:cNvPr id="6" name="Rectangle 5"/>
          <p:cNvSpPr/>
          <p:nvPr/>
        </p:nvSpPr>
        <p:spPr>
          <a:xfrm>
            <a:off x="440532" y="5486400"/>
            <a:ext cx="4436268" cy="838200"/>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Callout 7"/>
          <p:cNvSpPr/>
          <p:nvPr/>
        </p:nvSpPr>
        <p:spPr>
          <a:xfrm>
            <a:off x="3263242" y="914400"/>
            <a:ext cx="3797299" cy="27432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Yes, this issue is very relevant today, probably more than when Tierney wrote the article.</a:t>
            </a:r>
            <a:endParaRPr lang="en-US" sz="2400" dirty="0">
              <a:solidFill>
                <a:srgbClr val="0000CC"/>
              </a:solidFill>
            </a:endParaRPr>
          </a:p>
        </p:txBody>
      </p:sp>
      <p:sp>
        <p:nvSpPr>
          <p:cNvPr id="9" name="Oval Callout 8"/>
          <p:cNvSpPr/>
          <p:nvPr/>
        </p:nvSpPr>
        <p:spPr>
          <a:xfrm>
            <a:off x="2209800" y="1066800"/>
            <a:ext cx="6445452" cy="3664566"/>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200" dirty="0" smtClean="0">
                <a:solidFill>
                  <a:srgbClr val="0000CC"/>
                </a:solidFill>
              </a:rPr>
              <a:t>The</a:t>
            </a:r>
            <a:r>
              <a:rPr lang="en-US" sz="2200" dirty="0" smtClean="0">
                <a:solidFill>
                  <a:srgbClr val="0000CC"/>
                </a:solidFill>
              </a:rPr>
              <a:t> controversy over how to solve </a:t>
            </a:r>
          </a:p>
          <a:p>
            <a:pPr algn="ctr"/>
            <a:r>
              <a:rPr lang="en-US" sz="2200" dirty="0" smtClean="0">
                <a:solidFill>
                  <a:srgbClr val="0000CC"/>
                </a:solidFill>
              </a:rPr>
              <a:t>the problem of resources is definitely worth our attention because of the threat (real or perceived) of global warming, food shortages, rampant new diseases, burgeoning human population, the extinction of many species, etc.</a:t>
            </a:r>
            <a:endParaRPr lang="en-US" sz="2200" b="1" i="1" dirty="0">
              <a:solidFill>
                <a:srgbClr val="0000CC"/>
              </a:solidFill>
            </a:endParaRPr>
          </a:p>
        </p:txBody>
      </p:sp>
      <p:sp>
        <p:nvSpPr>
          <p:cNvPr id="10" name="Oval Callout 9"/>
          <p:cNvSpPr/>
          <p:nvPr/>
        </p:nvSpPr>
        <p:spPr>
          <a:xfrm>
            <a:off x="3338263" y="979714"/>
            <a:ext cx="4188525" cy="30480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Today, the </a:t>
            </a:r>
            <a:r>
              <a:rPr lang="en-US" sz="2400" dirty="0" err="1" smtClean="0">
                <a:solidFill>
                  <a:srgbClr val="0000CC"/>
                </a:solidFill>
              </a:rPr>
              <a:t>Ehlich</a:t>
            </a:r>
            <a:r>
              <a:rPr lang="en-US" sz="2400" dirty="0" smtClean="0">
                <a:solidFill>
                  <a:srgbClr val="0000CC"/>
                </a:solidFill>
              </a:rPr>
              <a:t> camp seems to be supported by massive evidence </a:t>
            </a:r>
            <a:r>
              <a:rPr lang="en-US" sz="2400" dirty="0" smtClean="0">
                <a:solidFill>
                  <a:srgbClr val="0000CC"/>
                </a:solidFill>
              </a:rPr>
              <a:t>from </a:t>
            </a:r>
            <a:r>
              <a:rPr lang="en-US" sz="2400" dirty="0" smtClean="0">
                <a:solidFill>
                  <a:srgbClr val="0000CC"/>
                </a:solidFill>
              </a:rPr>
              <a:t>scientists studying global warming.  </a:t>
            </a:r>
            <a:endParaRPr lang="en-US" sz="2400" b="1" i="1" dirty="0">
              <a:solidFill>
                <a:srgbClr val="0000CC"/>
              </a:solidFill>
            </a:endParaRPr>
          </a:p>
        </p:txBody>
      </p:sp>
      <p:sp>
        <p:nvSpPr>
          <p:cNvPr id="11" name="Oval Callout 10"/>
          <p:cNvSpPr/>
          <p:nvPr/>
        </p:nvSpPr>
        <p:spPr>
          <a:xfrm>
            <a:off x="2658666" y="865414"/>
            <a:ext cx="5316237" cy="32766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Yes, multiple views are being proposed with seemingly as many positions about how to preserve the planet as there are scientists, politicians, and folks like me.</a:t>
            </a:r>
            <a:endParaRPr lang="en-US" sz="2400" b="1" i="1" dirty="0">
              <a:solidFill>
                <a:srgbClr val="0000CC"/>
              </a:solidFill>
            </a:endParaRPr>
          </a:p>
        </p:txBody>
      </p:sp>
      <p:sp>
        <p:nvSpPr>
          <p:cNvPr id="13" name="Oval Callout 12"/>
          <p:cNvSpPr/>
          <p:nvPr/>
        </p:nvSpPr>
        <p:spPr>
          <a:xfrm>
            <a:off x="1447800" y="689283"/>
            <a:ext cx="7598308" cy="4419600"/>
          </a:xfrm>
          <a:prstGeom prst="wedgeEllipseCallout">
            <a:avLst>
              <a:gd name="adj1" fmla="val -14630"/>
              <a:gd name="adj2" fmla="val -7677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100" dirty="0" smtClean="0">
                <a:solidFill>
                  <a:srgbClr val="0000CC"/>
                </a:solidFill>
              </a:rPr>
              <a:t>The Simon </a:t>
            </a:r>
            <a:r>
              <a:rPr lang="en-US" sz="2100" dirty="0">
                <a:solidFill>
                  <a:srgbClr val="0000CC"/>
                </a:solidFill>
              </a:rPr>
              <a:t>camp </a:t>
            </a:r>
            <a:r>
              <a:rPr lang="en-US" sz="2100" dirty="0" smtClean="0">
                <a:solidFill>
                  <a:srgbClr val="0000CC"/>
                </a:solidFill>
              </a:rPr>
              <a:t>voices of today may </a:t>
            </a:r>
            <a:r>
              <a:rPr lang="en-US" sz="2100" dirty="0">
                <a:solidFill>
                  <a:srgbClr val="0000CC"/>
                </a:solidFill>
              </a:rPr>
              <a:t>be the ones </a:t>
            </a:r>
            <a:r>
              <a:rPr lang="en-US" sz="2100" dirty="0" smtClean="0">
                <a:solidFill>
                  <a:srgbClr val="0000CC"/>
                </a:solidFill>
              </a:rPr>
              <a:t>encouraging innovators to develop alternative fuels, to find </a:t>
            </a:r>
            <a:r>
              <a:rPr lang="en-US" sz="2100" dirty="0">
                <a:solidFill>
                  <a:srgbClr val="0000CC"/>
                </a:solidFill>
              </a:rPr>
              <a:t>ways to reduce the carbon footprint, </a:t>
            </a:r>
            <a:r>
              <a:rPr lang="en-US" sz="2100" dirty="0" smtClean="0">
                <a:solidFill>
                  <a:srgbClr val="0000CC"/>
                </a:solidFill>
              </a:rPr>
              <a:t>to create more earth-friendly ways to use the resources we have, and to search for or invent new resources to serve the same human needs (as Simon found in his study of the crises of history).</a:t>
            </a:r>
            <a:endParaRPr lang="en-US" sz="2100" dirty="0"/>
          </a:p>
        </p:txBody>
      </p:sp>
      <p:sp>
        <p:nvSpPr>
          <p:cNvPr id="14" name="Oval Callout 13"/>
          <p:cNvSpPr/>
          <p:nvPr/>
        </p:nvSpPr>
        <p:spPr>
          <a:xfrm>
            <a:off x="2743200" y="674769"/>
            <a:ext cx="6128821" cy="38862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But also today, whole groups of people dismiss both arguments and say that global warming and overpopulation is an unfortunate myth for which we are spending way too much time and money.</a:t>
            </a:r>
            <a:endParaRPr lang="en-US" sz="2400" b="1" i="1" dirty="0">
              <a:solidFill>
                <a:srgbClr val="0000CC"/>
              </a:solidFill>
            </a:endParaRPr>
          </a:p>
        </p:txBody>
      </p:sp>
      <p:sp>
        <p:nvSpPr>
          <p:cNvPr id="15" name="TextBox 14"/>
          <p:cNvSpPr txBox="1"/>
          <p:nvPr/>
        </p:nvSpPr>
        <p:spPr>
          <a:xfrm>
            <a:off x="5348594" y="5486400"/>
            <a:ext cx="3719206" cy="1015663"/>
          </a:xfrm>
          <a:prstGeom prst="rect">
            <a:avLst/>
          </a:prstGeom>
          <a:noFill/>
        </p:spPr>
        <p:txBody>
          <a:bodyPr wrap="square" rtlCol="0">
            <a:spAutoFit/>
          </a:bodyPr>
          <a:lstStyle/>
          <a:p>
            <a:r>
              <a:rPr lang="en-US" sz="1200" dirty="0" smtClean="0">
                <a:solidFill>
                  <a:srgbClr val="0000CC"/>
                </a:solidFill>
              </a:rPr>
              <a:t>YES, Important!   Many conflicting sides.   Tierney’s issue  of the Earth’s resources still relevant.  Governments, science, business trying to find solutions.—but very little agreement among the entities who could do something if agreements could be reached.  FRUSTRATING for all.</a:t>
            </a:r>
            <a:endParaRPr lang="en-US" sz="1200" dirty="0">
              <a:solidFill>
                <a:srgbClr val="0000CC"/>
              </a:solidFill>
            </a:endParaRPr>
          </a:p>
        </p:txBody>
      </p:sp>
      <p:cxnSp>
        <p:nvCxnSpPr>
          <p:cNvPr id="18" name="Straight Arrow Connector 17"/>
          <p:cNvCxnSpPr>
            <a:endCxn id="15" idx="1"/>
          </p:cNvCxnSpPr>
          <p:nvPr/>
        </p:nvCxnSpPr>
        <p:spPr>
          <a:xfrm>
            <a:off x="4892833" y="5994231"/>
            <a:ext cx="455761"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0" name="Oval Callout 19"/>
          <p:cNvSpPr/>
          <p:nvPr/>
        </p:nvSpPr>
        <p:spPr>
          <a:xfrm>
            <a:off x="2895600" y="1222683"/>
            <a:ext cx="6128821" cy="3886200"/>
          </a:xfrm>
          <a:prstGeom prst="wedgeEllipseCallout">
            <a:avLst>
              <a:gd name="adj1" fmla="val -18641"/>
              <a:gd name="adj2" fmla="val -9254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rgbClr val="0000CC"/>
                </a:solidFill>
              </a:rPr>
              <a:t>Yes, much controversy! </a:t>
            </a:r>
          </a:p>
          <a:p>
            <a:pPr algn="ctr"/>
            <a:endParaRPr lang="en-US" sz="3200" dirty="0" smtClean="0">
              <a:solidFill>
                <a:srgbClr val="0000CC"/>
              </a:solidFill>
            </a:endParaRPr>
          </a:p>
          <a:p>
            <a:pPr algn="ctr"/>
            <a:r>
              <a:rPr lang="en-US" sz="3200" dirty="0" smtClean="0">
                <a:solidFill>
                  <a:srgbClr val="0000CC"/>
                </a:solidFill>
              </a:rPr>
              <a:t>An understatement, indeed.</a:t>
            </a:r>
            <a:endParaRPr lang="en-US" sz="3200" b="1" i="1" dirty="0">
              <a:solidFill>
                <a:srgbClr val="0000CC"/>
              </a:solidFill>
            </a:endParaRPr>
          </a:p>
        </p:txBody>
      </p:sp>
    </p:spTree>
    <p:extLst>
      <p:ext uri="{BB962C8B-B14F-4D97-AF65-F5344CB8AC3E}">
        <p14:creationId xmlns:p14="http://schemas.microsoft.com/office/powerpoint/2010/main" val="177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
                                  </p:stCondLst>
                                  <p:childTnLst>
                                    <p:set>
                                      <p:cBhvr>
                                        <p:cTn id="3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838200" y="2286000"/>
            <a:ext cx="1432865" cy="2047387"/>
          </a:xfrm>
          <a:prstGeom prst="rect">
            <a:avLst/>
          </a:prstGeom>
        </p:spPr>
      </p:pic>
      <p:sp>
        <p:nvSpPr>
          <p:cNvPr id="5" name="Oval Callout 4"/>
          <p:cNvSpPr/>
          <p:nvPr/>
        </p:nvSpPr>
        <p:spPr>
          <a:xfrm>
            <a:off x="2895600" y="762000"/>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Hopefully, you get the idea.</a:t>
            </a:r>
            <a:endParaRPr lang="en-US" sz="2400" dirty="0">
              <a:solidFill>
                <a:srgbClr val="0000CC"/>
              </a:solidFill>
            </a:endParaRPr>
          </a:p>
        </p:txBody>
      </p:sp>
      <p:sp>
        <p:nvSpPr>
          <p:cNvPr id="7" name="Oval Callout 6"/>
          <p:cNvSpPr/>
          <p:nvPr/>
        </p:nvSpPr>
        <p:spPr>
          <a:xfrm>
            <a:off x="2895600" y="764275"/>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These are </a:t>
            </a:r>
            <a:r>
              <a:rPr lang="en-US" sz="2400" b="1" i="1" dirty="0" smtClean="0">
                <a:solidFill>
                  <a:srgbClr val="0000CC"/>
                </a:solidFill>
              </a:rPr>
              <a:t>just a sample </a:t>
            </a:r>
            <a:r>
              <a:rPr lang="en-US" sz="2400" dirty="0" smtClean="0">
                <a:solidFill>
                  <a:srgbClr val="0000CC"/>
                </a:solidFill>
              </a:rPr>
              <a:t>of the probing questions you might use in your investigations.</a:t>
            </a:r>
            <a:endParaRPr lang="en-US" sz="2400" dirty="0">
              <a:solidFill>
                <a:srgbClr val="0000CC"/>
              </a:solidFill>
            </a:endParaRPr>
          </a:p>
        </p:txBody>
      </p:sp>
      <p:sp>
        <p:nvSpPr>
          <p:cNvPr id="8" name="Oval Callout 7"/>
          <p:cNvSpPr/>
          <p:nvPr/>
        </p:nvSpPr>
        <p:spPr>
          <a:xfrm>
            <a:off x="2885364" y="764275"/>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The key is to get into the Author’s mind without </a:t>
            </a:r>
            <a:r>
              <a:rPr lang="en-US" sz="2400" b="1" i="1" dirty="0" smtClean="0">
                <a:solidFill>
                  <a:srgbClr val="0000CC"/>
                </a:solidFill>
              </a:rPr>
              <a:t>projecting yourself too much </a:t>
            </a:r>
            <a:r>
              <a:rPr lang="en-US" sz="2400" dirty="0" smtClean="0">
                <a:solidFill>
                  <a:srgbClr val="0000CC"/>
                </a:solidFill>
              </a:rPr>
              <a:t>into the fray.</a:t>
            </a:r>
            <a:endParaRPr lang="en-US" sz="2400" dirty="0">
              <a:solidFill>
                <a:srgbClr val="0000CC"/>
              </a:solidFill>
            </a:endParaRPr>
          </a:p>
        </p:txBody>
      </p:sp>
      <p:sp>
        <p:nvSpPr>
          <p:cNvPr id="9" name="Oval Callout 8"/>
          <p:cNvSpPr/>
          <p:nvPr/>
        </p:nvSpPr>
        <p:spPr>
          <a:xfrm>
            <a:off x="2874478" y="762000"/>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Good luck with your </a:t>
            </a:r>
            <a:r>
              <a:rPr lang="en-US" sz="2400" dirty="0" smtClean="0">
                <a:solidFill>
                  <a:srgbClr val="0000CC"/>
                </a:solidFill>
              </a:rPr>
              <a:t>practice in probing the author’s mind!</a:t>
            </a:r>
            <a:endParaRPr lang="en-US" sz="2400" dirty="0">
              <a:solidFill>
                <a:srgbClr val="0000CC"/>
              </a:solidFill>
            </a:endParaRPr>
          </a:p>
        </p:txBody>
      </p:sp>
      <p:sp>
        <p:nvSpPr>
          <p:cNvPr id="11" name="Oval Callout 10"/>
          <p:cNvSpPr/>
          <p:nvPr/>
        </p:nvSpPr>
        <p:spPr>
          <a:xfrm>
            <a:off x="2906486" y="764275"/>
            <a:ext cx="5635625" cy="1676400"/>
          </a:xfrm>
          <a:prstGeom prst="wedgeEllipseCallout">
            <a:avLst>
              <a:gd name="adj1" fmla="val -64141"/>
              <a:gd name="adj2" fmla="val 6177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rgbClr val="0000CC"/>
                </a:solidFill>
              </a:rPr>
              <a:t>That is very hard to do, so </a:t>
            </a:r>
            <a:r>
              <a:rPr lang="en-US" sz="2400" b="1" i="1" dirty="0" smtClean="0">
                <a:solidFill>
                  <a:srgbClr val="0000CC"/>
                </a:solidFill>
              </a:rPr>
              <a:t>Probe My Mind </a:t>
            </a:r>
            <a:r>
              <a:rPr lang="en-US" sz="2400" dirty="0" smtClean="0">
                <a:solidFill>
                  <a:srgbClr val="0000CC"/>
                </a:solidFill>
              </a:rPr>
              <a:t>is the next strategy.  But for now. . . </a:t>
            </a:r>
            <a:endParaRPr lang="en-US" sz="2400" dirty="0">
              <a:solidFill>
                <a:srgbClr val="0000CC"/>
              </a:solidFill>
            </a:endParaRPr>
          </a:p>
        </p:txBody>
      </p:sp>
    </p:spTree>
    <p:extLst>
      <p:ext uri="{BB962C8B-B14F-4D97-AF65-F5344CB8AC3E}">
        <p14:creationId xmlns:p14="http://schemas.microsoft.com/office/powerpoint/2010/main" val="11247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533400"/>
          </a:xfrm>
        </p:spPr>
        <p:txBody>
          <a:bodyPr>
            <a:normAutofit/>
          </a:bodyPr>
          <a:lstStyle/>
          <a:p>
            <a:r>
              <a:rPr lang="en-US" sz="1600" dirty="0" smtClean="0">
                <a:solidFill>
                  <a:srgbClr val="FF0000"/>
                </a:solidFill>
              </a:rPr>
              <a:t>Copy of </a:t>
            </a:r>
            <a:r>
              <a:rPr lang="en-US" sz="1600" b="1" dirty="0" smtClean="0">
                <a:solidFill>
                  <a:srgbClr val="FF0000"/>
                </a:solidFill>
              </a:rPr>
              <a:t>“A Bet on Planet Earth</a:t>
            </a:r>
            <a:r>
              <a:rPr lang="en-US" sz="1600" dirty="0" smtClean="0">
                <a:solidFill>
                  <a:srgbClr val="FF0000"/>
                </a:solidFill>
              </a:rPr>
              <a:t>” for those who have not read it previously.</a:t>
            </a:r>
            <a:endParaRPr lang="en-US" sz="1600" dirty="0">
              <a:solidFill>
                <a:srgbClr val="FF0000"/>
              </a:solidFill>
            </a:endParaRPr>
          </a:p>
        </p:txBody>
      </p:sp>
      <p:pic>
        <p:nvPicPr>
          <p:cNvPr id="4"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533400"/>
            <a:ext cx="8305800" cy="6236920"/>
          </a:xfrm>
          <a:prstGeom prst="rect">
            <a:avLst/>
          </a:prstGeom>
        </p:spPr>
      </p:pic>
    </p:spTree>
    <p:extLst>
      <p:ext uri="{BB962C8B-B14F-4D97-AF65-F5344CB8AC3E}">
        <p14:creationId xmlns:p14="http://schemas.microsoft.com/office/powerpoint/2010/main" val="191864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685800" y="914400"/>
            <a:ext cx="1432909" cy="2047163"/>
          </a:xfrm>
          <a:prstGeom prst="rect">
            <a:avLst/>
          </a:prstGeom>
        </p:spPr>
      </p:pic>
      <p:pic>
        <p:nvPicPr>
          <p:cNvPr id="4" name="Picture 3" descr="23 ThSh Probe Authors Mind.pdf - Adobe Reader"/>
          <p:cNvPicPr>
            <a:picLocks noChangeAspect="1"/>
          </p:cNvPicPr>
          <p:nvPr/>
        </p:nvPicPr>
        <p:blipFill rotWithShape="1">
          <a:blip r:embed="rId3">
            <a:extLst>
              <a:ext uri="{28A0092B-C50C-407E-A947-70E740481C1C}">
                <a14:useLocalDpi xmlns:a14="http://schemas.microsoft.com/office/drawing/2010/main" val="0"/>
              </a:ext>
            </a:extLst>
          </a:blip>
          <a:srcRect l="21343" t="17493" r="35970"/>
          <a:stretch/>
        </p:blipFill>
        <p:spPr>
          <a:xfrm>
            <a:off x="5486400" y="3116713"/>
            <a:ext cx="3522260" cy="3665087"/>
          </a:xfrm>
          <a:prstGeom prst="rect">
            <a:avLst/>
          </a:prstGeom>
        </p:spPr>
      </p:pic>
      <p:pic>
        <p:nvPicPr>
          <p:cNvPr id="7" name="Picture 6" descr="23 ThSh Probe Authors Mind.pdf - Adobe Reader"/>
          <p:cNvPicPr>
            <a:picLocks noChangeAspect="1"/>
          </p:cNvPicPr>
          <p:nvPr/>
        </p:nvPicPr>
        <p:blipFill rotWithShape="1">
          <a:blip r:embed="rId4">
            <a:extLst>
              <a:ext uri="{28A0092B-C50C-407E-A947-70E740481C1C}">
                <a14:useLocalDpi xmlns:a14="http://schemas.microsoft.com/office/drawing/2010/main" val="0"/>
              </a:ext>
            </a:extLst>
          </a:blip>
          <a:srcRect l="21642" t="12849" r="35970" b="2106"/>
          <a:stretch/>
        </p:blipFill>
        <p:spPr>
          <a:xfrm>
            <a:off x="1963178" y="2895600"/>
            <a:ext cx="3523222" cy="3805451"/>
          </a:xfrm>
          <a:prstGeom prst="rect">
            <a:avLst/>
          </a:prstGeom>
        </p:spPr>
      </p:pic>
      <p:sp>
        <p:nvSpPr>
          <p:cNvPr id="16" name="Oval Callout 15"/>
          <p:cNvSpPr/>
          <p:nvPr/>
        </p:nvSpPr>
        <p:spPr>
          <a:xfrm>
            <a:off x="2820987" y="457200"/>
            <a:ext cx="5635625" cy="2209800"/>
          </a:xfrm>
          <a:prstGeom prst="wedgeEllipseCallout">
            <a:avLst>
              <a:gd name="adj1" fmla="val -65594"/>
              <a:gd name="adj2" fmla="val 271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Since this is a </a:t>
            </a:r>
            <a:r>
              <a:rPr lang="en-US" sz="2400" b="1" i="1" dirty="0" smtClean="0"/>
              <a:t>scholarly strategy</a:t>
            </a:r>
            <a:r>
              <a:rPr lang="en-US" sz="2400" dirty="0" smtClean="0"/>
              <a:t>, this </a:t>
            </a:r>
            <a:r>
              <a:rPr lang="en-US" sz="2400" dirty="0" err="1" smtClean="0"/>
              <a:t>ThinkSheet</a:t>
            </a:r>
            <a:r>
              <a:rPr lang="en-US" sz="2400" dirty="0" smtClean="0"/>
              <a:t> is more involved than others, as you can see.</a:t>
            </a:r>
            <a:endParaRPr lang="en-US" sz="2400" dirty="0"/>
          </a:p>
        </p:txBody>
      </p:sp>
      <p:sp>
        <p:nvSpPr>
          <p:cNvPr id="19" name="Oval Callout 18"/>
          <p:cNvSpPr/>
          <p:nvPr/>
        </p:nvSpPr>
        <p:spPr>
          <a:xfrm>
            <a:off x="2848455" y="76199"/>
            <a:ext cx="5838345" cy="4343401"/>
          </a:xfrm>
          <a:prstGeom prst="wedgeEllipseCallout">
            <a:avLst>
              <a:gd name="adj1" fmla="val -62798"/>
              <a:gd name="adj2" fmla="val -74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It has four sets of questions that will make you think deeply about </a:t>
            </a:r>
            <a:r>
              <a:rPr lang="en-US" sz="2400" dirty="0"/>
              <a:t>a </a:t>
            </a:r>
            <a:r>
              <a:rPr lang="en-US" sz="2400" dirty="0" smtClean="0"/>
              <a:t>text:</a:t>
            </a:r>
          </a:p>
          <a:p>
            <a:pPr marL="342900" indent="-342900">
              <a:buFont typeface="Arial" panose="020B0604020202020204" pitchFamily="34" charset="0"/>
              <a:buChar char="•"/>
            </a:pPr>
            <a:r>
              <a:rPr lang="en-US" dirty="0" smtClean="0"/>
              <a:t>What the author means.</a:t>
            </a:r>
          </a:p>
          <a:p>
            <a:pPr marL="342900" indent="-342900">
              <a:buFont typeface="Arial" panose="020B0604020202020204" pitchFamily="34" charset="0"/>
              <a:buChar char="•"/>
            </a:pPr>
            <a:r>
              <a:rPr lang="en-US" dirty="0" smtClean="0"/>
              <a:t>Where the author is coming from.</a:t>
            </a:r>
          </a:p>
          <a:p>
            <a:pPr marL="342900" indent="-342900">
              <a:buFont typeface="Arial" panose="020B0604020202020204" pitchFamily="34" charset="0"/>
              <a:buChar char="•"/>
            </a:pPr>
            <a:r>
              <a:rPr lang="en-US" dirty="0" smtClean="0"/>
              <a:t>What the social-political implications are of the messages.</a:t>
            </a:r>
          </a:p>
          <a:p>
            <a:pPr marL="342900" indent="-342900">
              <a:buFont typeface="Arial" panose="020B0604020202020204" pitchFamily="34" charset="0"/>
              <a:buChar char="•"/>
            </a:pPr>
            <a:r>
              <a:rPr lang="en-US" dirty="0" smtClean="0"/>
              <a:t>Should the author’s message be accepted—meaning you evaluate </a:t>
            </a:r>
            <a:r>
              <a:rPr lang="en-US" dirty="0" smtClean="0"/>
              <a:t>the author’s claims, arguments, and messages.</a:t>
            </a:r>
          </a:p>
        </p:txBody>
      </p:sp>
      <p:sp>
        <p:nvSpPr>
          <p:cNvPr id="20" name="Oval Callout 19"/>
          <p:cNvSpPr/>
          <p:nvPr/>
        </p:nvSpPr>
        <p:spPr>
          <a:xfrm>
            <a:off x="2646919" y="76200"/>
            <a:ext cx="6192281" cy="3124200"/>
          </a:xfrm>
          <a:prstGeom prst="wedgeEllipseCallout">
            <a:avLst>
              <a:gd name="adj1" fmla="val -65067"/>
              <a:gd name="adj2" fmla="val 488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You </a:t>
            </a:r>
            <a:r>
              <a:rPr lang="en-US" sz="2400" dirty="0" smtClean="0">
                <a:solidFill>
                  <a:srgbClr val="FF0000"/>
                </a:solidFill>
              </a:rPr>
              <a:t>will </a:t>
            </a:r>
            <a:r>
              <a:rPr lang="en-US" sz="2400" b="1" dirty="0" smtClean="0">
                <a:solidFill>
                  <a:srgbClr val="FF0000"/>
                </a:solidFill>
              </a:rPr>
              <a:t>not</a:t>
            </a:r>
            <a:r>
              <a:rPr lang="en-US" sz="2400" dirty="0" smtClean="0">
                <a:solidFill>
                  <a:srgbClr val="FF0000"/>
                </a:solidFill>
              </a:rPr>
              <a:t> answer all</a:t>
            </a:r>
            <a:r>
              <a:rPr lang="en-US" sz="2400" dirty="0" smtClean="0"/>
              <a:t> the questions within each set, </a:t>
            </a:r>
          </a:p>
          <a:p>
            <a:pPr algn="ctr"/>
            <a:r>
              <a:rPr lang="en-US" sz="2400" dirty="0" smtClean="0"/>
              <a:t>just the ones that intrigue you and help you achieve your purposes for </a:t>
            </a:r>
            <a:r>
              <a:rPr lang="en-US" sz="2400" dirty="0" smtClean="0"/>
              <a:t>reading within the time you have. </a:t>
            </a:r>
            <a:endParaRPr lang="en-US" sz="2400" dirty="0"/>
          </a:p>
        </p:txBody>
      </p:sp>
    </p:spTree>
    <p:extLst>
      <p:ext uri="{BB962C8B-B14F-4D97-AF65-F5344CB8AC3E}">
        <p14:creationId xmlns:p14="http://schemas.microsoft.com/office/powerpoint/2010/main" val="258001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184" y="152400"/>
            <a:ext cx="8919632" cy="6553200"/>
          </a:xfrm>
        </p:spPr>
      </p:pic>
      <p:sp>
        <p:nvSpPr>
          <p:cNvPr id="5" name="Rectangle 4"/>
          <p:cNvSpPr/>
          <p:nvPr/>
        </p:nvSpPr>
        <p:spPr>
          <a:xfrm>
            <a:off x="4572000" y="6096000"/>
            <a:ext cx="4419600" cy="6096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9771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1104900" y="533400"/>
            <a:ext cx="5981700" cy="2133600"/>
          </a:xfrm>
          <a:prstGeom prst="wedgeEllipseCallout">
            <a:avLst>
              <a:gd name="adj1" fmla="val 40986"/>
              <a:gd name="adj2" fmla="val 612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I have chosen an article you </a:t>
            </a:r>
            <a:r>
              <a:rPr lang="en-US" sz="2400" dirty="0"/>
              <a:t>have </a:t>
            </a:r>
            <a:r>
              <a:rPr lang="en-US" sz="2400" b="1" i="1" dirty="0"/>
              <a:t>encountered </a:t>
            </a:r>
            <a:r>
              <a:rPr lang="en-US" sz="2400" dirty="0"/>
              <a:t>in </a:t>
            </a:r>
            <a:r>
              <a:rPr lang="en-US" sz="2400" dirty="0" smtClean="0"/>
              <a:t>two </a:t>
            </a:r>
            <a:r>
              <a:rPr lang="en-US" sz="2400" dirty="0"/>
              <a:t>previous </a:t>
            </a:r>
            <a:r>
              <a:rPr lang="en-US" sz="2400" dirty="0" smtClean="0"/>
              <a:t>demo</a:t>
            </a:r>
            <a:r>
              <a:rPr lang="en-US" sz="2400" dirty="0" smtClean="0"/>
              <a:t>nstrations.</a:t>
            </a:r>
            <a:endParaRPr lang="en-US" sz="2400" b="1" i="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6477000" y="2438399"/>
            <a:ext cx="1432909" cy="2047163"/>
          </a:xfrm>
          <a:prstGeom prst="rect">
            <a:avLst/>
          </a:prstGeom>
        </p:spPr>
      </p:pic>
    </p:spTree>
    <p:extLst>
      <p:ext uri="{BB962C8B-B14F-4D97-AF65-F5344CB8AC3E}">
        <p14:creationId xmlns:p14="http://schemas.microsoft.com/office/powerpoint/2010/main" val="41984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6333"/>
          </a:xfrm>
          <a:prstGeom prst="rect">
            <a:avLst/>
          </a:prstGeom>
        </p:spPr>
      </p:pic>
      <p:sp>
        <p:nvSpPr>
          <p:cNvPr id="6" name="Oval Callout 5"/>
          <p:cNvSpPr/>
          <p:nvPr/>
        </p:nvSpPr>
        <p:spPr>
          <a:xfrm>
            <a:off x="1905000" y="1756766"/>
            <a:ext cx="5635625" cy="1676400"/>
          </a:xfrm>
          <a:prstGeom prst="wedgeEllipseCallout">
            <a:avLst>
              <a:gd name="adj1" fmla="val 40986"/>
              <a:gd name="adj2" fmla="val 612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Look familiar?</a:t>
            </a:r>
            <a:endParaRPr lang="en-US" sz="2400" b="1" i="1"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696" t="27872" r="34634" b="42274"/>
          <a:stretch/>
        </p:blipFill>
        <p:spPr>
          <a:xfrm>
            <a:off x="7315200" y="3048000"/>
            <a:ext cx="1432909" cy="2047163"/>
          </a:xfrm>
          <a:prstGeom prst="rect">
            <a:avLst/>
          </a:prstGeom>
        </p:spPr>
      </p:pic>
      <p:sp>
        <p:nvSpPr>
          <p:cNvPr id="8" name="Oval Callout 7"/>
          <p:cNvSpPr/>
          <p:nvPr/>
        </p:nvSpPr>
        <p:spPr>
          <a:xfrm>
            <a:off x="1905000" y="1752600"/>
            <a:ext cx="5635625" cy="1676400"/>
          </a:xfrm>
          <a:prstGeom prst="wedgeEllipseCallout">
            <a:avLst>
              <a:gd name="adj1" fmla="val 40986"/>
              <a:gd name="adj2" fmla="val 6120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John Tierney is the author we are going to probe.</a:t>
            </a:r>
            <a:endParaRPr lang="en-US" sz="2400" b="1" i="1" dirty="0"/>
          </a:p>
        </p:txBody>
      </p:sp>
      <p:cxnSp>
        <p:nvCxnSpPr>
          <p:cNvPr id="9" name="Straight Arrow Connector 8"/>
          <p:cNvCxnSpPr/>
          <p:nvPr/>
        </p:nvCxnSpPr>
        <p:spPr>
          <a:xfrm flipH="1">
            <a:off x="2362200" y="2594966"/>
            <a:ext cx="609600" cy="986434"/>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2562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696" t="27872" r="34634" b="42274"/>
          <a:stretch/>
        </p:blipFill>
        <p:spPr>
          <a:xfrm>
            <a:off x="7010400" y="3543300"/>
            <a:ext cx="1432865" cy="2047387"/>
          </a:xfrm>
          <a:prstGeom prst="rect">
            <a:avLst/>
          </a:prstGeom>
        </p:spPr>
      </p:pic>
      <p:sp>
        <p:nvSpPr>
          <p:cNvPr id="5" name="Content Placeholder 6"/>
          <p:cNvSpPr txBox="1">
            <a:spLocks/>
          </p:cNvSpPr>
          <p:nvPr/>
        </p:nvSpPr>
        <p:spPr>
          <a:xfrm>
            <a:off x="533400" y="864476"/>
            <a:ext cx="6568091" cy="3771900"/>
          </a:xfrm>
          <a:prstGeom prst="wedgeEllipseCallout">
            <a:avLst>
              <a:gd name="adj1" fmla="val 52529"/>
              <a:gd name="adj2" fmla="val 49193"/>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defRPr/>
            </a:pPr>
            <a:r>
              <a:rPr lang="en-US" sz="2400" dirty="0" smtClean="0"/>
              <a:t>This demonstration will not make sense </a:t>
            </a:r>
            <a:endParaRPr lang="en-US" sz="2400" dirty="0" smtClean="0"/>
          </a:p>
          <a:p>
            <a:pPr marL="0" indent="0" algn="ctr">
              <a:buFont typeface="Arial" pitchFamily="34" charset="0"/>
              <a:buNone/>
              <a:defRPr/>
            </a:pPr>
            <a:r>
              <a:rPr lang="en-US" sz="2400" dirty="0" smtClean="0"/>
              <a:t>if </a:t>
            </a:r>
            <a:r>
              <a:rPr lang="en-US" sz="2400" dirty="0" smtClean="0"/>
              <a:t>you </a:t>
            </a:r>
            <a:r>
              <a:rPr lang="en-US" sz="2400" dirty="0" smtClean="0"/>
              <a:t>did </a:t>
            </a:r>
            <a:r>
              <a:rPr lang="en-US" sz="2400" dirty="0" smtClean="0"/>
              <a:t>not read and </a:t>
            </a:r>
            <a:r>
              <a:rPr lang="en-US" sz="2400" dirty="0" smtClean="0"/>
              <a:t>understand </a:t>
            </a:r>
          </a:p>
          <a:p>
            <a:pPr marL="0" indent="0" algn="ctr">
              <a:buFont typeface="Arial" pitchFamily="34" charset="0"/>
              <a:buNone/>
              <a:defRPr/>
            </a:pPr>
            <a:r>
              <a:rPr lang="en-US" sz="2400" dirty="0" smtClean="0"/>
              <a:t>the article earlier.</a:t>
            </a:r>
            <a:r>
              <a:rPr lang="en-US" sz="2400" b="1" dirty="0" smtClean="0"/>
              <a:t>   </a:t>
            </a:r>
            <a:endParaRPr lang="en-US" sz="2400" b="1" dirty="0" smtClean="0"/>
          </a:p>
          <a:p>
            <a:pPr marL="0" indent="0" algn="ctr">
              <a:buFont typeface="Arial" pitchFamily="34" charset="0"/>
              <a:buNone/>
              <a:defRPr/>
            </a:pPr>
            <a:endParaRPr lang="en-US" sz="2400" b="1" dirty="0" smtClean="0"/>
          </a:p>
          <a:p>
            <a:pPr marL="0" indent="0" algn="ctr">
              <a:buNone/>
              <a:defRPr/>
            </a:pPr>
            <a:r>
              <a:rPr lang="en-US" sz="2400" dirty="0" smtClean="0"/>
              <a:t>If you have not read it</a:t>
            </a:r>
            <a:r>
              <a:rPr lang="en-US" sz="2400" dirty="0" smtClean="0"/>
              <a:t>,</a:t>
            </a:r>
          </a:p>
          <a:p>
            <a:pPr marL="0" indent="0" algn="ctr">
              <a:buNone/>
              <a:defRPr/>
            </a:pPr>
            <a:r>
              <a:rPr lang="en-US" sz="3300" b="1" dirty="0" smtClean="0"/>
              <a:t>read </a:t>
            </a:r>
            <a:r>
              <a:rPr lang="en-US" sz="3300" b="1" dirty="0" smtClean="0"/>
              <a:t>it </a:t>
            </a:r>
            <a:r>
              <a:rPr lang="en-US" sz="3300" b="1" dirty="0" smtClean="0"/>
              <a:t>now</a:t>
            </a:r>
            <a:r>
              <a:rPr lang="en-US" sz="2400" b="1" dirty="0"/>
              <a:t> </a:t>
            </a:r>
            <a:r>
              <a:rPr lang="en-US" sz="2400" dirty="0" smtClean="0"/>
              <a:t>before going on.</a:t>
            </a:r>
            <a:endParaRPr lang="en-US" sz="2400" b="1" dirty="0" smtClean="0"/>
          </a:p>
          <a:p>
            <a:pPr marL="0" indent="0" algn="ctr">
              <a:buNone/>
              <a:defRPr/>
            </a:pPr>
            <a:r>
              <a:rPr lang="en-US" sz="2400" dirty="0" smtClean="0"/>
              <a:t>For </a:t>
            </a:r>
            <a:r>
              <a:rPr lang="en-US" sz="2400" dirty="0"/>
              <a:t>your </a:t>
            </a:r>
            <a:r>
              <a:rPr lang="en-US" sz="2400" dirty="0" smtClean="0"/>
              <a:t>convenience, it </a:t>
            </a:r>
            <a:r>
              <a:rPr lang="en-US" sz="2400" dirty="0" smtClean="0"/>
              <a:t>is found on the last two slides of </a:t>
            </a:r>
            <a:r>
              <a:rPr lang="en-US" sz="2400" dirty="0" smtClean="0"/>
              <a:t>this </a:t>
            </a:r>
            <a:r>
              <a:rPr lang="en-US" sz="2400" dirty="0" smtClean="0"/>
              <a:t>demonstration.</a:t>
            </a:r>
            <a:endParaRPr lang="en-US" sz="2400" dirty="0"/>
          </a:p>
        </p:txBody>
      </p:sp>
    </p:spTree>
    <p:extLst>
      <p:ext uri="{BB962C8B-B14F-4D97-AF65-F5344CB8AC3E}">
        <p14:creationId xmlns:p14="http://schemas.microsoft.com/office/powerpoint/2010/main" val="418613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81400" y="3657600"/>
            <a:ext cx="1524000" cy="1107996"/>
          </a:xfrm>
          <a:prstGeom prst="rect">
            <a:avLst/>
          </a:prstGeom>
          <a:noFill/>
        </p:spPr>
        <p:txBody>
          <a:bodyPr wrap="square" rtlCol="0">
            <a:spAutoFit/>
          </a:bodyPr>
          <a:lstStyle/>
          <a:p>
            <a:pPr algn="ctr"/>
            <a:r>
              <a:rPr lang="en-US" sz="6600" dirty="0" smtClean="0"/>
              <a:t>&amp;</a:t>
            </a:r>
            <a:endParaRPr lang="en-US" sz="6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28" y="2198973"/>
            <a:ext cx="2436072" cy="2982627"/>
          </a:xfrm>
          <a:prstGeom prst="rect">
            <a:avLst/>
          </a:prstGeom>
        </p:spPr>
      </p:pic>
      <p:sp>
        <p:nvSpPr>
          <p:cNvPr id="11" name="TextBox 10"/>
          <p:cNvSpPr txBox="1"/>
          <p:nvPr/>
        </p:nvSpPr>
        <p:spPr>
          <a:xfrm>
            <a:off x="952672" y="4419600"/>
            <a:ext cx="201912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Dr. Paul L. Ehrlich, biologist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436" y="1632238"/>
            <a:ext cx="3043764" cy="4050724"/>
          </a:xfrm>
          <a:prstGeom prst="rect">
            <a:avLst/>
          </a:prstGeom>
        </p:spPr>
      </p:pic>
      <p:sp>
        <p:nvSpPr>
          <p:cNvPr id="14" name="Oval Callout 13"/>
          <p:cNvSpPr/>
          <p:nvPr/>
        </p:nvSpPr>
        <p:spPr>
          <a:xfrm>
            <a:off x="1525587" y="228659"/>
            <a:ext cx="5635625" cy="1905000"/>
          </a:xfrm>
          <a:prstGeom prst="wedgeEllipseCallout">
            <a:avLst>
              <a:gd name="adj1" fmla="val -58371"/>
              <a:gd name="adj2" fmla="val -5543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Here are the two men discussed in the article.</a:t>
            </a:r>
            <a:endParaRPr lang="en-US" sz="2400" i="1" dirty="0"/>
          </a:p>
        </p:txBody>
      </p:sp>
      <p:sp>
        <p:nvSpPr>
          <p:cNvPr id="15" name="TextBox 14"/>
          <p:cNvSpPr txBox="1"/>
          <p:nvPr/>
        </p:nvSpPr>
        <p:spPr>
          <a:xfrm>
            <a:off x="5562600" y="4419600"/>
            <a:ext cx="20552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Dr. Julian Simons, economist</a:t>
            </a:r>
            <a:endParaRPr lang="en-US" dirty="0"/>
          </a:p>
        </p:txBody>
      </p:sp>
      <p:sp>
        <p:nvSpPr>
          <p:cNvPr id="4" name="TextBox 3"/>
          <p:cNvSpPr txBox="1"/>
          <p:nvPr/>
        </p:nvSpPr>
        <p:spPr>
          <a:xfrm>
            <a:off x="1334168" y="5359796"/>
            <a:ext cx="1256136" cy="646331"/>
          </a:xfrm>
          <a:prstGeom prst="rect">
            <a:avLst/>
          </a:prstGeom>
          <a:noFill/>
        </p:spPr>
        <p:txBody>
          <a:bodyPr wrap="square" rtlCol="0">
            <a:spAutoFit/>
          </a:bodyPr>
          <a:lstStyle/>
          <a:p>
            <a:pPr algn="ctr"/>
            <a:r>
              <a:rPr lang="en-US" dirty="0" smtClean="0"/>
              <a:t>The </a:t>
            </a:r>
            <a:r>
              <a:rPr lang="en-US" b="1" i="1" dirty="0" smtClean="0"/>
              <a:t>Doomster</a:t>
            </a:r>
            <a:endParaRPr lang="en-US" dirty="0"/>
          </a:p>
        </p:txBody>
      </p:sp>
      <p:sp>
        <p:nvSpPr>
          <p:cNvPr id="9" name="TextBox 8"/>
          <p:cNvSpPr txBox="1"/>
          <p:nvPr/>
        </p:nvSpPr>
        <p:spPr>
          <a:xfrm>
            <a:off x="5905076" y="5334000"/>
            <a:ext cx="1256136" cy="646331"/>
          </a:xfrm>
          <a:prstGeom prst="rect">
            <a:avLst/>
          </a:prstGeom>
          <a:noFill/>
        </p:spPr>
        <p:txBody>
          <a:bodyPr wrap="square" rtlCol="0">
            <a:spAutoFit/>
          </a:bodyPr>
          <a:lstStyle/>
          <a:p>
            <a:pPr algn="ctr"/>
            <a:r>
              <a:rPr lang="en-US" dirty="0" smtClean="0"/>
              <a:t>The </a:t>
            </a:r>
            <a:r>
              <a:rPr lang="en-US" b="1" i="1" dirty="0" err="1" smtClean="0"/>
              <a:t>Boomster</a:t>
            </a:r>
            <a:endParaRPr lang="en-US" dirty="0"/>
          </a:p>
        </p:txBody>
      </p:sp>
    </p:spTree>
    <p:extLst>
      <p:ext uri="{BB962C8B-B14F-4D97-AF65-F5344CB8AC3E}">
        <p14:creationId xmlns:p14="http://schemas.microsoft.com/office/powerpoint/2010/main" val="8458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5"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9696" t="27872" r="34634" b="42274"/>
          <a:stretch/>
        </p:blipFill>
        <p:spPr>
          <a:xfrm>
            <a:off x="609600" y="2666999"/>
            <a:ext cx="1432909" cy="2047163"/>
          </a:xfrm>
          <a:prstGeom prst="rect">
            <a:avLst/>
          </a:prstGeom>
        </p:spPr>
      </p:pic>
      <p:sp>
        <p:nvSpPr>
          <p:cNvPr id="8" name="Oval Callout 7"/>
          <p:cNvSpPr/>
          <p:nvPr/>
        </p:nvSpPr>
        <p:spPr>
          <a:xfrm>
            <a:off x="2057400" y="76200"/>
            <a:ext cx="6934200" cy="3962400"/>
          </a:xfrm>
          <a:prstGeom prst="wedgeEllipseCallout">
            <a:avLst>
              <a:gd name="adj1" fmla="val -54391"/>
              <a:gd name="adj2" fmla="val 4590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t>Hopefully you have </a:t>
            </a:r>
            <a:r>
              <a:rPr lang="en-US" sz="2400" dirty="0" smtClean="0"/>
              <a:t>read the article and have </a:t>
            </a:r>
            <a:r>
              <a:rPr lang="en-US" sz="2400" dirty="0" smtClean="0"/>
              <a:t>a </a:t>
            </a:r>
            <a:r>
              <a:rPr lang="en-US" sz="2400" dirty="0" smtClean="0"/>
              <a:t>good idea about </a:t>
            </a:r>
            <a:r>
              <a:rPr lang="en-US" sz="2400" dirty="0" smtClean="0"/>
              <a:t>its meaning.  </a:t>
            </a:r>
          </a:p>
          <a:p>
            <a:pPr algn="ctr"/>
            <a:endParaRPr lang="en-US" sz="2400" dirty="0"/>
          </a:p>
          <a:p>
            <a:pPr algn="ctr"/>
            <a:r>
              <a:rPr lang="en-US" sz="2400" dirty="0" smtClean="0"/>
              <a:t>Let’s now </a:t>
            </a:r>
            <a:r>
              <a:rPr lang="en-US" sz="2400" dirty="0" smtClean="0"/>
              <a:t>return to the </a:t>
            </a:r>
            <a:r>
              <a:rPr lang="en-US" sz="2400" dirty="0" err="1" smtClean="0"/>
              <a:t>ThinkSheet</a:t>
            </a:r>
            <a:r>
              <a:rPr lang="en-US" sz="2400" dirty="0" smtClean="0"/>
              <a:t> and work through this important AFTER strategy.</a:t>
            </a:r>
            <a:endParaRPr lang="en-US" sz="2400" i="1" dirty="0"/>
          </a:p>
        </p:txBody>
      </p:sp>
    </p:spTree>
    <p:extLst>
      <p:ext uri="{BB962C8B-B14F-4D97-AF65-F5344CB8AC3E}">
        <p14:creationId xmlns:p14="http://schemas.microsoft.com/office/powerpoint/2010/main" val="13227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23 ThSh Probe Authors Mind.pdf - Adobe Reader"/>
          <p:cNvPicPr>
            <a:picLocks noGrp="1" noChangeAspect="1"/>
          </p:cNvPicPr>
          <p:nvPr>
            <p:ph idx="1"/>
          </p:nvPr>
        </p:nvPicPr>
        <p:blipFill rotWithShape="1">
          <a:blip r:embed="rId2">
            <a:extLst>
              <a:ext uri="{28A0092B-C50C-407E-A947-70E740481C1C}">
                <a14:useLocalDpi xmlns:a14="http://schemas.microsoft.com/office/drawing/2010/main" val="0"/>
              </a:ext>
            </a:extLst>
          </a:blip>
          <a:srcRect l="4064" t="12399" r="19485" b="59569"/>
          <a:stretch/>
        </p:blipFill>
        <p:spPr>
          <a:xfrm>
            <a:off x="152400" y="2781053"/>
            <a:ext cx="8686800" cy="1714747"/>
          </a:xfrm>
        </p:spPr>
      </p:pic>
      <p:sp>
        <p:nvSpPr>
          <p:cNvPr id="13" name="Oval Callout 12"/>
          <p:cNvSpPr/>
          <p:nvPr/>
        </p:nvSpPr>
        <p:spPr>
          <a:xfrm>
            <a:off x="1054052" y="297502"/>
            <a:ext cx="7480348" cy="1905000"/>
          </a:xfrm>
          <a:prstGeom prst="wedgeEllipseCallout">
            <a:avLst>
              <a:gd name="adj1" fmla="val -56381"/>
              <a:gd name="adj2" fmla="val -69151"/>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FF0000"/>
                </a:solidFill>
              </a:rPr>
              <a:t>Let me </a:t>
            </a:r>
            <a:r>
              <a:rPr lang="en-US" sz="2400" b="1" i="1" dirty="0" smtClean="0">
                <a:solidFill>
                  <a:srgbClr val="FF0000"/>
                </a:solidFill>
              </a:rPr>
              <a:t>emphasize</a:t>
            </a:r>
            <a:r>
              <a:rPr lang="en-US" sz="2400" dirty="0" smtClean="0">
                <a:solidFill>
                  <a:srgbClr val="FF0000"/>
                </a:solidFill>
              </a:rPr>
              <a:t> this point:</a:t>
            </a:r>
            <a:endParaRPr lang="en-US" sz="2400" dirty="0">
              <a:solidFill>
                <a:srgbClr val="FF0000"/>
              </a:solidFill>
            </a:endParaRPr>
          </a:p>
        </p:txBody>
      </p:sp>
      <p:cxnSp>
        <p:nvCxnSpPr>
          <p:cNvPr id="14" name="Straight Arrow Connector 13"/>
          <p:cNvCxnSpPr/>
          <p:nvPr/>
        </p:nvCxnSpPr>
        <p:spPr>
          <a:xfrm flipH="1">
            <a:off x="3276600" y="1371600"/>
            <a:ext cx="2819400" cy="2362200"/>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293914" y="3505200"/>
            <a:ext cx="8458200" cy="979714"/>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Callout 15"/>
          <p:cNvSpPr/>
          <p:nvPr/>
        </p:nvSpPr>
        <p:spPr>
          <a:xfrm>
            <a:off x="1075823" y="177758"/>
            <a:ext cx="7518448" cy="1905001"/>
          </a:xfrm>
          <a:prstGeom prst="wedgeEllipseCallout">
            <a:avLst>
              <a:gd name="adj1" fmla="val -56247"/>
              <a:gd name="adj2" fmla="val -66294"/>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FF0000"/>
                </a:solidFill>
              </a:rPr>
              <a:t>Do the fair thing:  </a:t>
            </a:r>
          </a:p>
          <a:p>
            <a:pPr algn="ctr">
              <a:defRPr/>
            </a:pPr>
            <a:r>
              <a:rPr lang="en-US" sz="2400" dirty="0" smtClean="0">
                <a:solidFill>
                  <a:srgbClr val="FF0000"/>
                </a:solidFill>
              </a:rPr>
              <a:t>Try hard to </a:t>
            </a:r>
            <a:r>
              <a:rPr lang="en-US" sz="2400" b="1" dirty="0" smtClean="0">
                <a:solidFill>
                  <a:srgbClr val="FF0000"/>
                </a:solidFill>
              </a:rPr>
              <a:t>understand</a:t>
            </a:r>
            <a:r>
              <a:rPr lang="en-US" sz="2400" dirty="0" smtClean="0">
                <a:solidFill>
                  <a:srgbClr val="FF0000"/>
                </a:solidFill>
              </a:rPr>
              <a:t> what the author is saying </a:t>
            </a:r>
            <a:r>
              <a:rPr lang="en-US" sz="2400" b="1" dirty="0" smtClean="0">
                <a:solidFill>
                  <a:srgbClr val="FF0000"/>
                </a:solidFill>
              </a:rPr>
              <a:t>before judging </a:t>
            </a:r>
            <a:r>
              <a:rPr lang="en-US" sz="2400" dirty="0" smtClean="0">
                <a:solidFill>
                  <a:srgbClr val="FF0000"/>
                </a:solidFill>
              </a:rPr>
              <a:t>the message.</a:t>
            </a:r>
            <a:endParaRPr lang="en-US" sz="2400" dirty="0">
              <a:solidFill>
                <a:srgbClr val="FF0000"/>
              </a:solidFill>
            </a:endParaRPr>
          </a:p>
        </p:txBody>
      </p:sp>
      <p:sp>
        <p:nvSpPr>
          <p:cNvPr id="17" name="Oval Callout 16"/>
          <p:cNvSpPr/>
          <p:nvPr/>
        </p:nvSpPr>
        <p:spPr>
          <a:xfrm>
            <a:off x="1075823" y="155987"/>
            <a:ext cx="7643634" cy="2220686"/>
          </a:xfrm>
          <a:prstGeom prst="wedgeEllipseCallout">
            <a:avLst>
              <a:gd name="adj1" fmla="val -56001"/>
              <a:gd name="adj2" fmla="val -61157"/>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FF0000"/>
                </a:solidFill>
              </a:rPr>
              <a:t>It can be difficult to differentiate between </a:t>
            </a:r>
            <a:r>
              <a:rPr lang="en-US" sz="2400" b="1" i="1" dirty="0" smtClean="0">
                <a:solidFill>
                  <a:srgbClr val="FF0000"/>
                </a:solidFill>
              </a:rPr>
              <a:t>understanding </a:t>
            </a:r>
            <a:r>
              <a:rPr lang="en-US" sz="2400" dirty="0" smtClean="0">
                <a:solidFill>
                  <a:srgbClr val="FF0000"/>
                </a:solidFill>
              </a:rPr>
              <a:t>an author’s point and </a:t>
            </a:r>
            <a:r>
              <a:rPr lang="en-US" sz="2400" b="1" i="1" dirty="0" smtClean="0">
                <a:solidFill>
                  <a:srgbClr val="FF0000"/>
                </a:solidFill>
              </a:rPr>
              <a:t>agreeing/disagreeing</a:t>
            </a:r>
            <a:r>
              <a:rPr lang="en-US" sz="2400" dirty="0" smtClean="0">
                <a:solidFill>
                  <a:srgbClr val="FF0000"/>
                </a:solidFill>
              </a:rPr>
              <a:t> with his or her point, but we must do this.</a:t>
            </a:r>
            <a:endParaRPr lang="en-US" sz="2400" dirty="0">
              <a:solidFill>
                <a:srgbClr val="FF0000"/>
              </a:solidFill>
            </a:endParaRPr>
          </a:p>
        </p:txBody>
      </p:sp>
      <p:cxnSp>
        <p:nvCxnSpPr>
          <p:cNvPr id="19" name="Straight Connector 18"/>
          <p:cNvCxnSpPr/>
          <p:nvPr/>
        </p:nvCxnSpPr>
        <p:spPr>
          <a:xfrm>
            <a:off x="2743200" y="3962400"/>
            <a:ext cx="12954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
        <p:nvSpPr>
          <p:cNvPr id="18" name="Oval Callout 17"/>
          <p:cNvSpPr/>
          <p:nvPr/>
        </p:nvSpPr>
        <p:spPr>
          <a:xfrm>
            <a:off x="1228223" y="308387"/>
            <a:ext cx="7643634" cy="2220686"/>
          </a:xfrm>
          <a:prstGeom prst="wedgeEllipseCallout">
            <a:avLst>
              <a:gd name="adj1" fmla="val -55853"/>
              <a:gd name="adj2" fmla="val -69291"/>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FF0000"/>
                </a:solidFill>
              </a:rPr>
              <a:t>Have </a:t>
            </a:r>
            <a:r>
              <a:rPr lang="en-US" sz="2400" b="1" i="1" dirty="0" smtClean="0">
                <a:solidFill>
                  <a:srgbClr val="FF0000"/>
                </a:solidFill>
              </a:rPr>
              <a:t>intellectual etiquette</a:t>
            </a:r>
            <a:r>
              <a:rPr lang="en-US" sz="2400" dirty="0" smtClean="0">
                <a:solidFill>
                  <a:srgbClr val="FF0000"/>
                </a:solidFill>
              </a:rPr>
              <a:t>.</a:t>
            </a:r>
            <a:endParaRPr lang="en-US" sz="2400" dirty="0">
              <a:solidFill>
                <a:srgbClr val="FF0000"/>
              </a:solidFill>
            </a:endParaRPr>
          </a:p>
        </p:txBody>
      </p:sp>
      <p:sp>
        <p:nvSpPr>
          <p:cNvPr id="10" name="Oval Callout 9"/>
          <p:cNvSpPr/>
          <p:nvPr/>
        </p:nvSpPr>
        <p:spPr>
          <a:xfrm>
            <a:off x="1380623" y="460787"/>
            <a:ext cx="7643634" cy="2220686"/>
          </a:xfrm>
          <a:prstGeom prst="wedgeEllipseCallout">
            <a:avLst>
              <a:gd name="adj1" fmla="val -55853"/>
              <a:gd name="adj2" fmla="val -69291"/>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400" dirty="0" smtClean="0">
                <a:solidFill>
                  <a:srgbClr val="FF0000"/>
                </a:solidFill>
              </a:rPr>
              <a:t>Read this instruction before beginning.</a:t>
            </a:r>
            <a:endParaRPr lang="en-US" sz="2400" dirty="0">
              <a:solidFill>
                <a:srgbClr val="FF0000"/>
              </a:solidFill>
            </a:endParaRPr>
          </a:p>
        </p:txBody>
      </p:sp>
    </p:spTree>
    <p:extLst>
      <p:ext uri="{BB962C8B-B14F-4D97-AF65-F5344CB8AC3E}">
        <p14:creationId xmlns:p14="http://schemas.microsoft.com/office/powerpoint/2010/main" val="24437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1864</TotalTime>
  <Words>2025</Words>
  <Application>Microsoft Office PowerPoint</Application>
  <PresentationFormat>On-screen Show (4:3)</PresentationFormat>
  <Paragraphs>159</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Probe Author’s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 of “A Bet on Planet Earth” for those who have not read it previously.</vt:lpstr>
      <vt:lpstr>PowerPoint Presentation</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Plummer</dc:creator>
  <cp:lastModifiedBy>Marné B. Isakson</cp:lastModifiedBy>
  <cp:revision>167</cp:revision>
  <dcterms:created xsi:type="dcterms:W3CDTF">2012-12-28T19:02:11Z</dcterms:created>
  <dcterms:modified xsi:type="dcterms:W3CDTF">2015-01-20T01:08:25Z</dcterms:modified>
</cp:coreProperties>
</file>